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4"/>
  </p:sldMasterIdLst>
  <p:notesMasterIdLst>
    <p:notesMasterId r:id="rId290"/>
  </p:notesMasterIdLst>
  <p:sldIdLst>
    <p:sldId id="256" r:id="rId5"/>
    <p:sldId id="412" r:id="rId6"/>
    <p:sldId id="382" r:id="rId7"/>
    <p:sldId id="552" r:id="rId8"/>
    <p:sldId id="561" r:id="rId9"/>
    <p:sldId id="419" r:id="rId10"/>
    <p:sldId id="418" r:id="rId11"/>
    <p:sldId id="563" r:id="rId12"/>
    <p:sldId id="559" r:id="rId13"/>
    <p:sldId id="377" r:id="rId14"/>
    <p:sldId id="421" r:id="rId15"/>
    <p:sldId id="560" r:id="rId16"/>
    <p:sldId id="562" r:id="rId17"/>
    <p:sldId id="522" r:id="rId18"/>
    <p:sldId id="422" r:id="rId19"/>
    <p:sldId id="595" r:id="rId20"/>
    <p:sldId id="568" r:id="rId21"/>
    <p:sldId id="598" r:id="rId22"/>
    <p:sldId id="597" r:id="rId23"/>
    <p:sldId id="728" r:id="rId24"/>
    <p:sldId id="729" r:id="rId25"/>
    <p:sldId id="730" r:id="rId26"/>
    <p:sldId id="731" r:id="rId27"/>
    <p:sldId id="605" r:id="rId28"/>
    <p:sldId id="660" r:id="rId29"/>
    <p:sldId id="606" r:id="rId30"/>
    <p:sldId id="607" r:id="rId31"/>
    <p:sldId id="608" r:id="rId32"/>
    <p:sldId id="611" r:id="rId33"/>
    <p:sldId id="610" r:id="rId34"/>
    <p:sldId id="619" r:id="rId35"/>
    <p:sldId id="569" r:id="rId36"/>
    <p:sldId id="571" r:id="rId37"/>
    <p:sldId id="572" r:id="rId38"/>
    <p:sldId id="573" r:id="rId39"/>
    <p:sldId id="575" r:id="rId40"/>
    <p:sldId id="578" r:id="rId41"/>
    <p:sldId id="579" r:id="rId42"/>
    <p:sldId id="580" r:id="rId43"/>
    <p:sldId id="652" r:id="rId44"/>
    <p:sldId id="525" r:id="rId45"/>
    <p:sldId id="662" r:id="rId46"/>
    <p:sldId id="527" r:id="rId47"/>
    <p:sldId id="663" r:id="rId48"/>
    <p:sldId id="664" r:id="rId49"/>
    <p:sldId id="667" r:id="rId50"/>
    <p:sldId id="668" r:id="rId51"/>
    <p:sldId id="669" r:id="rId52"/>
    <p:sldId id="528" r:id="rId53"/>
    <p:sldId id="655" r:id="rId54"/>
    <p:sldId id="671" r:id="rId55"/>
    <p:sldId id="670" r:id="rId56"/>
    <p:sldId id="672" r:id="rId57"/>
    <p:sldId id="529" r:id="rId58"/>
    <p:sldId id="654" r:id="rId59"/>
    <p:sldId id="673" r:id="rId60"/>
    <p:sldId id="530" r:id="rId61"/>
    <p:sldId id="674" r:id="rId62"/>
    <p:sldId id="531" r:id="rId63"/>
    <p:sldId id="657" r:id="rId64"/>
    <p:sldId id="690" r:id="rId65"/>
    <p:sldId id="691" r:id="rId66"/>
    <p:sldId id="695" r:id="rId67"/>
    <p:sldId id="739" r:id="rId68"/>
    <p:sldId id="740" r:id="rId69"/>
    <p:sldId id="741" r:id="rId70"/>
    <p:sldId id="742" r:id="rId71"/>
    <p:sldId id="744" r:id="rId72"/>
    <p:sldId id="743" r:id="rId73"/>
    <p:sldId id="745" r:id="rId74"/>
    <p:sldId id="696" r:id="rId75"/>
    <p:sldId id="746" r:id="rId76"/>
    <p:sldId id="747" r:id="rId77"/>
    <p:sldId id="697" r:id="rId78"/>
    <p:sldId id="698" r:id="rId79"/>
    <p:sldId id="699" r:id="rId80"/>
    <p:sldId id="553" r:id="rId81"/>
    <p:sldId id="693" r:id="rId82"/>
    <p:sldId id="701" r:id="rId83"/>
    <p:sldId id="702" r:id="rId84"/>
    <p:sldId id="703" r:id="rId85"/>
    <p:sldId id="704" r:id="rId86"/>
    <p:sldId id="705" r:id="rId87"/>
    <p:sldId id="735" r:id="rId88"/>
    <p:sldId id="706" r:id="rId89"/>
    <p:sldId id="734" r:id="rId90"/>
    <p:sldId id="707" r:id="rId91"/>
    <p:sldId id="736" r:id="rId92"/>
    <p:sldId id="554" r:id="rId93"/>
    <p:sldId id="431" r:id="rId94"/>
    <p:sldId id="689" r:id="rId95"/>
    <p:sldId id="666" r:id="rId96"/>
    <p:sldId id="432" r:id="rId97"/>
    <p:sldId id="433" r:id="rId98"/>
    <p:sldId id="435" r:id="rId99"/>
    <p:sldId id="436" r:id="rId100"/>
    <p:sldId id="440" r:id="rId101"/>
    <p:sldId id="675" r:id="rId102"/>
    <p:sldId id="442" r:id="rId103"/>
    <p:sldId id="443" r:id="rId104"/>
    <p:sldId id="444" r:id="rId105"/>
    <p:sldId id="677" r:id="rId106"/>
    <p:sldId id="727" r:id="rId107"/>
    <p:sldId id="678" r:id="rId108"/>
    <p:sldId id="726" r:id="rId109"/>
    <p:sldId id="679" r:id="rId110"/>
    <p:sldId id="681" r:id="rId111"/>
    <p:sldId id="685" r:id="rId112"/>
    <p:sldId id="683" r:id="rId113"/>
    <p:sldId id="682" r:id="rId114"/>
    <p:sldId id="680" r:id="rId115"/>
    <p:sldId id="686" r:id="rId116"/>
    <p:sldId id="687" r:id="rId117"/>
    <p:sldId id="688" r:id="rId118"/>
    <p:sldId id="700" r:id="rId119"/>
    <p:sldId id="469" r:id="rId120"/>
    <p:sldId id="470" r:id="rId121"/>
    <p:sldId id="471" r:id="rId122"/>
    <p:sldId id="472" r:id="rId123"/>
    <p:sldId id="733" r:id="rId124"/>
    <p:sldId id="467" r:id="rId125"/>
    <p:sldId id="474" r:id="rId126"/>
    <p:sldId id="475" r:id="rId127"/>
    <p:sldId id="476" r:id="rId128"/>
    <p:sldId id="477" r:id="rId129"/>
    <p:sldId id="447" r:id="rId130"/>
    <p:sldId id="448" r:id="rId131"/>
    <p:sldId id="449" r:id="rId132"/>
    <p:sldId id="450" r:id="rId133"/>
    <p:sldId id="479" r:id="rId134"/>
    <p:sldId id="480" r:id="rId135"/>
    <p:sldId id="482" r:id="rId136"/>
    <p:sldId id="481" r:id="rId137"/>
    <p:sldId id="603" r:id="rId138"/>
    <p:sldId id="483" r:id="rId139"/>
    <p:sldId id="503" r:id="rId140"/>
    <p:sldId id="484" r:id="rId141"/>
    <p:sldId id="486" r:id="rId142"/>
    <p:sldId id="519" r:id="rId143"/>
    <p:sldId id="520" r:id="rId144"/>
    <p:sldId id="521" r:id="rId145"/>
    <p:sldId id="487" r:id="rId146"/>
    <p:sldId id="659" r:id="rId147"/>
    <p:sldId id="488" r:id="rId148"/>
    <p:sldId id="489" r:id="rId149"/>
    <p:sldId id="725" r:id="rId150"/>
    <p:sldId id="723" r:id="rId151"/>
    <p:sldId id="490" r:id="rId152"/>
    <p:sldId id="491" r:id="rId153"/>
    <p:sldId id="492" r:id="rId154"/>
    <p:sldId id="493" r:id="rId155"/>
    <p:sldId id="494" r:id="rId156"/>
    <p:sldId id="495" r:id="rId157"/>
    <p:sldId id="496" r:id="rId158"/>
    <p:sldId id="497" r:id="rId159"/>
    <p:sldId id="498" r:id="rId160"/>
    <p:sldId id="499" r:id="rId161"/>
    <p:sldId id="502" r:id="rId162"/>
    <p:sldId id="504" r:id="rId163"/>
    <p:sldId id="505" r:id="rId164"/>
    <p:sldId id="506" r:id="rId165"/>
    <p:sldId id="507" r:id="rId166"/>
    <p:sldId id="500" r:id="rId167"/>
    <p:sldId id="501" r:id="rId168"/>
    <p:sldId id="508" r:id="rId169"/>
    <p:sldId id="509" r:id="rId170"/>
    <p:sldId id="511" r:id="rId171"/>
    <p:sldId id="513" r:id="rId172"/>
    <p:sldId id="517" r:id="rId173"/>
    <p:sldId id="518" r:id="rId174"/>
    <p:sldId id="514" r:id="rId175"/>
    <p:sldId id="515" r:id="rId176"/>
    <p:sldId id="510" r:id="rId177"/>
    <p:sldId id="478" r:id="rId178"/>
    <p:sldId id="451" r:id="rId179"/>
    <p:sldId id="452" r:id="rId180"/>
    <p:sldId id="453" r:id="rId181"/>
    <p:sldId id="454" r:id="rId182"/>
    <p:sldId id="455" r:id="rId183"/>
    <p:sldId id="456" r:id="rId184"/>
    <p:sldId id="586" r:id="rId185"/>
    <p:sldId id="581" r:id="rId186"/>
    <p:sldId id="582" r:id="rId187"/>
    <p:sldId id="583" r:id="rId188"/>
    <p:sldId id="584" r:id="rId189"/>
    <p:sldId id="724" r:id="rId190"/>
    <p:sldId id="587" r:id="rId191"/>
    <p:sldId id="588" r:id="rId192"/>
    <p:sldId id="589" r:id="rId193"/>
    <p:sldId id="590" r:id="rId194"/>
    <p:sldId id="585" r:id="rId195"/>
    <p:sldId id="592" r:id="rId196"/>
    <p:sldId id="593" r:id="rId197"/>
    <p:sldId id="591" r:id="rId198"/>
    <p:sldId id="737" r:id="rId199"/>
    <p:sldId id="526" r:id="rId200"/>
    <p:sldId id="458" r:id="rId201"/>
    <p:sldId id="549" r:id="rId202"/>
    <p:sldId id="550" r:id="rId203"/>
    <p:sldId id="594" r:id="rId204"/>
    <p:sldId id="624" r:id="rId205"/>
    <p:sldId id="337" r:id="rId206"/>
    <p:sldId id="338" r:id="rId207"/>
    <p:sldId id="346" r:id="rId208"/>
    <p:sldId id="347" r:id="rId209"/>
    <p:sldId id="348" r:id="rId210"/>
    <p:sldId id="349" r:id="rId211"/>
    <p:sldId id="350" r:id="rId212"/>
    <p:sldId id="351" r:id="rId213"/>
    <p:sldId id="352" r:id="rId214"/>
    <p:sldId id="353" r:id="rId215"/>
    <p:sldId id="354" r:id="rId216"/>
    <p:sldId id="355" r:id="rId217"/>
    <p:sldId id="356" r:id="rId218"/>
    <p:sldId id="625" r:id="rId219"/>
    <p:sldId id="551" r:id="rId220"/>
    <p:sldId id="459" r:id="rId221"/>
    <p:sldId id="629" r:id="rId222"/>
    <p:sldId id="460" r:id="rId223"/>
    <p:sldId id="635" r:id="rId224"/>
    <p:sldId id="636" r:id="rId225"/>
    <p:sldId id="461" r:id="rId226"/>
    <p:sldId id="462" r:id="rId227"/>
    <p:sldId id="651" r:id="rId228"/>
    <p:sldId id="532" r:id="rId229"/>
    <p:sldId id="463" r:id="rId230"/>
    <p:sldId id="658" r:id="rId231"/>
    <p:sldId id="534" r:id="rId232"/>
    <p:sldId id="637" r:id="rId233"/>
    <p:sldId id="535" r:id="rId234"/>
    <p:sldId id="536" r:id="rId235"/>
    <p:sldId id="641" r:id="rId236"/>
    <p:sldId id="537" r:id="rId237"/>
    <p:sldId id="643" r:id="rId238"/>
    <p:sldId id="545" r:id="rId239"/>
    <p:sldId id="546" r:id="rId240"/>
    <p:sldId id="638" r:id="rId241"/>
    <p:sldId id="604" r:id="rId242"/>
    <p:sldId id="547" r:id="rId243"/>
    <p:sldId id="644" r:id="rId244"/>
    <p:sldId id="548" r:id="rId245"/>
    <p:sldId id="645" r:id="rId246"/>
    <p:sldId id="614" r:id="rId247"/>
    <p:sldId id="613" r:id="rId248"/>
    <p:sldId id="639" r:id="rId249"/>
    <p:sldId id="464" r:id="rId250"/>
    <p:sldId id="627" r:id="rId251"/>
    <p:sldId id="632" r:id="rId252"/>
    <p:sldId id="633" r:id="rId253"/>
    <p:sldId id="634" r:id="rId254"/>
    <p:sldId id="640" r:id="rId255"/>
    <p:sldId id="616" r:id="rId256"/>
    <p:sldId id="626" r:id="rId257"/>
    <p:sldId id="622" r:id="rId258"/>
    <p:sldId id="722" r:id="rId259"/>
    <p:sldId id="709" r:id="rId260"/>
    <p:sldId id="420" r:id="rId261"/>
    <p:sldId id="710" r:id="rId262"/>
    <p:sldId id="711" r:id="rId263"/>
    <p:sldId id="738" r:id="rId264"/>
    <p:sldId id="423" r:id="rId265"/>
    <p:sldId id="424" r:id="rId266"/>
    <p:sldId id="425" r:id="rId267"/>
    <p:sldId id="426" r:id="rId268"/>
    <p:sldId id="427" r:id="rId269"/>
    <p:sldId id="428" r:id="rId270"/>
    <p:sldId id="429" r:id="rId271"/>
    <p:sldId id="430" r:id="rId272"/>
    <p:sldId id="712" r:id="rId273"/>
    <p:sldId id="713" r:id="rId274"/>
    <p:sldId id="714" r:id="rId275"/>
    <p:sldId id="434" r:id="rId276"/>
    <p:sldId id="715" r:id="rId277"/>
    <p:sldId id="716" r:id="rId278"/>
    <p:sldId id="437" r:id="rId279"/>
    <p:sldId id="438" r:id="rId280"/>
    <p:sldId id="439" r:id="rId281"/>
    <p:sldId id="717" r:id="rId282"/>
    <p:sldId id="441" r:id="rId283"/>
    <p:sldId id="718" r:id="rId284"/>
    <p:sldId id="719" r:id="rId285"/>
    <p:sldId id="720" r:id="rId286"/>
    <p:sldId id="721" r:id="rId287"/>
    <p:sldId id="748" r:id="rId288"/>
    <p:sldId id="732" r:id="rId2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B217"/>
    <a:srgbClr val="0000FF"/>
    <a:srgbClr val="25BA2A"/>
    <a:srgbClr val="6060FE"/>
    <a:srgbClr val="283475"/>
    <a:srgbClr val="283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E428D-85B8-D94A-6F47-5C883A79128B}" v="4" dt="2024-06-30T19:34:18.972"/>
    <p1510:client id="{12819C47-6179-AE3D-A760-FB0A7BEA96C8}" v="38" dt="2024-06-30T16:08:19.020"/>
    <p1510:client id="{1FB8067B-7F43-2403-4738-6AE301B21EE5}" v="896" dt="2024-06-30T17:07:18.428"/>
    <p1510:client id="{257B7423-F372-DE95-9303-4ACAB9E3F465}" v="138" dt="2024-06-30T14:39:48.824"/>
    <p1510:client id="{304B548B-EC71-4CD6-80D2-BD8266E93E20}" v="338" dt="2024-06-30T12:08:56.654"/>
    <p1510:client id="{339DAFAD-3C71-9434-E3D9-2453D7B98DEA}" v="1523" dt="2024-06-30T13:40:41.361"/>
    <p1510:client id="{350CBB4D-45F3-6A26-296E-0E2EC8E8178B}" v="889" dt="2024-06-30T20:53:57.659"/>
    <p1510:client id="{388BDBB3-C3F3-ED4D-F569-2656308F763B}" v="229" dt="2024-07-01T05:29:25.193"/>
    <p1510:client id="{455669F2-7AED-4CD3-BD63-53304F5F2FA9}" v="4494" dt="2024-06-30T23:53:54.887"/>
    <p1510:client id="{4D3D97B6-8542-443D-8EC3-3D9E5C6F263A}" v="4" dt="2024-06-30T17:19:18.134"/>
    <p1510:client id="{52C55D84-CD43-4F82-B3C5-BC4DEE6898C2}" v="1530" dt="2024-06-30T22:55:08.442"/>
    <p1510:client id="{5B744176-3BC9-DD51-8ADB-2F8617DE827C}" v="7" dt="2024-06-30T19:52:59.679"/>
    <p1510:client id="{79BB897E-3106-8F93-6041-E2EBF0EE907C}" v="2" dt="2024-06-30T19:39:19.500"/>
    <p1510:client id="{869013D3-0EE1-4B43-A130-4E529C68654F}" v="155" vWet="156" dt="2024-06-30T17:59:53.636"/>
    <p1510:client id="{92CC2AD5-376A-E84F-7159-0F20BC4E8CB4}" v="107" dt="2024-06-30T14:08:03.925"/>
    <p1510:client id="{A4F1A352-B94A-958B-5DE7-89730292CF0B}" v="14" dt="2024-06-30T22:32:23.706"/>
    <p1510:client id="{CB28C4F4-5B5C-EE54-6D7C-63560E53563F}" v="65" dt="2024-06-30T20:38:36.371"/>
    <p1510:client id="{CC11AD2A-6E1E-CEB3-DB72-BEB5D67A7B63}" v="103" dt="2024-06-30T18:16:54.287"/>
    <p1510:client id="{EA876120-D58C-4234-ADA4-45BEF08C775F}" v="1838" dt="2024-06-30T19:45:54.586"/>
    <p1510:client id="{ED7B2D1D-9744-CEED-9705-C6B9A5E08DC8}" v="627" dt="2024-07-01T01:58:04.035"/>
    <p1510:client id="{ED81B3DC-3B15-46C0-B688-E3DF68A906C6}" v="3130" dt="2024-07-01T05:38:20.1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4660"/>
  </p:normalViewPr>
  <p:slideViewPr>
    <p:cSldViewPr snapToGrid="0">
      <p:cViewPr varScale="1">
        <p:scale>
          <a:sx n="94" d="100"/>
          <a:sy n="94" d="100"/>
        </p:scale>
        <p:origin x="86"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notesMaster" Target="notesMasters/notesMaster1.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presProps" Target="presProp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theme" Target="theme/theme1.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tableStyles" Target="tableStyle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microsoft.com/office/2015/10/relationships/revisionInfo" Target="revisionInfo.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9T22:26:16.175"/>
    </inkml:context>
    <inkml:brush xml:id="br0">
      <inkml:brushProperty name="width" value="0.035" units="cm"/>
      <inkml:brushProperty name="height" value="0.035" units="cm"/>
      <inkml:brushProperty name="color" value="#E71224"/>
    </inkml:brush>
  </inkml:definitions>
  <inkml:trace contextRef="#ctx0" brushRef="#br0">376 964 24575,'8'7'0,"0"-1"0,0 0 0,1 0 0,0-1 0,0 0 0,0 0 0,1-1 0,-1 0 0,1-1 0,0 0 0,0 0 0,15 1 0,14 0 0,75-2 0,-93-2 0,93 1 0,79-3 0,-176-1 0,0 0 0,33-11 0,16-3 0,20-2 0,137-49 0,-209 64 0,-1-1 0,0 0 0,0-1 0,-1 0 0,1 0 0,-1-2 0,-1 1 0,0-2 0,0 1 0,0-1 0,-1-1 0,0 0 0,12-18 0,-16 19 0,0 0 0,-1-1 0,0 0 0,-1 0 0,0 0 0,-1 0 0,0-1 0,0 1 0,-1-1 0,0 0 0,-1 0 0,-1 0 0,1 0 0,-2 0 0,1 1 0,-5-19 0,-3 0 0,-1 1 0,-1-1 0,-26-49 0,17 39 0,12 24 0,0 0 0,-1 1 0,-1 0 0,0 0 0,-1 1 0,0 0 0,-1 0 0,-1 1 0,0 1 0,0 0 0,-23-15 0,-69-47 0,1 1 0,90 64 0,-1 1 0,0 0 0,0 1 0,-1 1 0,0 0 0,-18-3 0,-26-2 0,1 2 0,-85 0 0,-427 9 0,561-1 0,-1 0 0,1 1 0,0 0 0,0 1 0,0 0 0,0 0 0,0 1 0,0 0 0,0 1 0,1 0 0,0 0 0,-1 1 0,2 0 0,-1 0 0,1 1 0,-1 0 0,2 0 0,-1 1 0,1-1 0,0 2 0,0-1 0,1 1 0,0 0 0,0 0 0,1 0 0,-5 12 0,0 8 0,1 0 0,1 0 0,-5 57 0,10-72 0,-1 1 0,-1-1 0,-7 21 0,6-22 0,1 1 0,0-1 0,1 1 0,-2 16 0,1 35 0,9 112 0,-5-172 0,0-1 0,0 1 0,1-1 0,0 1 0,0-1 0,0 1 0,0-1 0,1 0 0,-1 1 0,1-1 0,-1 0 0,1 0 0,0 0 0,1 0 0,-1-1 0,0 1 0,1 0 0,0-1 0,-1 0 0,1 1 0,0-1 0,0 0 0,0-1 0,5 3 0,4 0 0,1 0 0,-1-1 0,1-1 0,-1 0 0,20 1 0,20 2 0,-1 0 0,-40-5 0,0 1 0,0 0 0,0 1 0,0 0 0,11 4 0,-14-2 23,1 1 1,-1 0-1,0 0 0,14 13 0,-15-12-270,0-1 1,1 1-1,-1-1 0,1 0 0,12 4 0,-2-2-6579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5505F-ACB7-4753-9446-18198F83172E}" type="datetimeFigureOut">
              <a:rPr lang="en-GB" smtClean="0"/>
              <a:t>01/07/2024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A1277-71C1-434C-BA5D-539B5E3997A6}" type="slidenum">
              <a:rPr lang="en-GB" smtClean="0"/>
              <a:t>‹#›</a:t>
            </a:fld>
            <a:endParaRPr lang="en-GB"/>
          </a:p>
        </p:txBody>
      </p:sp>
    </p:spTree>
    <p:extLst>
      <p:ext uri="{BB962C8B-B14F-4D97-AF65-F5344CB8AC3E}">
        <p14:creationId xmlns:p14="http://schemas.microsoft.com/office/powerpoint/2010/main" val="1957981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15</a:t>
            </a:fld>
            <a:endParaRPr lang="en-GB"/>
          </a:p>
        </p:txBody>
      </p:sp>
    </p:spTree>
    <p:extLst>
      <p:ext uri="{BB962C8B-B14F-4D97-AF65-F5344CB8AC3E}">
        <p14:creationId xmlns:p14="http://schemas.microsoft.com/office/powerpoint/2010/main" val="866172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24</a:t>
            </a:fld>
            <a:endParaRPr lang="en-GB"/>
          </a:p>
        </p:txBody>
      </p:sp>
    </p:spTree>
    <p:extLst>
      <p:ext uri="{BB962C8B-B14F-4D97-AF65-F5344CB8AC3E}">
        <p14:creationId xmlns:p14="http://schemas.microsoft.com/office/powerpoint/2010/main" val="93417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25</a:t>
            </a:fld>
            <a:endParaRPr lang="en-GB"/>
          </a:p>
        </p:txBody>
      </p:sp>
    </p:spTree>
    <p:extLst>
      <p:ext uri="{BB962C8B-B14F-4D97-AF65-F5344CB8AC3E}">
        <p14:creationId xmlns:p14="http://schemas.microsoft.com/office/powerpoint/2010/main" val="4239922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26</a:t>
            </a:fld>
            <a:endParaRPr lang="en-GB"/>
          </a:p>
        </p:txBody>
      </p:sp>
    </p:spTree>
    <p:extLst>
      <p:ext uri="{BB962C8B-B14F-4D97-AF65-F5344CB8AC3E}">
        <p14:creationId xmlns:p14="http://schemas.microsoft.com/office/powerpoint/2010/main" val="1044107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27</a:t>
            </a:fld>
            <a:endParaRPr lang="en-GB"/>
          </a:p>
        </p:txBody>
      </p:sp>
    </p:spTree>
    <p:extLst>
      <p:ext uri="{BB962C8B-B14F-4D97-AF65-F5344CB8AC3E}">
        <p14:creationId xmlns:p14="http://schemas.microsoft.com/office/powerpoint/2010/main" val="22645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28</a:t>
            </a:fld>
            <a:endParaRPr lang="en-GB"/>
          </a:p>
        </p:txBody>
      </p:sp>
    </p:spTree>
    <p:extLst>
      <p:ext uri="{BB962C8B-B14F-4D97-AF65-F5344CB8AC3E}">
        <p14:creationId xmlns:p14="http://schemas.microsoft.com/office/powerpoint/2010/main" val="392161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29</a:t>
            </a:fld>
            <a:endParaRPr lang="en-GB"/>
          </a:p>
        </p:txBody>
      </p:sp>
    </p:spTree>
    <p:extLst>
      <p:ext uri="{BB962C8B-B14F-4D97-AF65-F5344CB8AC3E}">
        <p14:creationId xmlns:p14="http://schemas.microsoft.com/office/powerpoint/2010/main" val="3823411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30</a:t>
            </a:fld>
            <a:endParaRPr lang="en-GB"/>
          </a:p>
        </p:txBody>
      </p:sp>
    </p:spTree>
    <p:extLst>
      <p:ext uri="{BB962C8B-B14F-4D97-AF65-F5344CB8AC3E}">
        <p14:creationId xmlns:p14="http://schemas.microsoft.com/office/powerpoint/2010/main" val="3477390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31</a:t>
            </a:fld>
            <a:endParaRPr lang="en-GB"/>
          </a:p>
        </p:txBody>
      </p:sp>
    </p:spTree>
    <p:extLst>
      <p:ext uri="{BB962C8B-B14F-4D97-AF65-F5344CB8AC3E}">
        <p14:creationId xmlns:p14="http://schemas.microsoft.com/office/powerpoint/2010/main" val="3158372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32</a:t>
            </a:fld>
            <a:endParaRPr lang="en-GB"/>
          </a:p>
        </p:txBody>
      </p:sp>
    </p:spTree>
    <p:extLst>
      <p:ext uri="{BB962C8B-B14F-4D97-AF65-F5344CB8AC3E}">
        <p14:creationId xmlns:p14="http://schemas.microsoft.com/office/powerpoint/2010/main" val="1525380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33</a:t>
            </a:fld>
            <a:endParaRPr lang="en-GB"/>
          </a:p>
        </p:txBody>
      </p:sp>
    </p:spTree>
    <p:extLst>
      <p:ext uri="{BB962C8B-B14F-4D97-AF65-F5344CB8AC3E}">
        <p14:creationId xmlns:p14="http://schemas.microsoft.com/office/powerpoint/2010/main" val="329645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16</a:t>
            </a:fld>
            <a:endParaRPr lang="en-GB"/>
          </a:p>
        </p:txBody>
      </p:sp>
    </p:spTree>
    <p:extLst>
      <p:ext uri="{BB962C8B-B14F-4D97-AF65-F5344CB8AC3E}">
        <p14:creationId xmlns:p14="http://schemas.microsoft.com/office/powerpoint/2010/main" val="1714196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34</a:t>
            </a:fld>
            <a:endParaRPr lang="en-GB"/>
          </a:p>
        </p:txBody>
      </p:sp>
    </p:spTree>
    <p:extLst>
      <p:ext uri="{BB962C8B-B14F-4D97-AF65-F5344CB8AC3E}">
        <p14:creationId xmlns:p14="http://schemas.microsoft.com/office/powerpoint/2010/main" val="937443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35</a:t>
            </a:fld>
            <a:endParaRPr lang="en-GB"/>
          </a:p>
        </p:txBody>
      </p:sp>
    </p:spTree>
    <p:extLst>
      <p:ext uri="{BB962C8B-B14F-4D97-AF65-F5344CB8AC3E}">
        <p14:creationId xmlns:p14="http://schemas.microsoft.com/office/powerpoint/2010/main" val="3687176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36</a:t>
            </a:fld>
            <a:endParaRPr lang="en-GB"/>
          </a:p>
        </p:txBody>
      </p:sp>
    </p:spTree>
    <p:extLst>
      <p:ext uri="{BB962C8B-B14F-4D97-AF65-F5344CB8AC3E}">
        <p14:creationId xmlns:p14="http://schemas.microsoft.com/office/powerpoint/2010/main" val="3748006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37</a:t>
            </a:fld>
            <a:endParaRPr lang="en-GB"/>
          </a:p>
        </p:txBody>
      </p:sp>
    </p:spTree>
    <p:extLst>
      <p:ext uri="{BB962C8B-B14F-4D97-AF65-F5344CB8AC3E}">
        <p14:creationId xmlns:p14="http://schemas.microsoft.com/office/powerpoint/2010/main" val="133940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38</a:t>
            </a:fld>
            <a:endParaRPr lang="en-GB"/>
          </a:p>
        </p:txBody>
      </p:sp>
    </p:spTree>
    <p:extLst>
      <p:ext uri="{BB962C8B-B14F-4D97-AF65-F5344CB8AC3E}">
        <p14:creationId xmlns:p14="http://schemas.microsoft.com/office/powerpoint/2010/main" val="661043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39</a:t>
            </a:fld>
            <a:endParaRPr lang="en-GB"/>
          </a:p>
        </p:txBody>
      </p:sp>
    </p:spTree>
    <p:extLst>
      <p:ext uri="{BB962C8B-B14F-4D97-AF65-F5344CB8AC3E}">
        <p14:creationId xmlns:p14="http://schemas.microsoft.com/office/powerpoint/2010/main" val="3688963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AE9A1277-71C1-434C-BA5D-539B5E3997A6}" type="slidenum">
              <a:rPr lang="en-GB" smtClean="0"/>
              <a:t>228</a:t>
            </a:fld>
            <a:endParaRPr lang="en-GB"/>
          </a:p>
        </p:txBody>
      </p:sp>
    </p:spTree>
    <p:extLst>
      <p:ext uri="{BB962C8B-B14F-4D97-AF65-F5344CB8AC3E}">
        <p14:creationId xmlns:p14="http://schemas.microsoft.com/office/powerpoint/2010/main" val="3708528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17</a:t>
            </a:fld>
            <a:endParaRPr lang="en-GB"/>
          </a:p>
        </p:txBody>
      </p:sp>
    </p:spTree>
    <p:extLst>
      <p:ext uri="{BB962C8B-B14F-4D97-AF65-F5344CB8AC3E}">
        <p14:creationId xmlns:p14="http://schemas.microsoft.com/office/powerpoint/2010/main" val="1607553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18</a:t>
            </a:fld>
            <a:endParaRPr lang="en-GB"/>
          </a:p>
        </p:txBody>
      </p:sp>
    </p:spTree>
    <p:extLst>
      <p:ext uri="{BB962C8B-B14F-4D97-AF65-F5344CB8AC3E}">
        <p14:creationId xmlns:p14="http://schemas.microsoft.com/office/powerpoint/2010/main" val="262429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19</a:t>
            </a:fld>
            <a:endParaRPr lang="en-GB"/>
          </a:p>
        </p:txBody>
      </p:sp>
    </p:spTree>
    <p:extLst>
      <p:ext uri="{BB962C8B-B14F-4D97-AF65-F5344CB8AC3E}">
        <p14:creationId xmlns:p14="http://schemas.microsoft.com/office/powerpoint/2010/main" val="1114778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20</a:t>
            </a:fld>
            <a:endParaRPr lang="en-GB"/>
          </a:p>
        </p:txBody>
      </p:sp>
    </p:spTree>
    <p:extLst>
      <p:ext uri="{BB962C8B-B14F-4D97-AF65-F5344CB8AC3E}">
        <p14:creationId xmlns:p14="http://schemas.microsoft.com/office/powerpoint/2010/main" val="222377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21</a:t>
            </a:fld>
            <a:endParaRPr lang="en-GB"/>
          </a:p>
        </p:txBody>
      </p:sp>
    </p:spTree>
    <p:extLst>
      <p:ext uri="{BB962C8B-B14F-4D97-AF65-F5344CB8AC3E}">
        <p14:creationId xmlns:p14="http://schemas.microsoft.com/office/powerpoint/2010/main" val="2486377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22</a:t>
            </a:fld>
            <a:endParaRPr lang="en-GB"/>
          </a:p>
        </p:txBody>
      </p:sp>
    </p:spTree>
    <p:extLst>
      <p:ext uri="{BB962C8B-B14F-4D97-AF65-F5344CB8AC3E}">
        <p14:creationId xmlns:p14="http://schemas.microsoft.com/office/powerpoint/2010/main" val="243700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9A1277-71C1-434C-BA5D-539B5E3997A6}" type="slidenum">
              <a:rPr lang="en-GB" smtClean="0"/>
              <a:t>23</a:t>
            </a:fld>
            <a:endParaRPr lang="en-GB"/>
          </a:p>
        </p:txBody>
      </p:sp>
    </p:spTree>
    <p:extLst>
      <p:ext uri="{BB962C8B-B14F-4D97-AF65-F5344CB8AC3E}">
        <p14:creationId xmlns:p14="http://schemas.microsoft.com/office/powerpoint/2010/main" val="3668714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9E45B-C37F-BE1B-45C0-DC140A5716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56D74B0-0CEC-1DFE-FB5A-81A059DC9C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0146F64-11A0-40FC-E708-3EBC5A035C4E}"/>
              </a:ext>
            </a:extLst>
          </p:cNvPr>
          <p:cNvSpPr>
            <a:spLocks noGrp="1"/>
          </p:cNvSpPr>
          <p:nvPr>
            <p:ph type="dt" sz="half" idx="10"/>
          </p:nvPr>
        </p:nvSpPr>
        <p:spPr/>
        <p:txBody>
          <a:bodyPr/>
          <a:lstStyle/>
          <a:p>
            <a:r>
              <a:rPr lang="en-US"/>
              <a:t>12/26/2023</a:t>
            </a:r>
          </a:p>
        </p:txBody>
      </p:sp>
      <p:sp>
        <p:nvSpPr>
          <p:cNvPr id="5" name="Footer Placeholder 4">
            <a:extLst>
              <a:ext uri="{FF2B5EF4-FFF2-40B4-BE49-F238E27FC236}">
                <a16:creationId xmlns:a16="http://schemas.microsoft.com/office/drawing/2014/main" id="{88CAD2A8-DAE9-8B41-1D23-490267973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31E9F-4694-7216-A50D-EDA91576921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25809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CAE55-8B0A-8C95-33A2-07608A66919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3C41BEC-DA36-D138-B432-7C29D475A1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6914BB-FC95-A186-2CB9-FA32A15F9E61}"/>
              </a:ext>
            </a:extLst>
          </p:cNvPr>
          <p:cNvSpPr>
            <a:spLocks noGrp="1"/>
          </p:cNvSpPr>
          <p:nvPr>
            <p:ph type="dt" sz="half" idx="10"/>
          </p:nvPr>
        </p:nvSpPr>
        <p:spPr/>
        <p:txBody>
          <a:bodyPr/>
          <a:lstStyle/>
          <a:p>
            <a:r>
              <a:rPr lang="en-US"/>
              <a:t>12/26/2023</a:t>
            </a:r>
          </a:p>
        </p:txBody>
      </p:sp>
      <p:sp>
        <p:nvSpPr>
          <p:cNvPr id="5" name="Footer Placeholder 4">
            <a:extLst>
              <a:ext uri="{FF2B5EF4-FFF2-40B4-BE49-F238E27FC236}">
                <a16:creationId xmlns:a16="http://schemas.microsoft.com/office/drawing/2014/main" id="{2DBA1F20-51DE-A353-7497-66F286F367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FFE86-A648-7D8B-DEA2-E373984D197A}"/>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21671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DCE43-30E7-CCE7-C453-7B1BED1C2B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4D61A4A-CA72-C912-90FF-FD035AFB09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BDEC5-340D-6D58-37AD-C0C20732C8A5}"/>
              </a:ext>
            </a:extLst>
          </p:cNvPr>
          <p:cNvSpPr>
            <a:spLocks noGrp="1"/>
          </p:cNvSpPr>
          <p:nvPr>
            <p:ph type="dt" sz="half" idx="10"/>
          </p:nvPr>
        </p:nvSpPr>
        <p:spPr/>
        <p:txBody>
          <a:bodyPr/>
          <a:lstStyle/>
          <a:p>
            <a:r>
              <a:rPr lang="en-US"/>
              <a:t>12/26/2023</a:t>
            </a:r>
          </a:p>
        </p:txBody>
      </p:sp>
      <p:sp>
        <p:nvSpPr>
          <p:cNvPr id="5" name="Footer Placeholder 4">
            <a:extLst>
              <a:ext uri="{FF2B5EF4-FFF2-40B4-BE49-F238E27FC236}">
                <a16:creationId xmlns:a16="http://schemas.microsoft.com/office/drawing/2014/main" id="{26CC294D-9AD6-D0FD-C383-8497541835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256CE-4DAD-140E-FA7C-98D3A0943BE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2811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7447-E208-2701-4AF1-3F61F9654D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FD0E63E-BEA8-5C94-ECC0-8E49B46838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257F18-D3CE-1BBE-8C51-09111B5D565E}"/>
              </a:ext>
            </a:extLst>
          </p:cNvPr>
          <p:cNvSpPr>
            <a:spLocks noGrp="1"/>
          </p:cNvSpPr>
          <p:nvPr>
            <p:ph type="dt" sz="half" idx="10"/>
          </p:nvPr>
        </p:nvSpPr>
        <p:spPr/>
        <p:txBody>
          <a:bodyPr/>
          <a:lstStyle/>
          <a:p>
            <a:r>
              <a:rPr lang="en-US"/>
              <a:t>12/26/2023</a:t>
            </a:r>
          </a:p>
        </p:txBody>
      </p:sp>
      <p:sp>
        <p:nvSpPr>
          <p:cNvPr id="5" name="Footer Placeholder 4">
            <a:extLst>
              <a:ext uri="{FF2B5EF4-FFF2-40B4-BE49-F238E27FC236}">
                <a16:creationId xmlns:a16="http://schemas.microsoft.com/office/drawing/2014/main" id="{8BCED784-CD17-909B-9979-1C2D15669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02AE1-CD5F-C645-1B2B-6D9F000CC90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601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B5CF-4F2D-3580-0633-19D2FCD18F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EFFFEC-2466-90DB-AB2E-BB02658DF8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39EF0A-DBD0-CEC4-AE0E-7379CFF47420}"/>
              </a:ext>
            </a:extLst>
          </p:cNvPr>
          <p:cNvSpPr>
            <a:spLocks noGrp="1"/>
          </p:cNvSpPr>
          <p:nvPr>
            <p:ph type="dt" sz="half" idx="10"/>
          </p:nvPr>
        </p:nvSpPr>
        <p:spPr/>
        <p:txBody>
          <a:bodyPr/>
          <a:lstStyle/>
          <a:p>
            <a:r>
              <a:rPr lang="en-US"/>
              <a:t>12/26/2023</a:t>
            </a:r>
          </a:p>
        </p:txBody>
      </p:sp>
      <p:sp>
        <p:nvSpPr>
          <p:cNvPr id="5" name="Footer Placeholder 4">
            <a:extLst>
              <a:ext uri="{FF2B5EF4-FFF2-40B4-BE49-F238E27FC236}">
                <a16:creationId xmlns:a16="http://schemas.microsoft.com/office/drawing/2014/main" id="{0B8B1BD7-69AD-11B0-4A5F-4244F8EEC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1434C-62C5-E000-A0FE-2FACBC27676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2721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277EB-39CD-9FA0-13AB-E2BA661A92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671B62-625C-27E3-6FAE-1FA96FC162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4D2227-38FD-8268-D27C-994E8FDE21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35264A9-CC33-AD5C-4F21-CDA3D3367852}"/>
              </a:ext>
            </a:extLst>
          </p:cNvPr>
          <p:cNvSpPr>
            <a:spLocks noGrp="1"/>
          </p:cNvSpPr>
          <p:nvPr>
            <p:ph type="dt" sz="half" idx="10"/>
          </p:nvPr>
        </p:nvSpPr>
        <p:spPr/>
        <p:txBody>
          <a:bodyPr/>
          <a:lstStyle/>
          <a:p>
            <a:r>
              <a:rPr lang="en-US"/>
              <a:t>12/26/2023</a:t>
            </a:r>
          </a:p>
        </p:txBody>
      </p:sp>
      <p:sp>
        <p:nvSpPr>
          <p:cNvPr id="6" name="Footer Placeholder 5">
            <a:extLst>
              <a:ext uri="{FF2B5EF4-FFF2-40B4-BE49-F238E27FC236}">
                <a16:creationId xmlns:a16="http://schemas.microsoft.com/office/drawing/2014/main" id="{41854A58-C524-3291-DCB0-F1F416F5C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884F7D-9DC0-0592-EE6C-0E07874F2F9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0986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DAAA-1D3D-B25A-7B3F-4F68D7EB230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7766D5-202B-4A6E-CE91-465456358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B74A9E-E0BC-0AB5-9195-8DC96B5107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44872E-3E37-BD75-5A91-C675C0D156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9D1B49-E99A-EC30-FF77-10249E0B7F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C1C82CD-CAF9-2BF8-ADF1-7681C502B249}"/>
              </a:ext>
            </a:extLst>
          </p:cNvPr>
          <p:cNvSpPr>
            <a:spLocks noGrp="1"/>
          </p:cNvSpPr>
          <p:nvPr>
            <p:ph type="dt" sz="half" idx="10"/>
          </p:nvPr>
        </p:nvSpPr>
        <p:spPr/>
        <p:txBody>
          <a:bodyPr/>
          <a:lstStyle/>
          <a:p>
            <a:r>
              <a:rPr lang="en-US"/>
              <a:t>12/26/2023</a:t>
            </a:r>
          </a:p>
        </p:txBody>
      </p:sp>
      <p:sp>
        <p:nvSpPr>
          <p:cNvPr id="8" name="Footer Placeholder 7">
            <a:extLst>
              <a:ext uri="{FF2B5EF4-FFF2-40B4-BE49-F238E27FC236}">
                <a16:creationId xmlns:a16="http://schemas.microsoft.com/office/drawing/2014/main" id="{A8F03ABD-3435-31AC-5002-DB141DA912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36B48B-B857-254C-7500-83A26E974AC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86442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10F8-D719-F0D3-3D7C-E2331CA121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A7FE093-A489-D23A-4F3B-A5953F5E94D9}"/>
              </a:ext>
            </a:extLst>
          </p:cNvPr>
          <p:cNvSpPr>
            <a:spLocks noGrp="1"/>
          </p:cNvSpPr>
          <p:nvPr>
            <p:ph type="dt" sz="half" idx="10"/>
          </p:nvPr>
        </p:nvSpPr>
        <p:spPr/>
        <p:txBody>
          <a:bodyPr/>
          <a:lstStyle/>
          <a:p>
            <a:r>
              <a:rPr lang="en-US"/>
              <a:t>12/26/2023</a:t>
            </a:r>
          </a:p>
        </p:txBody>
      </p:sp>
      <p:sp>
        <p:nvSpPr>
          <p:cNvPr id="4" name="Footer Placeholder 3">
            <a:extLst>
              <a:ext uri="{FF2B5EF4-FFF2-40B4-BE49-F238E27FC236}">
                <a16:creationId xmlns:a16="http://schemas.microsoft.com/office/drawing/2014/main" id="{3D02F4E0-B7A2-1682-ADF3-747ABA144D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DC2F44-6B4C-3B73-CDE3-794721B0E3E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617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60D6F-D84A-B3FE-8A7C-4682686E877C}"/>
              </a:ext>
            </a:extLst>
          </p:cNvPr>
          <p:cNvSpPr>
            <a:spLocks noGrp="1"/>
          </p:cNvSpPr>
          <p:nvPr>
            <p:ph type="dt" sz="half" idx="10"/>
          </p:nvPr>
        </p:nvSpPr>
        <p:spPr/>
        <p:txBody>
          <a:bodyPr/>
          <a:lstStyle/>
          <a:p>
            <a:r>
              <a:rPr lang="en-US"/>
              <a:t>12/26/2023</a:t>
            </a:r>
          </a:p>
        </p:txBody>
      </p:sp>
      <p:sp>
        <p:nvSpPr>
          <p:cNvPr id="3" name="Footer Placeholder 2">
            <a:extLst>
              <a:ext uri="{FF2B5EF4-FFF2-40B4-BE49-F238E27FC236}">
                <a16:creationId xmlns:a16="http://schemas.microsoft.com/office/drawing/2014/main" id="{9973ACB5-60E7-3055-B0D6-7DCAC83CF8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37891F-D3E2-D3F6-392F-AE9C7458A9E9}"/>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669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6F9C-0715-D0C2-E8A8-701566769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7FECE5A-792B-3A2D-056F-26DD59E432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441CBFD-FDBD-B7A7-5F03-786A09EEC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26C85-3C41-01D9-C4DE-C99E18A93827}"/>
              </a:ext>
            </a:extLst>
          </p:cNvPr>
          <p:cNvSpPr>
            <a:spLocks noGrp="1"/>
          </p:cNvSpPr>
          <p:nvPr>
            <p:ph type="dt" sz="half" idx="10"/>
          </p:nvPr>
        </p:nvSpPr>
        <p:spPr/>
        <p:txBody>
          <a:bodyPr/>
          <a:lstStyle/>
          <a:p>
            <a:r>
              <a:rPr lang="en-US"/>
              <a:t>12/26/2023</a:t>
            </a:r>
          </a:p>
        </p:txBody>
      </p:sp>
      <p:sp>
        <p:nvSpPr>
          <p:cNvPr id="6" name="Footer Placeholder 5">
            <a:extLst>
              <a:ext uri="{FF2B5EF4-FFF2-40B4-BE49-F238E27FC236}">
                <a16:creationId xmlns:a16="http://schemas.microsoft.com/office/drawing/2014/main" id="{DB7C4265-173F-F729-2BD1-83BC2785E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B615D-8C30-F3CF-B7E8-995373E7D34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5636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79E0-3F84-459D-F83C-819E811BD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66CF998-344E-95FE-1C3E-CC38E70B7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BB3EDD4-1AD3-D951-FD76-C5BCF0D93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DA2FEB-9622-A3AB-9855-27BD0151EF1A}"/>
              </a:ext>
            </a:extLst>
          </p:cNvPr>
          <p:cNvSpPr>
            <a:spLocks noGrp="1"/>
          </p:cNvSpPr>
          <p:nvPr>
            <p:ph type="dt" sz="half" idx="10"/>
          </p:nvPr>
        </p:nvSpPr>
        <p:spPr/>
        <p:txBody>
          <a:bodyPr/>
          <a:lstStyle/>
          <a:p>
            <a:r>
              <a:rPr lang="en-US"/>
              <a:t>12/26/2023</a:t>
            </a:r>
          </a:p>
        </p:txBody>
      </p:sp>
      <p:sp>
        <p:nvSpPr>
          <p:cNvPr id="6" name="Footer Placeholder 5">
            <a:extLst>
              <a:ext uri="{FF2B5EF4-FFF2-40B4-BE49-F238E27FC236}">
                <a16:creationId xmlns:a16="http://schemas.microsoft.com/office/drawing/2014/main" id="{BCC5B3C4-1547-A56A-C466-7DA52547C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AD406-5EAF-78BA-B275-FC39327DA0F8}"/>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5814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B9E10-67A7-90EC-CF97-0DB25183B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236C28-1064-2E56-9F8D-497C5C9FDC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A96F7D-BAE5-32B5-DA47-0E3C654C72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12/26/2023</a:t>
            </a:r>
          </a:p>
        </p:txBody>
      </p:sp>
      <p:sp>
        <p:nvSpPr>
          <p:cNvPr id="5" name="Footer Placeholder 4">
            <a:extLst>
              <a:ext uri="{FF2B5EF4-FFF2-40B4-BE49-F238E27FC236}">
                <a16:creationId xmlns:a16="http://schemas.microsoft.com/office/drawing/2014/main" id="{09519D11-9946-7B04-0909-C09D694F5E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C64B91-6496-1D26-16D3-07D8A188F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8921940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6.webp"/><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0.png"/><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2.png"/><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4.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4.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4.png"/></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4.png"/></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4.png"/></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4.png"/></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4.png"/></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4.png"/></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4.png"/></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4.png"/></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4.png"/></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4.png"/></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docs.google.com/spreadsheets/d/1-5eVyOpvU7N59lBgBsmqMkrRyMExImC9KKijjkCBRag/edit?usp=sharing" TargetMode="External"/><Relationship Id="rId5" Type="http://schemas.openxmlformats.org/officeDocument/2006/relationships/image" Target="../media/image108.png"/><Relationship Id="rId4" Type="http://schemas.openxmlformats.org/officeDocument/2006/relationships/image" Target="../media/image4.png"/></Relationships>
</file>

<file path=ppt/slides/_rels/slide20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3.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2.png"/><Relationship Id="rId16"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4.png"/><Relationship Id="rId5" Type="http://schemas.openxmlformats.org/officeDocument/2006/relationships/image" Target="../media/image109.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4.png"/><Relationship Id="rId9" Type="http://schemas.openxmlformats.org/officeDocument/2006/relationships/image" Target="../media/image112.png"/><Relationship Id="rId14" Type="http://schemas.openxmlformats.org/officeDocument/2006/relationships/image" Target="../media/image117.png"/></Relationships>
</file>

<file path=ppt/slides/_rels/slide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4.png"/></Relationships>
</file>

<file path=ppt/slides/_rels/slide2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4.png"/></Relationships>
</file>

<file path=ppt/slides/_rels/slide20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4.png"/><Relationship Id="rId9" Type="http://schemas.openxmlformats.org/officeDocument/2006/relationships/image" Target="../media/image125.png"/></Relationships>
</file>

<file path=ppt/slides/_rels/slide2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4.png"/></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4.png"/></Relationships>
</file>

<file path=ppt/slides/_rels/slide2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4.png"/></Relationships>
</file>

<file path=ppt/slides/_rels/slide21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3.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image" Target="../media/image2.png"/><Relationship Id="rId16"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8.png"/><Relationship Id="rId5" Type="http://schemas.openxmlformats.org/officeDocument/2006/relationships/image" Target="../media/image122.png"/><Relationship Id="rId15" Type="http://schemas.openxmlformats.org/officeDocument/2006/relationships/image" Target="../media/image142.png"/><Relationship Id="rId10" Type="http://schemas.openxmlformats.org/officeDocument/2006/relationships/image" Target="../media/image137.png"/><Relationship Id="rId4" Type="http://schemas.openxmlformats.org/officeDocument/2006/relationships/image" Target="../media/image4.png"/><Relationship Id="rId9" Type="http://schemas.openxmlformats.org/officeDocument/2006/relationships/image" Target="../media/image136.png"/><Relationship Id="rId14" Type="http://schemas.openxmlformats.org/officeDocument/2006/relationships/image" Target="../media/image141.png"/></Relationships>
</file>

<file path=ppt/slides/_rels/slide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4.png"/></Relationships>
</file>

<file path=ppt/slides/_rels/slide21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3.png"/><Relationship Id="rId7" Type="http://schemas.openxmlformats.org/officeDocument/2006/relationships/image" Target="../media/image14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22.png"/><Relationship Id="rId4" Type="http://schemas.openxmlformats.org/officeDocument/2006/relationships/image" Target="../media/image4.png"/><Relationship Id="rId9" Type="http://schemas.openxmlformats.org/officeDocument/2006/relationships/image" Target="../media/image150.png"/></Relationships>
</file>

<file path=ppt/slides/_rels/slide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1.emf"/><Relationship Id="rId4" Type="http://schemas.openxmlformats.org/officeDocument/2006/relationships/image" Target="../media/image4.png"/></Relationships>
</file>

<file path=ppt/slides/_rels/slide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2.emf"/><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0.png"/></Relationships>
</file>

<file path=ppt/slides/_rels/slide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4.emf"/><Relationship Id="rId5" Type="http://schemas.openxmlformats.org/officeDocument/2006/relationships/image" Target="../media/image153.emf"/><Relationship Id="rId4" Type="http://schemas.openxmlformats.org/officeDocument/2006/relationships/image" Target="../media/image4.png"/></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3.png"/><Relationship Id="rId7"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image" Target="../media/image155.emf"/><Relationship Id="rId4" Type="http://schemas.openxmlformats.org/officeDocument/2006/relationships/image" Target="../media/image4.png"/></Relationships>
</file>

<file path=ppt/slides/_rels/slide2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9.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8.emf"/><Relationship Id="rId5" Type="http://schemas.openxmlformats.org/officeDocument/2006/relationships/image" Target="../media/image157.emf"/><Relationship Id="rId4" Type="http://schemas.openxmlformats.org/officeDocument/2006/relationships/image" Target="../media/image4.png"/></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4.png"/></Relationships>
</file>

<file path=ppt/slides/_rels/slide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4.png"/></Relationships>
</file>

<file path=ppt/slides/_rels/slide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4.png"/></Relationships>
</file>

<file path=ppt/slides/_rels/slide2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4.png"/></Relationships>
</file>

<file path=ppt/slides/_rels/slide2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4.png"/><Relationship Id="rId4" Type="http://schemas.openxmlformats.org/officeDocument/2006/relationships/image" Target="../media/image3.png"/></Relationships>
</file>

<file path=ppt/slides/_rels/slide2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4.png"/></Relationships>
</file>

<file path=ppt/slides/_rels/slide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png"/></Relationships>
</file>

<file path=ppt/slides/_rels/slide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4.png"/></Relationships>
</file>

<file path=ppt/slides/_rels/slide2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4.png"/></Relationships>
</file>

<file path=ppt/slides/_rels/slide2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4.png"/></Relationships>
</file>

<file path=ppt/slides/_rels/slide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4.png"/></Relationships>
</file>

<file path=ppt/slides/_rels/slide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4.png"/></Relationships>
</file>

<file path=ppt/slides/_rels/slide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4.png"/></Relationships>
</file>

<file path=ppt/slides/_rels/slide2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4.png"/></Relationships>
</file>

<file path=ppt/slides/_rels/slide2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4.png"/></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4.png"/></Relationships>
</file>

<file path=ppt/slides/_rels/slide2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4.png"/></Relationships>
</file>

<file path=ppt/slides/_rels/slide2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26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3.png"/><Relationship Id="rId7" Type="http://schemas.openxmlformats.org/officeDocument/2006/relationships/image" Target="../media/image18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4.png"/></Relationships>
</file>

<file path=ppt/slides/_rels/slide2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4.png"/></Relationships>
</file>

<file path=ppt/slides/_rels/slide262.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3.png"/><Relationship Id="rId7" Type="http://schemas.openxmlformats.org/officeDocument/2006/relationships/image" Target="../media/image19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4.png"/></Relationships>
</file>

<file path=ppt/slides/_rels/slide2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4.png"/></Relationships>
</file>

<file path=ppt/slides/_rels/slide26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3.png"/><Relationship Id="rId7" Type="http://schemas.openxmlformats.org/officeDocument/2006/relationships/image" Target="../media/image19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4.png"/></Relationships>
</file>

<file path=ppt/slides/_rels/slide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4.png"/></Relationships>
</file>

<file path=ppt/slides/_rels/slide2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3.jpeg"/><Relationship Id="rId5" Type="http://schemas.openxmlformats.org/officeDocument/2006/relationships/image" Target="../media/image202.png"/><Relationship Id="rId4" Type="http://schemas.openxmlformats.org/officeDocument/2006/relationships/image" Target="../media/image4.png"/></Relationships>
</file>

<file path=ppt/slides/_rels/slide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4.png"/></Relationships>
</file>

<file path=ppt/slides/_rels/slide2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4.png"/></Relationships>
</file>

<file path=ppt/slides/_rels/slide2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4.png"/><Relationship Id="rId4" Type="http://schemas.openxmlformats.org/officeDocument/2006/relationships/image" Target="../media/image3.png"/></Relationships>
</file>

<file path=ppt/slides/_rels/slide2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4.png"/></Relationships>
</file>

<file path=ppt/slides/_rels/slide2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4.png"/></Relationships>
</file>

<file path=ppt/slides/_rels/slide2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4.png"/></Relationships>
</file>

<file path=ppt/slides/_rels/slide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4.png"/></Relationships>
</file>

<file path=ppt/slides/_rels/slide27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3.png"/><Relationship Id="rId7" Type="http://schemas.openxmlformats.org/officeDocument/2006/relationships/image" Target="../media/image2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4.png"/></Relationships>
</file>

<file path=ppt/slides/_rels/slide2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4.png"/></Relationships>
</file>

<file path=ppt/slides/_rels/slide2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4.png"/></Relationships>
</file>

<file path=ppt/slides/_rels/slide2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4.png"/><Relationship Id="rId4" Type="http://schemas.openxmlformats.org/officeDocument/2006/relationships/image" Target="../media/image3.png"/></Relationships>
</file>

<file path=ppt/slides/_rels/slide28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4.png"/></Relationships>
</file>

<file path=ppt/slides/_rels/slide2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4.png"/></Relationships>
</file>

<file path=ppt/slides/_rels/slide2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4.png"/></Relationships>
</file>

<file path=ppt/slides/_rels/slide2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4.png"/></Relationships>
</file>

<file path=ppt/slides/_rels/slide28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docs.google.com/spreadsheets/d/1-5eVyOpvU7N59lBgBsmqMkrRyMExImC9KKijjkCBRag/edit?usp=sharing" TargetMode="External"/><Relationship Id="rId5" Type="http://schemas.openxmlformats.org/officeDocument/2006/relationships/image" Target="../media/image26.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docs.google.com/spreadsheets/d/1EADhIaZ6sJ6j-n6LrX6A8Q-5v5m-VMDf/edit?usp=sharing&amp;ouid=112692911553679109166&amp;rtpof=true&amp;sd=true" TargetMode="Externa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 name="Rectangle 107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83" r="-1" b="1725"/>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3"/>
            <a:ext cx="9144000" cy="3063240"/>
          </a:xfrm>
        </p:spPr>
        <p:txBody>
          <a:bodyPr vert="horz" lIns="91440" tIns="45720" rIns="91440" bIns="45720" rtlCol="0" anchor="b">
            <a:normAutofit/>
          </a:bodyPr>
          <a:lstStyle/>
          <a:p>
            <a:r>
              <a:rPr lang="en-US" sz="5100" b="1">
                <a:solidFill>
                  <a:schemeClr val="bg1"/>
                </a:solidFill>
              </a:rPr>
              <a:t>Design and Implementation of a 64-bit RISC-V IMAC Architecture with Privilege Modes and Level-1 Caches </a:t>
            </a:r>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r>
              <a:rPr lang="en-US" sz="2400">
                <a:solidFill>
                  <a:schemeClr val="bg1"/>
                </a:solidFill>
              </a:rPr>
              <a:t>Final Presentation</a:t>
            </a:r>
          </a:p>
        </p:txBody>
      </p:sp>
      <p:sp>
        <p:nvSpPr>
          <p:cNvPr id="107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9701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Introduction</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1/2/2024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1" y="1589510"/>
            <a:ext cx="5450624" cy="567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kern="100">
                <a:effectLst/>
                <a:latin typeface="Calibri"/>
                <a:ea typeface="Calibri" panose="020F0502020204030204" pitchFamily="34" charset="0"/>
                <a:cs typeface="Arial"/>
              </a:rPr>
              <a:t>PRIVILEGED MODES:</a:t>
            </a:r>
            <a:endParaRPr lang="en-US" b="1">
              <a:latin typeface="Calibri"/>
              <a:cs typeface="Arial"/>
            </a:endParaRPr>
          </a:p>
        </p:txBody>
      </p:sp>
      <p:sp>
        <p:nvSpPr>
          <p:cNvPr id="4" name="Text Placeholder 2">
            <a:extLst>
              <a:ext uri="{FF2B5EF4-FFF2-40B4-BE49-F238E27FC236}">
                <a16:creationId xmlns:a16="http://schemas.microsoft.com/office/drawing/2014/main" id="{23319EFB-3219-4EA8-CBBD-87CD18F2494D}"/>
              </a:ext>
            </a:extLst>
          </p:cNvPr>
          <p:cNvSpPr txBox="1">
            <a:spLocks/>
          </p:cNvSpPr>
          <p:nvPr/>
        </p:nvSpPr>
        <p:spPr>
          <a:xfrm>
            <a:off x="1195488" y="2348019"/>
            <a:ext cx="8495664" cy="2920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M – Machine </a:t>
            </a:r>
          </a:p>
          <a:p>
            <a:r>
              <a:rPr lang="en-US" sz="2400"/>
              <a:t>U – User</a:t>
            </a:r>
          </a:p>
          <a:p>
            <a:r>
              <a:rPr lang="en-US" sz="2400"/>
              <a:t>S – Supervisor</a:t>
            </a:r>
          </a:p>
        </p:txBody>
      </p:sp>
    </p:spTree>
    <p:extLst>
      <p:ext uri="{BB962C8B-B14F-4D97-AF65-F5344CB8AC3E}">
        <p14:creationId xmlns:p14="http://schemas.microsoft.com/office/powerpoint/2010/main" val="203632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Divider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15268" y="1589510"/>
            <a:ext cx="5052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err="1">
                <a:cs typeface="Calibri"/>
              </a:rPr>
              <a:t>Div_in</a:t>
            </a:r>
            <a:r>
              <a:rPr lang="en-US" sz="3600">
                <a:cs typeface="Calibri"/>
              </a:rPr>
              <a:t> Block:</a:t>
            </a:r>
          </a:p>
          <a:p>
            <a:pPr lvl="1">
              <a:buFont typeface="Calibri" panose="020B0604020202020204" pitchFamily="34" charset="0"/>
              <a:buChar char="-"/>
            </a:pPr>
            <a:r>
              <a:rPr lang="en-US" sz="3200">
                <a:latin typeface="Calibri"/>
                <a:cs typeface="Calibri"/>
              </a:rPr>
              <a:t>Same as the multiplier we need to adjust the inputs of the operation, Since the non-restoring algorithm is unsigned</a:t>
            </a:r>
          </a:p>
          <a:p>
            <a:pPr lvl="1">
              <a:buFont typeface="Calibri" panose="020B0604020202020204" pitchFamily="34" charset="0"/>
              <a:buChar char="-"/>
            </a:pPr>
            <a:endParaRPr lang="en-US" sz="3200">
              <a:cs typeface="Calibri"/>
            </a:endParaRPr>
          </a:p>
        </p:txBody>
      </p:sp>
      <p:pic>
        <p:nvPicPr>
          <p:cNvPr id="42" name="Picture 41">
            <a:extLst>
              <a:ext uri="{FF2B5EF4-FFF2-40B4-BE49-F238E27FC236}">
                <a16:creationId xmlns:a16="http://schemas.microsoft.com/office/drawing/2014/main" id="{47C871FD-823E-82C6-49C4-50D2814A6908}"/>
              </a:ext>
            </a:extLst>
          </p:cNvPr>
          <p:cNvPicPr>
            <a:picLocks noChangeAspect="1"/>
          </p:cNvPicPr>
          <p:nvPr/>
        </p:nvPicPr>
        <p:blipFill rotWithShape="1">
          <a:blip r:embed="rId5"/>
          <a:srcRect r="35797"/>
          <a:stretch/>
        </p:blipFill>
        <p:spPr>
          <a:xfrm>
            <a:off x="5867875" y="2157032"/>
            <a:ext cx="5474761" cy="2543936"/>
          </a:xfrm>
          <a:prstGeom prst="rect">
            <a:avLst/>
          </a:prstGeom>
        </p:spPr>
      </p:pic>
    </p:spTree>
    <p:extLst>
      <p:ext uri="{BB962C8B-B14F-4D97-AF65-F5344CB8AC3E}">
        <p14:creationId xmlns:p14="http://schemas.microsoft.com/office/powerpoint/2010/main" val="42310220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Divider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15268" y="1589510"/>
            <a:ext cx="5283928"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err="1">
                <a:cs typeface="Calibri"/>
              </a:rPr>
              <a:t>Non_restoring</a:t>
            </a:r>
            <a:r>
              <a:rPr lang="en-US" sz="3600">
                <a:cs typeface="Calibri"/>
              </a:rPr>
              <a:t> block:</a:t>
            </a:r>
          </a:p>
          <a:p>
            <a:pPr lvl="1">
              <a:buFont typeface="Calibri" panose="020B0604020202020204" pitchFamily="34" charset="0"/>
              <a:buChar char="-"/>
            </a:pPr>
            <a:r>
              <a:rPr lang="en-US" sz="3200">
                <a:cs typeface="Calibri"/>
              </a:rPr>
              <a:t>responsible for performing the division.</a:t>
            </a:r>
          </a:p>
        </p:txBody>
      </p:sp>
      <p:pic>
        <p:nvPicPr>
          <p:cNvPr id="49" name="Picture 48">
            <a:extLst>
              <a:ext uri="{FF2B5EF4-FFF2-40B4-BE49-F238E27FC236}">
                <a16:creationId xmlns:a16="http://schemas.microsoft.com/office/drawing/2014/main" id="{FC7E5F02-9D19-5E8C-E320-BD59C3772F13}"/>
              </a:ext>
            </a:extLst>
          </p:cNvPr>
          <p:cNvPicPr>
            <a:picLocks noChangeAspect="1"/>
          </p:cNvPicPr>
          <p:nvPr/>
        </p:nvPicPr>
        <p:blipFill rotWithShape="1">
          <a:blip r:embed="rId5"/>
          <a:srcRect r="14439"/>
          <a:stretch/>
        </p:blipFill>
        <p:spPr>
          <a:xfrm>
            <a:off x="5614960" y="2715677"/>
            <a:ext cx="6331052" cy="2552813"/>
          </a:xfrm>
          <a:prstGeom prst="rect">
            <a:avLst/>
          </a:prstGeom>
        </p:spPr>
      </p:pic>
    </p:spTree>
    <p:extLst>
      <p:ext uri="{BB962C8B-B14F-4D97-AF65-F5344CB8AC3E}">
        <p14:creationId xmlns:p14="http://schemas.microsoft.com/office/powerpoint/2010/main" val="4177635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Divider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733626" y="1535082"/>
            <a:ext cx="5365569" cy="9906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Non-Restoring Algorithm:</a:t>
            </a:r>
          </a:p>
          <a:p>
            <a:pPr marL="0" indent="0">
              <a:buNone/>
            </a:pPr>
            <a:endParaRPr lang="en-US" sz="3600">
              <a:cs typeface="Calibri"/>
            </a:endParaRPr>
          </a:p>
        </p:txBody>
      </p:sp>
      <p:pic>
        <p:nvPicPr>
          <p:cNvPr id="2091" name="Picture 2090">
            <a:extLst>
              <a:ext uri="{FF2B5EF4-FFF2-40B4-BE49-F238E27FC236}">
                <a16:creationId xmlns:a16="http://schemas.microsoft.com/office/drawing/2014/main" id="{02D6AF56-9B38-4A54-7735-D07ECD5D873B}"/>
              </a:ext>
            </a:extLst>
          </p:cNvPr>
          <p:cNvPicPr>
            <a:picLocks noChangeAspect="1"/>
          </p:cNvPicPr>
          <p:nvPr/>
        </p:nvPicPr>
        <p:blipFill rotWithShape="1">
          <a:blip r:embed="rId5"/>
          <a:srcRect r="35580" b="41676"/>
          <a:stretch/>
        </p:blipFill>
        <p:spPr>
          <a:xfrm>
            <a:off x="4446494" y="2123745"/>
            <a:ext cx="3299012" cy="3999880"/>
          </a:xfrm>
          <a:prstGeom prst="rect">
            <a:avLst/>
          </a:prstGeom>
        </p:spPr>
      </p:pic>
    </p:spTree>
    <p:extLst>
      <p:ext uri="{BB962C8B-B14F-4D97-AF65-F5344CB8AC3E}">
        <p14:creationId xmlns:p14="http://schemas.microsoft.com/office/powerpoint/2010/main" val="9605502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Divider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733626" y="1535082"/>
            <a:ext cx="5365569" cy="9906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Non-Restoring Algorithm:</a:t>
            </a:r>
          </a:p>
          <a:p>
            <a:pPr marL="0" indent="0">
              <a:buNone/>
            </a:pPr>
            <a:endParaRPr lang="en-US" sz="3600">
              <a:cs typeface="Calibri"/>
            </a:endParaRPr>
          </a:p>
        </p:txBody>
      </p:sp>
      <p:pic>
        <p:nvPicPr>
          <p:cNvPr id="4" name="Picture 3">
            <a:extLst>
              <a:ext uri="{FF2B5EF4-FFF2-40B4-BE49-F238E27FC236}">
                <a16:creationId xmlns:a16="http://schemas.microsoft.com/office/drawing/2014/main" id="{B5EDB5E8-BB16-CF12-F331-D627C19890A9}"/>
              </a:ext>
            </a:extLst>
          </p:cNvPr>
          <p:cNvPicPr>
            <a:picLocks noChangeAspect="1"/>
          </p:cNvPicPr>
          <p:nvPr/>
        </p:nvPicPr>
        <p:blipFill rotWithShape="1">
          <a:blip r:embed="rId5"/>
          <a:srcRect t="57863" r="35580"/>
          <a:stretch/>
        </p:blipFill>
        <p:spPr>
          <a:xfrm>
            <a:off x="4446494" y="2669567"/>
            <a:ext cx="3299012" cy="2889749"/>
          </a:xfrm>
          <a:prstGeom prst="rect">
            <a:avLst/>
          </a:prstGeom>
        </p:spPr>
      </p:pic>
    </p:spTree>
    <p:extLst>
      <p:ext uri="{BB962C8B-B14F-4D97-AF65-F5344CB8AC3E}">
        <p14:creationId xmlns:p14="http://schemas.microsoft.com/office/powerpoint/2010/main" val="98149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Divider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cs typeface="Calibri"/>
              </a:rPr>
              <a:t>Non-Restoring Division Steps:</a:t>
            </a:r>
            <a:endParaRPr lang="en-US">
              <a:cs typeface="Calibri" panose="020F0502020204030204"/>
            </a:endParaRPr>
          </a:p>
          <a:p>
            <a:pPr lvl="1" indent="-514350" algn="just">
              <a:buAutoNum type="arabicPeriod"/>
            </a:pPr>
            <a:r>
              <a:rPr lang="en-GB">
                <a:latin typeface="Calibri"/>
                <a:cs typeface="Times New Roman"/>
              </a:rPr>
              <a:t>In this step, the corresponding values are initialized in the registers as follows: register A is set to 0, register M holds the Divisor, register Q contains the Dividend, and N specifies the number of bits in the Dividend.</a:t>
            </a:r>
            <a:endParaRPr lang="en-US">
              <a:latin typeface="Calibri"/>
              <a:cs typeface="Times New Roman"/>
            </a:endParaRPr>
          </a:p>
          <a:p>
            <a:pPr lvl="1" indent="-514350" algn="just">
              <a:buAutoNum type="arabicPeriod"/>
            </a:pPr>
            <a:r>
              <a:rPr lang="en-GB">
                <a:latin typeface="Calibri"/>
                <a:cs typeface="Times New Roman"/>
              </a:rPr>
              <a:t>In this step, we will check the sign bit of A.</a:t>
            </a:r>
            <a:endParaRPr lang="en-US">
              <a:latin typeface="Calibri"/>
              <a:cs typeface="Times New Roman"/>
            </a:endParaRPr>
          </a:p>
          <a:p>
            <a:pPr lvl="1" indent="-514350" algn="just">
              <a:buAutoNum type="arabicPeriod"/>
            </a:pPr>
            <a:r>
              <a:rPr lang="en-GB">
                <a:latin typeface="Calibri"/>
                <a:cs typeface="Times New Roman"/>
              </a:rPr>
              <a:t>If the bit in register A is 1, shift the combined value of AQ to the left and perform the operation A = A + M. If the bit is 0, shift the combined value of AQ to the left and perform the operation A = A - M. In the case of 0, this involves adding the 2's complement of M to register A, with the result stored in A.</a:t>
            </a:r>
            <a:endParaRPr lang="en-US">
              <a:latin typeface="Calibri"/>
              <a:cs typeface="Times New Roman"/>
            </a:endParaRPr>
          </a:p>
          <a:p>
            <a:pPr lvl="1" indent="-514350" algn="just">
              <a:buAutoNum type="arabicPeriod"/>
            </a:pPr>
            <a:endParaRPr lang="en-GB" sz="1800">
              <a:latin typeface="Times New Roman"/>
              <a:cs typeface="Times New Roman"/>
            </a:endParaRPr>
          </a:p>
        </p:txBody>
      </p:sp>
    </p:spTree>
    <p:extLst>
      <p:ext uri="{BB962C8B-B14F-4D97-AF65-F5344CB8AC3E}">
        <p14:creationId xmlns:p14="http://schemas.microsoft.com/office/powerpoint/2010/main" val="11715731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Divider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cs typeface="Calibri"/>
              </a:rPr>
              <a:t>Non-Restoring Division Steps:</a:t>
            </a:r>
            <a:endParaRPr lang="en-US">
              <a:cs typeface="Calibri" panose="020F0502020204030204"/>
            </a:endParaRPr>
          </a:p>
          <a:p>
            <a:pPr lvl="1" indent="-514350" algn="just">
              <a:buFont typeface="+mj-lt"/>
              <a:buAutoNum type="arabicPeriod" startAt="4"/>
            </a:pPr>
            <a:r>
              <a:rPr lang="en-GB">
                <a:latin typeface="Times New Roman"/>
                <a:cs typeface="Times New Roman"/>
              </a:rPr>
              <a:t>check the sign bit of A again.</a:t>
            </a:r>
          </a:p>
          <a:p>
            <a:pPr lvl="1" indent="-514350" algn="just">
              <a:buFont typeface="+mj-lt"/>
              <a:buAutoNum type="arabicPeriod" startAt="4"/>
            </a:pPr>
            <a:r>
              <a:rPr lang="en-GB">
                <a:latin typeface="Times New Roman"/>
                <a:cs typeface="Times New Roman"/>
              </a:rPr>
              <a:t>If the bit in register A is 1, then Q[0] will be set to 0. If the bit is 0, then Q[0] will be set to 1. Here, Q[0] refers to the least significant bit of Q.</a:t>
            </a:r>
          </a:p>
          <a:p>
            <a:pPr lvl="1" indent="-514350" algn="just">
              <a:buFont typeface="+mj-lt"/>
              <a:buAutoNum type="arabicPeriod" startAt="4"/>
            </a:pPr>
            <a:r>
              <a:rPr lang="en-GB">
                <a:latin typeface="Times New Roman"/>
                <a:cs typeface="Times New Roman"/>
              </a:rPr>
              <a:t>Then, the value of N, which serves as a counter, will be decremented.</a:t>
            </a:r>
          </a:p>
          <a:p>
            <a:pPr lvl="1" indent="-514350" algn="just">
              <a:buFont typeface="+mj-lt"/>
              <a:buAutoNum type="arabicPeriod" startAt="4"/>
            </a:pPr>
            <a:r>
              <a:rPr lang="en-GB">
                <a:latin typeface="Times New Roman"/>
                <a:cs typeface="Times New Roman"/>
              </a:rPr>
              <a:t>If the value of N = 0, then we will go to the next step. Otherwise, we must again go to step 2.</a:t>
            </a:r>
          </a:p>
          <a:p>
            <a:pPr lvl="1" indent="-514350" algn="just">
              <a:buFont typeface="+mj-lt"/>
              <a:buAutoNum type="arabicPeriod" startAt="4"/>
            </a:pPr>
            <a:r>
              <a:rPr lang="en-GB">
                <a:latin typeface="Times New Roman"/>
                <a:cs typeface="Times New Roman"/>
              </a:rPr>
              <a:t>If the sign bit of register A is 1, we will execute A = A + M.</a:t>
            </a:r>
          </a:p>
          <a:p>
            <a:pPr lvl="1" indent="-514350" algn="just">
              <a:buFont typeface="+mj-lt"/>
              <a:buAutoNum type="arabicPeriod" startAt="4"/>
            </a:pPr>
            <a:r>
              <a:rPr lang="en-GB">
                <a:latin typeface="Times New Roman"/>
                <a:cs typeface="Times New Roman"/>
              </a:rPr>
              <a:t>In this step, register A holds the remainder, and register Q contains the quotient.</a:t>
            </a:r>
          </a:p>
          <a:p>
            <a:pPr lvl="1" indent="-514350" algn="just">
              <a:buFont typeface="+mj-lt"/>
              <a:buAutoNum type="arabicPeriod" startAt="4"/>
            </a:pPr>
            <a:endParaRPr lang="en-GB" sz="1800">
              <a:latin typeface="Times New Roman"/>
              <a:cs typeface="Times New Roman"/>
            </a:endParaRPr>
          </a:p>
          <a:p>
            <a:pPr lvl="1" indent="-514350" algn="just">
              <a:buAutoNum type="arabicPeriod" startAt="4"/>
            </a:pPr>
            <a:endParaRPr lang="en-GB" sz="1800">
              <a:latin typeface="Times New Roman"/>
              <a:cs typeface="Times New Roman"/>
            </a:endParaRPr>
          </a:p>
          <a:p>
            <a:pPr lvl="1" indent="-514350" algn="just">
              <a:buAutoNum type="arabicPeriod" startAt="4"/>
            </a:pPr>
            <a:endParaRPr lang="en-GB" sz="1800">
              <a:latin typeface="Times New Roman"/>
              <a:cs typeface="Times New Roman"/>
            </a:endParaRPr>
          </a:p>
          <a:p>
            <a:pPr lvl="1" indent="-514350" algn="just">
              <a:buAutoNum type="arabicPeriod" startAt="4"/>
            </a:pPr>
            <a:endParaRPr lang="en-GB" sz="1800">
              <a:latin typeface="Times New Roman"/>
              <a:cs typeface="Times New Roman"/>
            </a:endParaRPr>
          </a:p>
        </p:txBody>
      </p:sp>
    </p:spTree>
    <p:extLst>
      <p:ext uri="{BB962C8B-B14F-4D97-AF65-F5344CB8AC3E}">
        <p14:creationId xmlns:p14="http://schemas.microsoft.com/office/powerpoint/2010/main" val="34361258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Divider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15268" y="1589510"/>
            <a:ext cx="4889321"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err="1">
                <a:cs typeface="Calibri"/>
              </a:rPr>
              <a:t>Div_out</a:t>
            </a:r>
            <a:r>
              <a:rPr lang="en-US" sz="3600">
                <a:cs typeface="Calibri"/>
              </a:rPr>
              <a:t> Block:</a:t>
            </a:r>
          </a:p>
          <a:p>
            <a:pPr marL="914400" lvl="1" indent="-457200">
              <a:buFont typeface="Calibri" panose="020B0604020202020204" pitchFamily="34" charset="0"/>
              <a:buChar char="-"/>
            </a:pPr>
            <a:r>
              <a:rPr lang="en-US">
                <a:latin typeface="Calibri"/>
                <a:cs typeface="Calibri"/>
              </a:rPr>
              <a:t>responsible for adjusting the sign of the product result of the signed instructions (div, </a:t>
            </a:r>
            <a:r>
              <a:rPr lang="en-US" err="1">
                <a:latin typeface="Calibri"/>
                <a:cs typeface="Calibri"/>
              </a:rPr>
              <a:t>divw</a:t>
            </a:r>
            <a:r>
              <a:rPr lang="en-US">
                <a:latin typeface="Calibri"/>
                <a:cs typeface="Calibri"/>
              </a:rPr>
              <a:t>, rem and </a:t>
            </a:r>
            <a:r>
              <a:rPr lang="en-US" err="1">
                <a:latin typeface="Calibri"/>
                <a:cs typeface="Calibri"/>
              </a:rPr>
              <a:t>remw</a:t>
            </a:r>
            <a:r>
              <a:rPr lang="en-US">
                <a:latin typeface="Calibri"/>
                <a:cs typeface="Calibri"/>
              </a:rPr>
              <a:t>).</a:t>
            </a:r>
          </a:p>
          <a:p>
            <a:pPr marL="914400" lvl="1" indent="-457200">
              <a:buFont typeface="Calibri" panose="020B0604020202020204" pitchFamily="34" charset="0"/>
              <a:buChar char="-"/>
            </a:pPr>
            <a:r>
              <a:rPr lang="en-US">
                <a:latin typeface="Calibri"/>
                <a:cs typeface="Calibri"/>
              </a:rPr>
              <a:t>Assign the quotient or the remainder to the output of the block according to the instruction (division or remainder)</a:t>
            </a:r>
          </a:p>
        </p:txBody>
      </p:sp>
      <p:pic>
        <p:nvPicPr>
          <p:cNvPr id="52" name="Picture 51">
            <a:extLst>
              <a:ext uri="{FF2B5EF4-FFF2-40B4-BE49-F238E27FC236}">
                <a16:creationId xmlns:a16="http://schemas.microsoft.com/office/drawing/2014/main" id="{1F48551A-1605-FF03-A88C-2373848E3810}"/>
              </a:ext>
            </a:extLst>
          </p:cNvPr>
          <p:cNvPicPr>
            <a:picLocks noChangeAspect="1"/>
          </p:cNvPicPr>
          <p:nvPr/>
        </p:nvPicPr>
        <p:blipFill rotWithShape="1">
          <a:blip r:embed="rId5"/>
          <a:srcRect r="26043"/>
          <a:stretch/>
        </p:blipFill>
        <p:spPr>
          <a:xfrm>
            <a:off x="6461770" y="2292037"/>
            <a:ext cx="5677135" cy="3055440"/>
          </a:xfrm>
          <a:prstGeom prst="rect">
            <a:avLst/>
          </a:prstGeom>
        </p:spPr>
      </p:pic>
    </p:spTree>
    <p:extLst>
      <p:ext uri="{BB962C8B-B14F-4D97-AF65-F5344CB8AC3E}">
        <p14:creationId xmlns:p14="http://schemas.microsoft.com/office/powerpoint/2010/main" val="33845526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M-Extension Controller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Its primary role is to ensure efficient and accurate execution of M-Extension instructions by coordinating the necessary control signals and handling data flow within the processor. </a:t>
            </a:r>
            <a:endParaRPr lang="en-US" sz="3200">
              <a:cs typeface="Calibri"/>
            </a:endParaRPr>
          </a:p>
          <a:p>
            <a:r>
              <a:rPr lang="en-US" sz="3200"/>
              <a:t>The controller optimizes performance by implementing fast paths for simple operations (fast operations).</a:t>
            </a:r>
            <a:endParaRPr lang="en-US" sz="3200">
              <a:cs typeface="Calibri"/>
            </a:endParaRPr>
          </a:p>
        </p:txBody>
      </p:sp>
    </p:spTree>
    <p:extLst>
      <p:ext uri="{BB962C8B-B14F-4D97-AF65-F5344CB8AC3E}">
        <p14:creationId xmlns:p14="http://schemas.microsoft.com/office/powerpoint/2010/main" val="4322525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M-Extension Controller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latin typeface="Calibri"/>
                <a:cs typeface="Calibri"/>
              </a:rPr>
              <a:t>The finite state machine of the controller block which have four states:</a:t>
            </a:r>
            <a:endParaRPr lang="en-US">
              <a:cs typeface="Calibri" panose="020F0502020204030204"/>
            </a:endParaRPr>
          </a:p>
          <a:p>
            <a:pPr lvl="1">
              <a:buFont typeface="Calibri" panose="020B0604020202020204" pitchFamily="34" charset="0"/>
              <a:buChar char="-"/>
            </a:pPr>
            <a:r>
              <a:rPr lang="en-US" sz="2800" b="1">
                <a:cs typeface="Calibri"/>
              </a:rPr>
              <a:t>IDLE</a:t>
            </a:r>
          </a:p>
          <a:p>
            <a:pPr lvl="1">
              <a:buFont typeface="Calibri" panose="020B0604020202020204" pitchFamily="34" charset="0"/>
              <a:buChar char="-"/>
            </a:pPr>
            <a:r>
              <a:rPr lang="en-US" sz="2800" b="1">
                <a:cs typeface="Calibri"/>
              </a:rPr>
              <a:t>MUL:</a:t>
            </a:r>
            <a:r>
              <a:rPr lang="en-US" sz="2800">
                <a:cs typeface="Calibri"/>
              </a:rPr>
              <a:t> Performs multiplication</a:t>
            </a:r>
          </a:p>
          <a:p>
            <a:pPr lvl="1">
              <a:buFont typeface="Calibri" panose="020B0604020202020204" pitchFamily="34" charset="0"/>
              <a:buChar char="-"/>
            </a:pPr>
            <a:r>
              <a:rPr lang="en-US" sz="2800" b="1">
                <a:cs typeface="Calibri"/>
              </a:rPr>
              <a:t>DIV:</a:t>
            </a:r>
            <a:r>
              <a:rPr lang="en-US" sz="2800">
                <a:cs typeface="Calibri"/>
              </a:rPr>
              <a:t> Performs division</a:t>
            </a:r>
          </a:p>
          <a:p>
            <a:pPr lvl="1">
              <a:buFont typeface="Calibri" panose="020B0604020202020204" pitchFamily="34" charset="0"/>
              <a:buChar char="-"/>
            </a:pPr>
            <a:r>
              <a:rPr lang="en-US" sz="2800" b="1">
                <a:cs typeface="Calibri"/>
              </a:rPr>
              <a:t>FAST:</a:t>
            </a:r>
            <a:r>
              <a:rPr lang="en-US" sz="2800">
                <a:cs typeface="Calibri"/>
              </a:rPr>
              <a:t> Performs fast operations</a:t>
            </a:r>
          </a:p>
          <a:p>
            <a:endParaRPr lang="en-US" sz="3600">
              <a:cs typeface="Calibri"/>
            </a:endParaRPr>
          </a:p>
        </p:txBody>
      </p:sp>
    </p:spTree>
    <p:extLst>
      <p:ext uri="{BB962C8B-B14F-4D97-AF65-F5344CB8AC3E}">
        <p14:creationId xmlns:p14="http://schemas.microsoft.com/office/powerpoint/2010/main" val="35967944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M-Extension Controller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descr="A group of circles with text&#10;&#10;Description automatically generated">
            <a:extLst>
              <a:ext uri="{FF2B5EF4-FFF2-40B4-BE49-F238E27FC236}">
                <a16:creationId xmlns:a16="http://schemas.microsoft.com/office/drawing/2014/main" id="{9949DA19-589B-29FF-26D2-2903D26755B7}"/>
              </a:ext>
            </a:extLst>
          </p:cNvPr>
          <p:cNvPicPr>
            <a:picLocks noChangeAspect="1"/>
          </p:cNvPicPr>
          <p:nvPr/>
        </p:nvPicPr>
        <p:blipFill>
          <a:blip r:embed="rId5"/>
          <a:stretch>
            <a:fillRect/>
          </a:stretch>
        </p:blipFill>
        <p:spPr>
          <a:xfrm>
            <a:off x="1195023" y="1385401"/>
            <a:ext cx="9975381" cy="5330658"/>
          </a:xfrm>
          <a:prstGeom prst="rect">
            <a:avLst/>
          </a:prstGeom>
        </p:spPr>
      </p:pic>
    </p:spTree>
    <p:extLst>
      <p:ext uri="{BB962C8B-B14F-4D97-AF65-F5344CB8AC3E}">
        <p14:creationId xmlns:p14="http://schemas.microsoft.com/office/powerpoint/2010/main" val="157017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Introduction</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t>NON-PRIVILEGED ISA EXTENSIONS:</a:t>
            </a:r>
            <a:endParaRPr lang="en-US">
              <a:cs typeface="Calibri" panose="020F0502020204030204"/>
            </a:endParaRPr>
          </a:p>
          <a:p>
            <a:pPr marL="0" indent="0">
              <a:buNone/>
            </a:pPr>
            <a:r>
              <a:rPr lang="en-US" sz="3200">
                <a:ea typeface="+mn-lt"/>
                <a:cs typeface="+mn-lt"/>
              </a:rPr>
              <a:t>      1)I: Extension for general-purpose computing.</a:t>
            </a:r>
          </a:p>
          <a:p>
            <a:pPr marL="0" indent="0">
              <a:buNone/>
            </a:pPr>
            <a:r>
              <a:rPr lang="en-US" sz="3200">
                <a:ea typeface="+mn-lt"/>
                <a:cs typeface="+mn-lt"/>
              </a:rPr>
              <a:t>      2)M: Extension for integer multiplication and division.</a:t>
            </a:r>
            <a:endParaRPr lang="en-US" sz="3200">
              <a:cs typeface="Calibri"/>
            </a:endParaRPr>
          </a:p>
          <a:p>
            <a:pPr marL="0" indent="0">
              <a:buNone/>
            </a:pPr>
            <a:r>
              <a:rPr lang="en-US" sz="3200">
                <a:cs typeface="Calibri"/>
              </a:rPr>
              <a:t>      3)A: Extension for atomic instructions.</a:t>
            </a:r>
          </a:p>
          <a:p>
            <a:pPr marL="0" indent="0">
              <a:buNone/>
            </a:pPr>
            <a:r>
              <a:rPr lang="en-US" sz="3200">
                <a:cs typeface="Calibri"/>
              </a:rPr>
              <a:t>      4)C: Extension for compressed instructions.</a:t>
            </a:r>
          </a:p>
          <a:p>
            <a:endParaRPr lang="en-US" sz="3600">
              <a:cs typeface="Calibri"/>
            </a:endParaRPr>
          </a:p>
        </p:txBody>
      </p:sp>
    </p:spTree>
    <p:extLst>
      <p:ext uri="{BB962C8B-B14F-4D97-AF65-F5344CB8AC3E}">
        <p14:creationId xmlns:p14="http://schemas.microsoft.com/office/powerpoint/2010/main" val="3803093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M-Extension Controller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15268" y="1589510"/>
            <a:ext cx="3542214"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cs typeface="Calibri"/>
              </a:rPr>
              <a:t>Block Diagram:</a:t>
            </a:r>
          </a:p>
          <a:p>
            <a:pPr marL="0" indent="0">
              <a:buNone/>
            </a:pPr>
            <a:endParaRPr lang="en-US" sz="3600">
              <a:cs typeface="Calibri"/>
            </a:endParaRPr>
          </a:p>
        </p:txBody>
      </p:sp>
      <p:pic>
        <p:nvPicPr>
          <p:cNvPr id="5" name="Picture 4" descr="A rectangular object with text on it&#10;&#10;Description automatically generated">
            <a:extLst>
              <a:ext uri="{FF2B5EF4-FFF2-40B4-BE49-F238E27FC236}">
                <a16:creationId xmlns:a16="http://schemas.microsoft.com/office/drawing/2014/main" id="{45F267DA-6444-0790-2E7C-EC4E5DC575B5}"/>
              </a:ext>
            </a:extLst>
          </p:cNvPr>
          <p:cNvPicPr>
            <a:picLocks noChangeAspect="1"/>
          </p:cNvPicPr>
          <p:nvPr/>
        </p:nvPicPr>
        <p:blipFill rotWithShape="1">
          <a:blip r:embed="rId5"/>
          <a:srcRect r="18458"/>
          <a:stretch/>
        </p:blipFill>
        <p:spPr>
          <a:xfrm>
            <a:off x="2582162" y="2367576"/>
            <a:ext cx="7094347" cy="3691128"/>
          </a:xfrm>
          <a:prstGeom prst="rect">
            <a:avLst/>
          </a:prstGeom>
        </p:spPr>
      </p:pic>
    </p:spTree>
    <p:extLst>
      <p:ext uri="{BB962C8B-B14F-4D97-AF65-F5344CB8AC3E}">
        <p14:creationId xmlns:p14="http://schemas.microsoft.com/office/powerpoint/2010/main" val="29106235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cs typeface="Calibri Light"/>
              </a:rPr>
              <a:t>M-Extension Controller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15268" y="1589510"/>
            <a:ext cx="10441035" cy="2555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cs typeface="Calibri"/>
              </a:rPr>
              <a:t>Fast Operations:</a:t>
            </a:r>
          </a:p>
          <a:p>
            <a:pPr lvl="1">
              <a:buFont typeface="Calibri" panose="020B0604020202020204" pitchFamily="34" charset="0"/>
              <a:buChar char="-"/>
            </a:pPr>
            <a:r>
              <a:rPr lang="en-US" sz="2000">
                <a:latin typeface="Calibri"/>
                <a:cs typeface="Calibri"/>
              </a:rPr>
              <a:t>We added Another feature to the implementation of the M-Extension, which is fast operations, fast operations mean preforming the basic operations during only one clock cycle and not waiting 64 clock cycles.</a:t>
            </a:r>
          </a:p>
          <a:p>
            <a:pPr lvl="1">
              <a:buFont typeface="Calibri" panose="020B0604020202020204" pitchFamily="34" charset="0"/>
              <a:buChar char="-"/>
            </a:pPr>
            <a:r>
              <a:rPr lang="en-US" sz="2000">
                <a:latin typeface="Calibri"/>
                <a:cs typeface="Calibri"/>
              </a:rPr>
              <a:t>We created two registers, one for double word instructions and the other for word instructions. Each one is 7-bit wide. These two registers indicate whether one of the operands is -1, 0, 1, or indicate an overflow value.</a:t>
            </a:r>
          </a:p>
        </p:txBody>
      </p:sp>
      <p:graphicFrame>
        <p:nvGraphicFramePr>
          <p:cNvPr id="11" name="Table 10">
            <a:extLst>
              <a:ext uri="{FF2B5EF4-FFF2-40B4-BE49-F238E27FC236}">
                <a16:creationId xmlns:a16="http://schemas.microsoft.com/office/drawing/2014/main" id="{2E41A43F-B52F-B5C1-86C5-243B87771813}"/>
              </a:ext>
            </a:extLst>
          </p:cNvPr>
          <p:cNvGraphicFramePr>
            <a:graphicFrameLocks noGrp="1"/>
          </p:cNvGraphicFramePr>
          <p:nvPr>
            <p:extLst>
              <p:ext uri="{D42A27DB-BD31-4B8C-83A1-F6EECF244321}">
                <p14:modId xmlns:p14="http://schemas.microsoft.com/office/powerpoint/2010/main" val="2759753522"/>
              </p:ext>
            </p:extLst>
          </p:nvPr>
        </p:nvGraphicFramePr>
        <p:xfrm>
          <a:off x="1582511" y="4313464"/>
          <a:ext cx="9016864" cy="1354972"/>
        </p:xfrm>
        <a:graphic>
          <a:graphicData uri="http://schemas.openxmlformats.org/drawingml/2006/table">
            <a:tbl>
              <a:tblPr firstRow="1" bandRow="1">
                <a:tableStyleId>{5C22544A-7EE6-4342-B048-85BDC9FD1C3A}</a:tableStyleId>
              </a:tblPr>
              <a:tblGrid>
                <a:gridCol w="1440267">
                  <a:extLst>
                    <a:ext uri="{9D8B030D-6E8A-4147-A177-3AD203B41FA5}">
                      <a16:colId xmlns:a16="http://schemas.microsoft.com/office/drawing/2014/main" val="2302240962"/>
                    </a:ext>
                  </a:extLst>
                </a:gridCol>
                <a:gridCol w="1082371">
                  <a:extLst>
                    <a:ext uri="{9D8B030D-6E8A-4147-A177-3AD203B41FA5}">
                      <a16:colId xmlns:a16="http://schemas.microsoft.com/office/drawing/2014/main" val="2813530742"/>
                    </a:ext>
                  </a:extLst>
                </a:gridCol>
                <a:gridCol w="1082371">
                  <a:extLst>
                    <a:ext uri="{9D8B030D-6E8A-4147-A177-3AD203B41FA5}">
                      <a16:colId xmlns:a16="http://schemas.microsoft.com/office/drawing/2014/main" val="3681935213"/>
                    </a:ext>
                  </a:extLst>
                </a:gridCol>
                <a:gridCol w="1082371">
                  <a:extLst>
                    <a:ext uri="{9D8B030D-6E8A-4147-A177-3AD203B41FA5}">
                      <a16:colId xmlns:a16="http://schemas.microsoft.com/office/drawing/2014/main" val="1959275656"/>
                    </a:ext>
                  </a:extLst>
                </a:gridCol>
                <a:gridCol w="1082371">
                  <a:extLst>
                    <a:ext uri="{9D8B030D-6E8A-4147-A177-3AD203B41FA5}">
                      <a16:colId xmlns:a16="http://schemas.microsoft.com/office/drawing/2014/main" val="1117227045"/>
                    </a:ext>
                  </a:extLst>
                </a:gridCol>
                <a:gridCol w="1082371">
                  <a:extLst>
                    <a:ext uri="{9D8B030D-6E8A-4147-A177-3AD203B41FA5}">
                      <a16:colId xmlns:a16="http://schemas.microsoft.com/office/drawing/2014/main" val="3878414987"/>
                    </a:ext>
                  </a:extLst>
                </a:gridCol>
                <a:gridCol w="1082371">
                  <a:extLst>
                    <a:ext uri="{9D8B030D-6E8A-4147-A177-3AD203B41FA5}">
                      <a16:colId xmlns:a16="http://schemas.microsoft.com/office/drawing/2014/main" val="1540501118"/>
                    </a:ext>
                  </a:extLst>
                </a:gridCol>
                <a:gridCol w="1082371">
                  <a:extLst>
                    <a:ext uri="{9D8B030D-6E8A-4147-A177-3AD203B41FA5}">
                      <a16:colId xmlns:a16="http://schemas.microsoft.com/office/drawing/2014/main" val="301913452"/>
                    </a:ext>
                  </a:extLst>
                </a:gridCol>
              </a:tblGrid>
              <a:tr h="677486">
                <a:tc>
                  <a:txBody>
                    <a:bodyPr/>
                    <a:lstStyle/>
                    <a:p>
                      <a:r>
                        <a:rPr lang="en-US">
                          <a:solidFill>
                            <a:schemeClr val="tx1"/>
                          </a:solidFill>
                        </a:rPr>
                        <a:t>Fast DW Reg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217"/>
                    </a:solidFill>
                  </a:tcPr>
                </a:tc>
                <a:tc>
                  <a:txBody>
                    <a:bodyPr/>
                    <a:lstStyle/>
                    <a:p>
                      <a:r>
                        <a:rPr lang="en-US" b="0">
                          <a:solidFill>
                            <a:sysClr val="windowText" lastClr="000000"/>
                          </a:solidFill>
                        </a:rPr>
                        <a:t>B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B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B =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A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A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A =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Overflow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2946069"/>
                  </a:ext>
                </a:extLst>
              </a:tr>
              <a:tr h="677486">
                <a:tc>
                  <a:txBody>
                    <a:bodyPr/>
                    <a:lstStyle/>
                    <a:p>
                      <a:r>
                        <a:rPr lang="en-US" b="1"/>
                        <a:t>Fast W Reg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217"/>
                    </a:solidFill>
                  </a:tcPr>
                </a:tc>
                <a:tc>
                  <a:txBody>
                    <a:bodyPr/>
                    <a:lstStyle/>
                    <a:p>
                      <a:r>
                        <a:rPr lang="en-US" b="0">
                          <a:solidFill>
                            <a:sysClr val="windowText" lastClr="000000"/>
                          </a:solidFill>
                        </a:rPr>
                        <a:t>B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B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B =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A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A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A =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a:solidFill>
                            <a:sysClr val="windowText" lastClr="000000"/>
                          </a:solidFill>
                        </a:rPr>
                        <a:t>Overflow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5050023"/>
                  </a:ext>
                </a:extLst>
              </a:tr>
            </a:tbl>
          </a:graphicData>
        </a:graphic>
      </p:graphicFrame>
    </p:spTree>
    <p:extLst>
      <p:ext uri="{BB962C8B-B14F-4D97-AF65-F5344CB8AC3E}">
        <p14:creationId xmlns:p14="http://schemas.microsoft.com/office/powerpoint/2010/main" val="13903940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M-Extension Controller</a:t>
            </a:r>
            <a:endParaRPr lang="en-US">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9" name="TextBox 8">
            <a:extLst>
              <a:ext uri="{FF2B5EF4-FFF2-40B4-BE49-F238E27FC236}">
                <a16:creationId xmlns:a16="http://schemas.microsoft.com/office/drawing/2014/main" id="{762E7988-3230-6995-242C-74A7B6A10D71}"/>
              </a:ext>
            </a:extLst>
          </p:cNvPr>
          <p:cNvSpPr txBox="1"/>
          <p:nvPr/>
        </p:nvSpPr>
        <p:spPr>
          <a:xfrm>
            <a:off x="1197428" y="1592035"/>
            <a:ext cx="1045028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panose="020F0502020204030204"/>
              </a:rPr>
              <a:t>Assuming A is the dividend or multiplicand, and B is divisor or multiplier, then, Fast operations are as shown in the below table</a:t>
            </a:r>
          </a:p>
        </p:txBody>
      </p:sp>
      <p:graphicFrame>
        <p:nvGraphicFramePr>
          <p:cNvPr id="14" name="Table 13">
            <a:extLst>
              <a:ext uri="{FF2B5EF4-FFF2-40B4-BE49-F238E27FC236}">
                <a16:creationId xmlns:a16="http://schemas.microsoft.com/office/drawing/2014/main" id="{431DCB81-3985-1EC4-C9DE-2EE5856DF146}"/>
              </a:ext>
            </a:extLst>
          </p:cNvPr>
          <p:cNvGraphicFramePr>
            <a:graphicFrameLocks noGrp="1"/>
          </p:cNvGraphicFramePr>
          <p:nvPr>
            <p:extLst>
              <p:ext uri="{D42A27DB-BD31-4B8C-83A1-F6EECF244321}">
                <p14:modId xmlns:p14="http://schemas.microsoft.com/office/powerpoint/2010/main" val="2772111520"/>
              </p:ext>
            </p:extLst>
          </p:nvPr>
        </p:nvGraphicFramePr>
        <p:xfrm>
          <a:off x="2149928" y="2530928"/>
          <a:ext cx="7968426" cy="3702550"/>
        </p:xfrm>
        <a:graphic>
          <a:graphicData uri="http://schemas.openxmlformats.org/drawingml/2006/table">
            <a:tbl>
              <a:tblPr bandRow="1">
                <a:tableStyleId>{5C22544A-7EE6-4342-B048-85BDC9FD1C3A}</a:tableStyleId>
              </a:tblPr>
              <a:tblGrid>
                <a:gridCol w="1336398">
                  <a:extLst>
                    <a:ext uri="{9D8B030D-6E8A-4147-A177-3AD203B41FA5}">
                      <a16:colId xmlns:a16="http://schemas.microsoft.com/office/drawing/2014/main" val="1504113300"/>
                    </a:ext>
                  </a:extLst>
                </a:gridCol>
                <a:gridCol w="2210676">
                  <a:extLst>
                    <a:ext uri="{9D8B030D-6E8A-4147-A177-3AD203B41FA5}">
                      <a16:colId xmlns:a16="http://schemas.microsoft.com/office/drawing/2014/main" val="279012178"/>
                    </a:ext>
                  </a:extLst>
                </a:gridCol>
                <a:gridCol w="2210676">
                  <a:extLst>
                    <a:ext uri="{9D8B030D-6E8A-4147-A177-3AD203B41FA5}">
                      <a16:colId xmlns:a16="http://schemas.microsoft.com/office/drawing/2014/main" val="3956078813"/>
                    </a:ext>
                  </a:extLst>
                </a:gridCol>
                <a:gridCol w="2210676">
                  <a:extLst>
                    <a:ext uri="{9D8B030D-6E8A-4147-A177-3AD203B41FA5}">
                      <a16:colId xmlns:a16="http://schemas.microsoft.com/office/drawing/2014/main" val="2559522879"/>
                    </a:ext>
                  </a:extLst>
                </a:gridCol>
              </a:tblGrid>
              <a:tr h="660145">
                <a:tc>
                  <a:txBody>
                    <a:bodyPr/>
                    <a:lstStyle/>
                    <a:p>
                      <a:pPr algn="ctr" rtl="0" fontAlgn="base"/>
                      <a:r>
                        <a:rPr lang="en-US" sz="1600" b="1" err="1">
                          <a:effectLst/>
                          <a:latin typeface="Calibri"/>
                        </a:rPr>
                        <a:t>Fast_reg</a:t>
                      </a:r>
                      <a:r>
                        <a:rPr lang="en-US" sz="1600" b="1">
                          <a:effectLst/>
                          <a:latin typeface="Calibri"/>
                        </a:rPr>
                        <a:t>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en-US" sz="1600" b="1" err="1">
                          <a:effectLst/>
                          <a:latin typeface="Calibri"/>
                        </a:rPr>
                        <a:t>Instr</a:t>
                      </a:r>
                      <a:r>
                        <a:rPr lang="en-US" sz="1600" b="1">
                          <a:effectLst/>
                          <a:latin typeface="Calibri"/>
                        </a:rPr>
                        <a:t>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en-US" sz="1600" b="1">
                          <a:effectLst/>
                          <a:latin typeface="Calibri"/>
                        </a:rPr>
                        <a:t>Operation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en-US" sz="1600" b="1" err="1">
                          <a:effectLst/>
                          <a:latin typeface="Calibri"/>
                        </a:rPr>
                        <a:t>Fast_out</a:t>
                      </a:r>
                      <a:r>
                        <a:rPr lang="en-US" sz="1600" b="1">
                          <a:effectLst/>
                          <a:latin typeface="Calibri"/>
                        </a:rPr>
                        <a:t>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9903863"/>
                  </a:ext>
                </a:extLst>
              </a:tr>
              <a:tr h="660145">
                <a:tc rowSpan="2">
                  <a:txBody>
                    <a:bodyPr/>
                    <a:lstStyle/>
                    <a:p>
                      <a:pPr algn="ctr" rtl="0" fontAlgn="base"/>
                      <a:r>
                        <a:rPr lang="en-US" sz="1600" b="1">
                          <a:effectLst/>
                          <a:latin typeface="Calibri"/>
                        </a:rPr>
                        <a:t>7’b1000001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REM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rtl="0" fontAlgn="base"/>
                      <a:r>
                        <a:rPr lang="en-US" sz="1600" b="1">
                          <a:effectLst/>
                          <a:latin typeface="Calibri"/>
                        </a:rPr>
                        <a:t>Overflow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6179059"/>
                  </a:ext>
                </a:extLst>
              </a:tr>
              <a:tr h="660145">
                <a:tc vMerge="1">
                  <a:txBody>
                    <a:bodyPr/>
                    <a:lstStyle/>
                    <a:p>
                      <a:endParaRPr lang="en-US"/>
                    </a:p>
                  </a:txBody>
                  <a:tcPr/>
                </a:tc>
                <a:tc>
                  <a:txBody>
                    <a:bodyPr/>
                    <a:lstStyle/>
                    <a:p>
                      <a:pPr algn="ctr" rtl="0" fontAlgn="base"/>
                      <a:r>
                        <a:rPr lang="en-US" sz="1600" b="1">
                          <a:effectLst/>
                          <a:latin typeface="Calibri"/>
                        </a:rPr>
                        <a:t>DIV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64’h8000_0000_0000_0000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684417"/>
                  </a:ext>
                </a:extLst>
              </a:tr>
              <a:tr h="660145">
                <a:tc rowSpan="2">
                  <a:txBody>
                    <a:bodyPr/>
                    <a:lstStyle/>
                    <a:p>
                      <a:pPr algn="ctr" rtl="0" fontAlgn="base"/>
                      <a:r>
                        <a:rPr lang="en-US" sz="1600" b="1">
                          <a:effectLst/>
                          <a:latin typeface="Calibri"/>
                        </a:rPr>
                        <a:t>7'b001xxx0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REM(U)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A%0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A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2760577"/>
                  </a:ext>
                </a:extLst>
              </a:tr>
              <a:tr h="1061970">
                <a:tc vMerge="1">
                  <a:txBody>
                    <a:bodyPr/>
                    <a:lstStyle/>
                    <a:p>
                      <a:endParaRPr lang="en-US"/>
                    </a:p>
                  </a:txBody>
                  <a:tcPr/>
                </a:tc>
                <a:tc>
                  <a:txBody>
                    <a:bodyPr/>
                    <a:lstStyle/>
                    <a:p>
                      <a:pPr algn="ctr" rtl="0" fontAlgn="base"/>
                      <a:r>
                        <a:rPr lang="en-US" sz="1600" b="1">
                          <a:effectLst/>
                          <a:latin typeface="Calibri"/>
                        </a:rPr>
                        <a:t>DIV(U)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A/0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64’hFFFF_FFFF_FFFF_FFFF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1680729"/>
                  </a:ext>
                </a:extLst>
              </a:tr>
            </a:tbl>
          </a:graphicData>
        </a:graphic>
      </p:graphicFrame>
    </p:spTree>
    <p:extLst>
      <p:ext uri="{BB962C8B-B14F-4D97-AF65-F5344CB8AC3E}">
        <p14:creationId xmlns:p14="http://schemas.microsoft.com/office/powerpoint/2010/main" val="8429825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M-Extension Controller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19" name="Table 18">
            <a:extLst>
              <a:ext uri="{FF2B5EF4-FFF2-40B4-BE49-F238E27FC236}">
                <a16:creationId xmlns:a16="http://schemas.microsoft.com/office/drawing/2014/main" id="{1F8341F4-AC07-FCA7-6189-C2536A5FF94D}"/>
              </a:ext>
            </a:extLst>
          </p:cNvPr>
          <p:cNvGraphicFramePr>
            <a:graphicFrameLocks noGrp="1"/>
          </p:cNvGraphicFramePr>
          <p:nvPr>
            <p:extLst>
              <p:ext uri="{D42A27DB-BD31-4B8C-83A1-F6EECF244321}">
                <p14:modId xmlns:p14="http://schemas.microsoft.com/office/powerpoint/2010/main" val="2542763190"/>
              </p:ext>
            </p:extLst>
          </p:nvPr>
        </p:nvGraphicFramePr>
        <p:xfrm>
          <a:off x="1836964" y="1401535"/>
          <a:ext cx="8240521" cy="4966926"/>
        </p:xfrm>
        <a:graphic>
          <a:graphicData uri="http://schemas.openxmlformats.org/drawingml/2006/table">
            <a:tbl>
              <a:tblPr bandRow="1">
                <a:tableStyleId>{5C22544A-7EE6-4342-B048-85BDC9FD1C3A}</a:tableStyleId>
              </a:tblPr>
              <a:tblGrid>
                <a:gridCol w="1382029">
                  <a:extLst>
                    <a:ext uri="{9D8B030D-6E8A-4147-A177-3AD203B41FA5}">
                      <a16:colId xmlns:a16="http://schemas.microsoft.com/office/drawing/2014/main" val="1704474340"/>
                    </a:ext>
                  </a:extLst>
                </a:gridCol>
                <a:gridCol w="2286164">
                  <a:extLst>
                    <a:ext uri="{9D8B030D-6E8A-4147-A177-3AD203B41FA5}">
                      <a16:colId xmlns:a16="http://schemas.microsoft.com/office/drawing/2014/main" val="3639559619"/>
                    </a:ext>
                  </a:extLst>
                </a:gridCol>
                <a:gridCol w="2286164">
                  <a:extLst>
                    <a:ext uri="{9D8B030D-6E8A-4147-A177-3AD203B41FA5}">
                      <a16:colId xmlns:a16="http://schemas.microsoft.com/office/drawing/2014/main" val="3336979427"/>
                    </a:ext>
                  </a:extLst>
                </a:gridCol>
                <a:gridCol w="2286164">
                  <a:extLst>
                    <a:ext uri="{9D8B030D-6E8A-4147-A177-3AD203B41FA5}">
                      <a16:colId xmlns:a16="http://schemas.microsoft.com/office/drawing/2014/main" val="3053312327"/>
                    </a:ext>
                  </a:extLst>
                </a:gridCol>
              </a:tblGrid>
              <a:tr h="337427">
                <a:tc>
                  <a:txBody>
                    <a:bodyPr/>
                    <a:lstStyle/>
                    <a:p>
                      <a:pPr lvl="0" algn="ctr">
                        <a:buNone/>
                      </a:pPr>
                      <a:r>
                        <a:rPr lang="en-US" sz="1600" b="1">
                          <a:effectLst/>
                          <a:latin typeface="Calibri"/>
                        </a:rPr>
                        <a:t>Fast Reg</a:t>
                      </a:r>
                    </a:p>
                  </a:txBody>
                  <a:tcPr marL="66674" marR="66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buNone/>
                      </a:pPr>
                      <a:r>
                        <a:rPr lang="en-US" sz="1600" b="1">
                          <a:effectLst/>
                          <a:latin typeface="Calibri"/>
                        </a:rPr>
                        <a:t>Instruction</a:t>
                      </a:r>
                      <a:endParaRPr lang="en-US" sz="1600" b="1">
                        <a:latin typeface="Calibri"/>
                      </a:endParaRPr>
                    </a:p>
                  </a:txBody>
                  <a:tcPr marL="66674" marR="66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buNone/>
                      </a:pPr>
                      <a:r>
                        <a:rPr lang="en-US" sz="1600" b="1">
                          <a:effectLst/>
                          <a:latin typeface="Calibri"/>
                        </a:rPr>
                        <a:t>Operation</a:t>
                      </a:r>
                    </a:p>
                  </a:txBody>
                  <a:tcPr marL="66674" marR="66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buNone/>
                      </a:pPr>
                      <a:r>
                        <a:rPr lang="en-US" sz="1600" b="1" err="1">
                          <a:effectLst/>
                          <a:latin typeface="Calibri"/>
                        </a:rPr>
                        <a:t>Fast_Out</a:t>
                      </a:r>
                      <a:endParaRPr lang="en-US" sz="1600" b="1">
                        <a:latin typeface="Calibri"/>
                      </a:endParaRPr>
                    </a:p>
                  </a:txBody>
                  <a:tcPr marL="66674" marR="66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768599810"/>
                  </a:ext>
                </a:extLst>
              </a:tr>
              <a:tr h="337427">
                <a:tc rowSpan="4">
                  <a:txBody>
                    <a:bodyPr/>
                    <a:lstStyle/>
                    <a:p>
                      <a:pPr algn="ctr" rtl="0" fontAlgn="base"/>
                      <a:r>
                        <a:rPr lang="en-US" sz="1600" b="1">
                          <a:effectLst/>
                          <a:latin typeface="Calibri"/>
                        </a:rPr>
                        <a:t>7'b1000000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REM(U)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A%-1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7141469"/>
                  </a:ext>
                </a:extLst>
              </a:tr>
              <a:tr h="337427">
                <a:tc vMerge="1">
                  <a:txBody>
                    <a:bodyPr/>
                    <a:lstStyle/>
                    <a:p>
                      <a:endParaRPr lang="en-US"/>
                    </a:p>
                  </a:txBody>
                  <a:tcPr/>
                </a:tc>
                <a:tc>
                  <a:txBody>
                    <a:bodyPr/>
                    <a:lstStyle/>
                    <a:p>
                      <a:pPr algn="ctr" rtl="0" fontAlgn="base"/>
                      <a:r>
                        <a:rPr lang="en-US" sz="1600" b="1">
                          <a:effectLst/>
                          <a:latin typeface="Calibri"/>
                        </a:rPr>
                        <a:t>DIV(U)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A/-1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2’s comp of A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3257966"/>
                  </a:ext>
                </a:extLst>
              </a:tr>
              <a:tr h="337427">
                <a:tc vMerge="1">
                  <a:txBody>
                    <a:bodyPr/>
                    <a:lstStyle/>
                    <a:p>
                      <a:endParaRPr lang="en-US"/>
                    </a:p>
                  </a:txBody>
                  <a:tcPr/>
                </a:tc>
                <a:tc>
                  <a:txBody>
                    <a:bodyPr/>
                    <a:lstStyle/>
                    <a:p>
                      <a:pPr algn="ctr" rtl="0" fontAlgn="base"/>
                      <a:r>
                        <a:rPr lang="en-US" sz="1600" b="1">
                          <a:effectLst/>
                          <a:latin typeface="Calibri"/>
                        </a:rPr>
                        <a:t>MUL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rtl="0" fontAlgn="base"/>
                      <a:r>
                        <a:rPr lang="en-US" sz="1600" b="1">
                          <a:effectLst/>
                          <a:latin typeface="Calibri"/>
                        </a:rPr>
                        <a:t>A*-1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2’s comp of A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465900"/>
                  </a:ext>
                </a:extLst>
              </a:tr>
              <a:tr h="580375">
                <a:tc vMerge="1">
                  <a:txBody>
                    <a:bodyPr/>
                    <a:lstStyle/>
                    <a:p>
                      <a:endParaRPr lang="en-US"/>
                    </a:p>
                  </a:txBody>
                  <a:tcPr/>
                </a:tc>
                <a:tc>
                  <a:txBody>
                    <a:bodyPr/>
                    <a:lstStyle/>
                    <a:p>
                      <a:pPr algn="ctr" rtl="0" fontAlgn="base"/>
                      <a:r>
                        <a:rPr lang="en-US" sz="1600" b="1">
                          <a:effectLst/>
                          <a:latin typeface="Calibri"/>
                        </a:rPr>
                        <a:t>MULH(SU)(U)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64’hFFFF_FFFF_FFFF_FFFF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2676277"/>
                  </a:ext>
                </a:extLst>
              </a:tr>
              <a:tr h="337427">
                <a:tc rowSpan="4">
                  <a:txBody>
                    <a:bodyPr/>
                    <a:lstStyle/>
                    <a:p>
                      <a:pPr algn="ctr" rtl="0" fontAlgn="base"/>
                      <a:r>
                        <a:rPr lang="en-US" sz="1600" b="1">
                          <a:effectLst/>
                          <a:latin typeface="Calibri"/>
                        </a:rPr>
                        <a:t>7’b0100000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REM(U)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A%1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0399722"/>
                  </a:ext>
                </a:extLst>
              </a:tr>
              <a:tr h="337427">
                <a:tc vMerge="1">
                  <a:txBody>
                    <a:bodyPr/>
                    <a:lstStyle/>
                    <a:p>
                      <a:endParaRPr lang="en-US"/>
                    </a:p>
                  </a:txBody>
                  <a:tcPr/>
                </a:tc>
                <a:tc>
                  <a:txBody>
                    <a:bodyPr/>
                    <a:lstStyle/>
                    <a:p>
                      <a:pPr algn="ctr" rtl="0" fontAlgn="base"/>
                      <a:r>
                        <a:rPr lang="en-US" sz="1600" b="1">
                          <a:effectLst/>
                          <a:latin typeface="Calibri"/>
                        </a:rPr>
                        <a:t>DIV(U)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A/1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A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9049513"/>
                  </a:ext>
                </a:extLst>
              </a:tr>
              <a:tr h="337427">
                <a:tc vMerge="1">
                  <a:txBody>
                    <a:bodyPr/>
                    <a:lstStyle/>
                    <a:p>
                      <a:endParaRPr lang="en-US"/>
                    </a:p>
                  </a:txBody>
                  <a:tcPr/>
                </a:tc>
                <a:tc>
                  <a:txBody>
                    <a:bodyPr/>
                    <a:lstStyle/>
                    <a:p>
                      <a:pPr algn="ctr" rtl="0" fontAlgn="base"/>
                      <a:r>
                        <a:rPr lang="en-US" sz="1600" b="1">
                          <a:effectLst/>
                          <a:latin typeface="Calibri"/>
                        </a:rPr>
                        <a:t>MUL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rtl="0" fontAlgn="base"/>
                      <a:r>
                        <a:rPr lang="en-US" sz="1600" b="1">
                          <a:effectLst/>
                          <a:latin typeface="Calibri"/>
                        </a:rPr>
                        <a:t>A*1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A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3461125"/>
                  </a:ext>
                </a:extLst>
              </a:tr>
              <a:tr h="337427">
                <a:tc vMerge="1">
                  <a:txBody>
                    <a:bodyPr/>
                    <a:lstStyle/>
                    <a:p>
                      <a:endParaRPr lang="en-US"/>
                    </a:p>
                  </a:txBody>
                  <a:tcPr/>
                </a:tc>
                <a:tc>
                  <a:txBody>
                    <a:bodyPr/>
                    <a:lstStyle/>
                    <a:p>
                      <a:pPr algn="ctr" rtl="0" fontAlgn="base"/>
                      <a:r>
                        <a:rPr lang="en-US" sz="1600" b="1">
                          <a:effectLst/>
                          <a:latin typeface="Calibri"/>
                        </a:rPr>
                        <a:t>MULH(SU)(U)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not fast operation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6849780"/>
                  </a:ext>
                </a:extLst>
              </a:tr>
              <a:tr h="337427">
                <a:tc rowSpan="5">
                  <a:txBody>
                    <a:bodyPr/>
                    <a:lstStyle/>
                    <a:p>
                      <a:pPr algn="ctr" rtl="0" fontAlgn="base"/>
                      <a:r>
                        <a:rPr lang="en-US" sz="1600" b="1">
                          <a:effectLst/>
                          <a:latin typeface="Calibri"/>
                        </a:rPr>
                        <a:t>7'b1001000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REM(U)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6641103"/>
                  </a:ext>
                </a:extLst>
              </a:tr>
              <a:tr h="337427">
                <a:tc vMerge="1">
                  <a:txBody>
                    <a:bodyPr/>
                    <a:lstStyle/>
                    <a:p>
                      <a:endParaRPr lang="en-US"/>
                    </a:p>
                  </a:txBody>
                  <a:tcPr/>
                </a:tc>
                <a:tc>
                  <a:txBody>
                    <a:bodyPr/>
                    <a:lstStyle/>
                    <a:p>
                      <a:pPr algn="ctr" rtl="0" fontAlgn="base"/>
                      <a:r>
                        <a:rPr lang="en-US" sz="1600" b="1">
                          <a:effectLst/>
                          <a:latin typeface="Calibri"/>
                        </a:rPr>
                        <a:t>DIV(U)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0689857"/>
                  </a:ext>
                </a:extLst>
              </a:tr>
              <a:tr h="337427">
                <a:tc vMerge="1">
                  <a:txBody>
                    <a:bodyPr/>
                    <a:lstStyle/>
                    <a:p>
                      <a:endParaRPr lang="en-US"/>
                    </a:p>
                  </a:txBody>
                  <a:tcPr/>
                </a:tc>
                <a:tc>
                  <a:txBody>
                    <a:bodyPr/>
                    <a:lstStyle/>
                    <a:p>
                      <a:pPr algn="ctr" rtl="0" fontAlgn="base"/>
                      <a:r>
                        <a:rPr lang="en-US" sz="1600" b="1">
                          <a:effectLst/>
                          <a:latin typeface="Calibri"/>
                        </a:rPr>
                        <a:t>MUL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base"/>
                      <a:r>
                        <a:rPr lang="en-US" sz="1600" b="1">
                          <a:effectLst/>
                          <a:latin typeface="Calibri"/>
                        </a:rPr>
                        <a:t>-1*-1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6944179"/>
                  </a:ext>
                </a:extLst>
              </a:tr>
              <a:tr h="337427">
                <a:tc vMerge="1">
                  <a:txBody>
                    <a:bodyPr/>
                    <a:lstStyle/>
                    <a:p>
                      <a:endParaRPr lang="en-US"/>
                    </a:p>
                  </a:txBody>
                  <a:tcPr/>
                </a:tc>
                <a:tc>
                  <a:txBody>
                    <a:bodyPr/>
                    <a:lstStyle/>
                    <a:p>
                      <a:pPr algn="ctr" rtl="0" fontAlgn="base"/>
                      <a:r>
                        <a:rPr lang="en-US" sz="1600" b="1">
                          <a:effectLst/>
                          <a:latin typeface="Calibri"/>
                        </a:rPr>
                        <a:t>MULH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1585883"/>
                  </a:ext>
                </a:extLst>
              </a:tr>
              <a:tr h="337427">
                <a:tc vMerge="1">
                  <a:txBody>
                    <a:bodyPr/>
                    <a:lstStyle/>
                    <a:p>
                      <a:endParaRPr lang="en-US"/>
                    </a:p>
                  </a:txBody>
                  <a:tcPr/>
                </a:tc>
                <a:tc>
                  <a:txBody>
                    <a:bodyPr/>
                    <a:lstStyle/>
                    <a:p>
                      <a:pPr algn="ctr" rtl="0" fontAlgn="base"/>
                      <a:r>
                        <a:rPr lang="en-US" sz="1600" b="1">
                          <a:effectLst/>
                          <a:latin typeface="Calibri"/>
                        </a:rPr>
                        <a:t>MULHSU(U)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not fast operation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3130764"/>
                  </a:ext>
                </a:extLst>
              </a:tr>
            </a:tbl>
          </a:graphicData>
        </a:graphic>
      </p:graphicFrame>
    </p:spTree>
    <p:extLst>
      <p:ext uri="{BB962C8B-B14F-4D97-AF65-F5344CB8AC3E}">
        <p14:creationId xmlns:p14="http://schemas.microsoft.com/office/powerpoint/2010/main" val="2785221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cs typeface="Calibri Light"/>
              </a:rPr>
              <a:t>M-Extension Controller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4" name="Table 3">
            <a:extLst>
              <a:ext uri="{FF2B5EF4-FFF2-40B4-BE49-F238E27FC236}">
                <a16:creationId xmlns:a16="http://schemas.microsoft.com/office/drawing/2014/main" id="{751BBC46-317F-22D8-B066-90CAFFF2F31E}"/>
              </a:ext>
            </a:extLst>
          </p:cNvPr>
          <p:cNvGraphicFramePr>
            <a:graphicFrameLocks noGrp="1"/>
          </p:cNvGraphicFramePr>
          <p:nvPr>
            <p:extLst>
              <p:ext uri="{D42A27DB-BD31-4B8C-83A1-F6EECF244321}">
                <p14:modId xmlns:p14="http://schemas.microsoft.com/office/powerpoint/2010/main" val="679123985"/>
              </p:ext>
            </p:extLst>
          </p:nvPr>
        </p:nvGraphicFramePr>
        <p:xfrm>
          <a:off x="1823357" y="1387928"/>
          <a:ext cx="8267908" cy="5029200"/>
        </p:xfrm>
        <a:graphic>
          <a:graphicData uri="http://schemas.openxmlformats.org/drawingml/2006/table">
            <a:tbl>
              <a:tblPr bandRow="1">
                <a:tableStyleId>{5C22544A-7EE6-4342-B048-85BDC9FD1C3A}</a:tableStyleId>
              </a:tblPr>
              <a:tblGrid>
                <a:gridCol w="1386622">
                  <a:extLst>
                    <a:ext uri="{9D8B030D-6E8A-4147-A177-3AD203B41FA5}">
                      <a16:colId xmlns:a16="http://schemas.microsoft.com/office/drawing/2014/main" val="3130833697"/>
                    </a:ext>
                  </a:extLst>
                </a:gridCol>
                <a:gridCol w="2293762">
                  <a:extLst>
                    <a:ext uri="{9D8B030D-6E8A-4147-A177-3AD203B41FA5}">
                      <a16:colId xmlns:a16="http://schemas.microsoft.com/office/drawing/2014/main" val="2065308490"/>
                    </a:ext>
                  </a:extLst>
                </a:gridCol>
                <a:gridCol w="2293762">
                  <a:extLst>
                    <a:ext uri="{9D8B030D-6E8A-4147-A177-3AD203B41FA5}">
                      <a16:colId xmlns:a16="http://schemas.microsoft.com/office/drawing/2014/main" val="3694784060"/>
                    </a:ext>
                  </a:extLst>
                </a:gridCol>
                <a:gridCol w="2293762">
                  <a:extLst>
                    <a:ext uri="{9D8B030D-6E8A-4147-A177-3AD203B41FA5}">
                      <a16:colId xmlns:a16="http://schemas.microsoft.com/office/drawing/2014/main" val="1624855137"/>
                    </a:ext>
                  </a:extLst>
                </a:gridCol>
              </a:tblGrid>
              <a:tr h="279709">
                <a:tc>
                  <a:txBody>
                    <a:bodyPr/>
                    <a:lstStyle/>
                    <a:p>
                      <a:pPr lvl="0" algn="ctr">
                        <a:buNone/>
                      </a:pPr>
                      <a:r>
                        <a:rPr lang="en-US" sz="1600" b="1">
                          <a:effectLst/>
                          <a:latin typeface="Calibri"/>
                        </a:rPr>
                        <a:t>Fast Reg</a:t>
                      </a:r>
                    </a:p>
                  </a:txBody>
                  <a:tcPr marL="66674" marR="66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buNone/>
                      </a:pPr>
                      <a:r>
                        <a:rPr lang="en-US" sz="1600" b="1">
                          <a:effectLst/>
                          <a:latin typeface="Calibri"/>
                        </a:rPr>
                        <a:t>Instruction</a:t>
                      </a:r>
                    </a:p>
                  </a:txBody>
                  <a:tcPr marL="66674" marR="66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buNone/>
                      </a:pPr>
                      <a:r>
                        <a:rPr lang="en-US" sz="1600" b="1">
                          <a:effectLst/>
                          <a:latin typeface="Calibri"/>
                        </a:rPr>
                        <a:t>Operation</a:t>
                      </a:r>
                    </a:p>
                  </a:txBody>
                  <a:tcPr marL="66674" marR="66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buNone/>
                      </a:pPr>
                      <a:r>
                        <a:rPr lang="en-US" sz="1600" b="1" err="1">
                          <a:effectLst/>
                          <a:latin typeface="Calibri"/>
                        </a:rPr>
                        <a:t>Fast_out</a:t>
                      </a:r>
                    </a:p>
                  </a:txBody>
                  <a:tcPr marL="66674" marR="6667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778039438"/>
                  </a:ext>
                </a:extLst>
              </a:tr>
              <a:tr h="279709">
                <a:tc rowSpan="5">
                  <a:txBody>
                    <a:bodyPr/>
                    <a:lstStyle/>
                    <a:p>
                      <a:pPr algn="ctr" rtl="0" fontAlgn="base"/>
                      <a:r>
                        <a:rPr lang="en-US" sz="1600" b="1">
                          <a:effectLst/>
                          <a:latin typeface="Calibri"/>
                        </a:rPr>
                        <a:t>7'b1000100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REM(U)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0 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6906580"/>
                  </a:ext>
                </a:extLst>
              </a:tr>
              <a:tr h="279709">
                <a:tc vMerge="1">
                  <a:txBody>
                    <a:bodyPr/>
                    <a:lstStyle/>
                    <a:p>
                      <a:endParaRPr lang="en-US"/>
                    </a:p>
                  </a:txBody>
                  <a:tcPr/>
                </a:tc>
                <a:tc>
                  <a:txBody>
                    <a:bodyPr/>
                    <a:lstStyle/>
                    <a:p>
                      <a:pPr algn="ctr" rtl="0" fontAlgn="base"/>
                      <a:r>
                        <a:rPr lang="en-US" sz="1600" b="1">
                          <a:effectLst/>
                          <a:latin typeface="Calibri"/>
                        </a:rPr>
                        <a:t>DIV(U)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9325834"/>
                  </a:ext>
                </a:extLst>
              </a:tr>
              <a:tr h="279709">
                <a:tc vMerge="1">
                  <a:txBody>
                    <a:bodyPr/>
                    <a:lstStyle/>
                    <a:p>
                      <a:endParaRPr lang="en-US"/>
                    </a:p>
                  </a:txBody>
                  <a:tcPr/>
                </a:tc>
                <a:tc>
                  <a:txBody>
                    <a:bodyPr/>
                    <a:lstStyle/>
                    <a:p>
                      <a:pPr algn="ctr" rtl="0" fontAlgn="base"/>
                      <a:r>
                        <a:rPr lang="en-US" sz="1600" b="1">
                          <a:effectLst/>
                          <a:latin typeface="Calibri"/>
                        </a:rPr>
                        <a:t>MUL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base"/>
                      <a:r>
                        <a:rPr lang="en-US" sz="1600" b="1">
                          <a:effectLst/>
                          <a:latin typeface="Calibri"/>
                        </a:rPr>
                        <a:t>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49674"/>
                  </a:ext>
                </a:extLst>
              </a:tr>
              <a:tr h="279709">
                <a:tc vMerge="1">
                  <a:txBody>
                    <a:bodyPr/>
                    <a:lstStyle/>
                    <a:p>
                      <a:endParaRPr lang="en-US"/>
                    </a:p>
                  </a:txBody>
                  <a:tcPr/>
                </a:tc>
                <a:tc>
                  <a:txBody>
                    <a:bodyPr/>
                    <a:lstStyle/>
                    <a:p>
                      <a:pPr algn="ctr" rtl="0" fontAlgn="base"/>
                      <a:r>
                        <a:rPr lang="en-US" sz="1600" b="1">
                          <a:effectLst/>
                          <a:latin typeface="Calibri"/>
                        </a:rPr>
                        <a:t>MULH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0247208"/>
                  </a:ext>
                </a:extLst>
              </a:tr>
              <a:tr h="279709">
                <a:tc vMerge="1">
                  <a:txBody>
                    <a:bodyPr/>
                    <a:lstStyle/>
                    <a:p>
                      <a:endParaRPr lang="en-US"/>
                    </a:p>
                  </a:txBody>
                  <a:tcPr/>
                </a:tc>
                <a:tc>
                  <a:txBody>
                    <a:bodyPr/>
                    <a:lstStyle/>
                    <a:p>
                      <a:pPr algn="ctr" rtl="0" fontAlgn="base"/>
                      <a:r>
                        <a:rPr lang="en-US" sz="1600" b="1">
                          <a:effectLst/>
                          <a:latin typeface="Calibri"/>
                        </a:rPr>
                        <a:t>MULHSU(U)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not fast operation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089012"/>
                  </a:ext>
                </a:extLst>
              </a:tr>
              <a:tr h="279709">
                <a:tc rowSpan="5">
                  <a:txBody>
                    <a:bodyPr/>
                    <a:lstStyle/>
                    <a:p>
                      <a:pPr algn="ctr" rtl="0" fontAlgn="base"/>
                      <a:r>
                        <a:rPr lang="en-US" sz="1600" b="1">
                          <a:effectLst/>
                          <a:latin typeface="Calibri"/>
                        </a:rPr>
                        <a:t>7'b0101000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REM(U)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0 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316773"/>
                  </a:ext>
                </a:extLst>
              </a:tr>
              <a:tr h="279709">
                <a:tc vMerge="1">
                  <a:txBody>
                    <a:bodyPr/>
                    <a:lstStyle/>
                    <a:p>
                      <a:endParaRPr lang="en-US"/>
                    </a:p>
                  </a:txBody>
                  <a:tcPr/>
                </a:tc>
                <a:tc>
                  <a:txBody>
                    <a:bodyPr/>
                    <a:lstStyle/>
                    <a:p>
                      <a:pPr algn="ctr" rtl="0" fontAlgn="base"/>
                      <a:r>
                        <a:rPr lang="en-US" sz="1600" b="1">
                          <a:effectLst/>
                          <a:latin typeface="Calibri"/>
                        </a:rPr>
                        <a:t>DIV(U)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not fast operation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6123946"/>
                  </a:ext>
                </a:extLst>
              </a:tr>
              <a:tr h="279709">
                <a:tc vMerge="1">
                  <a:txBody>
                    <a:bodyPr/>
                    <a:lstStyle/>
                    <a:p>
                      <a:endParaRPr lang="en-US"/>
                    </a:p>
                  </a:txBody>
                  <a:tcPr/>
                </a:tc>
                <a:tc>
                  <a:txBody>
                    <a:bodyPr/>
                    <a:lstStyle/>
                    <a:p>
                      <a:pPr algn="ctr" rtl="0" fontAlgn="base"/>
                      <a:r>
                        <a:rPr lang="en-US" sz="1600" b="1">
                          <a:effectLst/>
                          <a:latin typeface="Calibri"/>
                        </a:rPr>
                        <a:t>MUL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rtl="0" fontAlgn="base"/>
                      <a:r>
                        <a:rPr lang="en-US" sz="1600" b="1">
                          <a:effectLst/>
                          <a:latin typeface="Calibri"/>
                        </a:rPr>
                        <a:t>-1*1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8694215"/>
                  </a:ext>
                </a:extLst>
              </a:tr>
              <a:tr h="279709">
                <a:tc vMerge="1">
                  <a:txBody>
                    <a:bodyPr/>
                    <a:lstStyle/>
                    <a:p>
                      <a:endParaRPr lang="en-US"/>
                    </a:p>
                  </a:txBody>
                  <a:tcPr/>
                </a:tc>
                <a:tc>
                  <a:txBody>
                    <a:bodyPr/>
                    <a:lstStyle/>
                    <a:p>
                      <a:pPr algn="ctr" rtl="0" fontAlgn="base"/>
                      <a:r>
                        <a:rPr lang="en-US" sz="1600" b="1">
                          <a:effectLst/>
                          <a:latin typeface="Calibri"/>
                        </a:rPr>
                        <a:t>MULH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0 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6027193"/>
                  </a:ext>
                </a:extLst>
              </a:tr>
              <a:tr h="279709">
                <a:tc vMerge="1">
                  <a:txBody>
                    <a:bodyPr/>
                    <a:lstStyle/>
                    <a:p>
                      <a:endParaRPr lang="en-US"/>
                    </a:p>
                  </a:txBody>
                  <a:tcPr/>
                </a:tc>
                <a:tc>
                  <a:txBody>
                    <a:bodyPr/>
                    <a:lstStyle/>
                    <a:p>
                      <a:pPr algn="ctr" rtl="0" fontAlgn="base"/>
                      <a:r>
                        <a:rPr lang="en-US" sz="1600" b="1">
                          <a:effectLst/>
                          <a:latin typeface="Calibri"/>
                        </a:rPr>
                        <a:t>MULHSU(U)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6801415"/>
                  </a:ext>
                </a:extLst>
              </a:tr>
              <a:tr h="279709">
                <a:tc rowSpan="4">
                  <a:txBody>
                    <a:bodyPr/>
                    <a:lstStyle/>
                    <a:p>
                      <a:pPr algn="ctr" rtl="0" fontAlgn="base"/>
                      <a:r>
                        <a:rPr lang="en-US" sz="1600" b="1">
                          <a:effectLst/>
                          <a:latin typeface="Calibri"/>
                        </a:rPr>
                        <a:t>7'b0000100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REM(U)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1%B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9795609"/>
                  </a:ext>
                </a:extLst>
              </a:tr>
              <a:tr h="279709">
                <a:tc vMerge="1">
                  <a:txBody>
                    <a:bodyPr/>
                    <a:lstStyle/>
                    <a:p>
                      <a:endParaRPr lang="en-US"/>
                    </a:p>
                  </a:txBody>
                  <a:tcPr/>
                </a:tc>
                <a:tc>
                  <a:txBody>
                    <a:bodyPr/>
                    <a:lstStyle/>
                    <a:p>
                      <a:pPr algn="ctr" rtl="0" fontAlgn="base"/>
                      <a:r>
                        <a:rPr lang="en-US" sz="1600" b="1">
                          <a:effectLst/>
                          <a:latin typeface="Calibri"/>
                        </a:rPr>
                        <a:t>DIV(U)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1/B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0 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593416"/>
                  </a:ext>
                </a:extLst>
              </a:tr>
              <a:tr h="279709">
                <a:tc vMerge="1">
                  <a:txBody>
                    <a:bodyPr/>
                    <a:lstStyle/>
                    <a:p>
                      <a:endParaRPr lang="en-US"/>
                    </a:p>
                  </a:txBody>
                  <a:tcPr/>
                </a:tc>
                <a:tc>
                  <a:txBody>
                    <a:bodyPr/>
                    <a:lstStyle/>
                    <a:p>
                      <a:pPr algn="ctr" rtl="0" fontAlgn="base"/>
                      <a:r>
                        <a:rPr lang="en-US" sz="1600" b="1">
                          <a:effectLst/>
                          <a:latin typeface="Calibri"/>
                        </a:rPr>
                        <a:t>MUL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rtl="0" fontAlgn="base"/>
                      <a:r>
                        <a:rPr lang="en-US" sz="1600" b="1">
                          <a:effectLst/>
                          <a:latin typeface="Calibri"/>
                        </a:rPr>
                        <a:t>1*B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600" b="1">
                          <a:effectLst/>
                          <a:latin typeface="Calibri"/>
                        </a:rPr>
                        <a:t>B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6195849"/>
                  </a:ext>
                </a:extLst>
              </a:tr>
              <a:tr h="279709">
                <a:tc vMerge="1">
                  <a:txBody>
                    <a:bodyPr/>
                    <a:lstStyle/>
                    <a:p>
                      <a:endParaRPr lang="en-US"/>
                    </a:p>
                  </a:txBody>
                  <a:tcPr/>
                </a:tc>
                <a:tc>
                  <a:txBody>
                    <a:bodyPr/>
                    <a:lstStyle/>
                    <a:p>
                      <a:pPr algn="ctr" rtl="0" fontAlgn="base"/>
                      <a:r>
                        <a:rPr lang="en-US" sz="1600" b="1">
                          <a:effectLst/>
                          <a:latin typeface="Calibri"/>
                        </a:rPr>
                        <a:t>MULH(SU)(U)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pPr algn="ctr" rtl="0" fontAlgn="base"/>
                      <a:r>
                        <a:rPr lang="en-US" sz="1600" b="1">
                          <a:effectLst/>
                          <a:latin typeface="Calibri"/>
                        </a:rPr>
                        <a:t>0 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8393522"/>
                  </a:ext>
                </a:extLst>
              </a:tr>
            </a:tbl>
          </a:graphicData>
        </a:graphic>
      </p:graphicFrame>
    </p:spTree>
    <p:extLst>
      <p:ext uri="{BB962C8B-B14F-4D97-AF65-F5344CB8AC3E}">
        <p14:creationId xmlns:p14="http://schemas.microsoft.com/office/powerpoint/2010/main" val="40244307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cs typeface="Calibri Light"/>
              </a:rPr>
              <a:t>M-Extension Controller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Box 2">
            <a:extLst>
              <a:ext uri="{FF2B5EF4-FFF2-40B4-BE49-F238E27FC236}">
                <a16:creationId xmlns:a16="http://schemas.microsoft.com/office/drawing/2014/main" id="{8FBA50D1-06EF-1115-0EA6-A7EFD8412A38}"/>
              </a:ext>
            </a:extLst>
          </p:cNvPr>
          <p:cNvSpPr txBox="1"/>
          <p:nvPr/>
        </p:nvSpPr>
        <p:spPr>
          <a:xfrm>
            <a:off x="894442" y="1621064"/>
            <a:ext cx="10640785"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600" b="1">
                <a:cs typeface="Calibri" panose="020F0502020204030204"/>
              </a:rPr>
              <a:t>Output flag signals:</a:t>
            </a:r>
            <a:endParaRPr lang="en-US">
              <a:cs typeface="Calibri" panose="020F0502020204030204"/>
            </a:endParaRPr>
          </a:p>
          <a:p>
            <a:pPr marL="1028700" lvl="1" indent="-571500">
              <a:buFont typeface="Calibri"/>
              <a:buChar char="-"/>
            </a:pPr>
            <a:r>
              <a:rPr lang="en-US" sz="2800" b="1">
                <a:cs typeface="Calibri" panose="020F0502020204030204"/>
              </a:rPr>
              <a:t>Done</a:t>
            </a:r>
            <a:r>
              <a:rPr lang="en-US" sz="2800">
                <a:cs typeface="Calibri" panose="020F0502020204030204"/>
              </a:rPr>
              <a:t>: </a:t>
            </a:r>
            <a:r>
              <a:rPr lang="en-US" sz="2800">
                <a:ea typeface="+mn-lt"/>
                <a:cs typeface="+mn-lt"/>
              </a:rPr>
              <a:t>Indicates that an operation has completed.</a:t>
            </a:r>
          </a:p>
          <a:p>
            <a:pPr marL="1028700" lvl="1" indent="-571500">
              <a:buFont typeface="Calibri"/>
              <a:buChar char="-"/>
            </a:pPr>
            <a:r>
              <a:rPr lang="en-US" sz="2800" b="1" err="1">
                <a:cs typeface="Calibri" panose="020F0502020204030204"/>
              </a:rPr>
              <a:t>Div_by_zero</a:t>
            </a:r>
            <a:r>
              <a:rPr lang="en-US" sz="2800">
                <a:cs typeface="Calibri" panose="020F0502020204030204"/>
              </a:rPr>
              <a:t>: </a:t>
            </a:r>
            <a:r>
              <a:rPr lang="en-US" sz="2800">
                <a:ea typeface="+mn-lt"/>
                <a:cs typeface="+mn-lt"/>
              </a:rPr>
              <a:t>Indicates a division by zero has occurred.</a:t>
            </a:r>
          </a:p>
          <a:p>
            <a:pPr marL="1028700" lvl="1" indent="-571500">
              <a:buFont typeface="Calibri"/>
              <a:buChar char="-"/>
            </a:pPr>
            <a:r>
              <a:rPr lang="en-US" sz="2800" b="1">
                <a:cs typeface="Calibri" panose="020F0502020204030204"/>
              </a:rPr>
              <a:t>Overflow</a:t>
            </a:r>
            <a:r>
              <a:rPr lang="en-US" sz="2800">
                <a:cs typeface="Calibri" panose="020F0502020204030204"/>
              </a:rPr>
              <a:t>: </a:t>
            </a:r>
            <a:r>
              <a:rPr lang="en-US" sz="2800">
                <a:ea typeface="+mn-lt"/>
                <a:cs typeface="+mn-lt"/>
              </a:rPr>
              <a:t>Indicates that an overflow has occurred.</a:t>
            </a:r>
          </a:p>
          <a:p>
            <a:pPr marL="1028700" lvl="1" indent="-571500">
              <a:buFont typeface="Calibri"/>
              <a:buChar char="-"/>
            </a:pPr>
            <a:r>
              <a:rPr lang="en-US" sz="2800" b="1">
                <a:cs typeface="Calibri" panose="020F0502020204030204"/>
              </a:rPr>
              <a:t>Busy</a:t>
            </a:r>
            <a:r>
              <a:rPr lang="en-US" sz="2800">
                <a:cs typeface="Calibri" panose="020F0502020204030204"/>
              </a:rPr>
              <a:t>: </a:t>
            </a:r>
            <a:r>
              <a:rPr lang="en-US" sz="2800">
                <a:ea typeface="+mn-lt"/>
                <a:cs typeface="+mn-lt"/>
              </a:rPr>
              <a:t>Indicates that M unit is currently busy.</a:t>
            </a:r>
          </a:p>
        </p:txBody>
      </p:sp>
    </p:spTree>
    <p:extLst>
      <p:ext uri="{BB962C8B-B14F-4D97-AF65-F5344CB8AC3E}">
        <p14:creationId xmlns:p14="http://schemas.microsoft.com/office/powerpoint/2010/main" val="39628341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93" b="173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b="1">
                <a:solidFill>
                  <a:srgbClr val="FFFFFF"/>
                </a:solidFill>
              </a:rPr>
              <a:t>Chapter 5</a:t>
            </a:r>
            <a:br>
              <a:rPr lang="en-US" b="1">
                <a:solidFill>
                  <a:srgbClr val="FFFFFF"/>
                </a:solidFill>
              </a:rPr>
            </a:br>
            <a:r>
              <a:rPr lang="en-US" b="1">
                <a:solidFill>
                  <a:srgbClr val="FFFFFF"/>
                </a:solidFill>
              </a:rPr>
              <a:t>Caches and Atomic ISA </a:t>
            </a:r>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endParaRPr lang="en-US" sz="2400">
              <a:solidFill>
                <a:schemeClr val="bg1"/>
              </a:solidFill>
            </a:endParaRPr>
          </a:p>
        </p:txBody>
      </p:sp>
    </p:spTree>
    <p:extLst>
      <p:ext uri="{BB962C8B-B14F-4D97-AF65-F5344CB8AC3E}">
        <p14:creationId xmlns:p14="http://schemas.microsoft.com/office/powerpoint/2010/main" val="10184213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Memory Hierarchy</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6" name="Picture 5">
            <a:extLst>
              <a:ext uri="{FF2B5EF4-FFF2-40B4-BE49-F238E27FC236}">
                <a16:creationId xmlns:a16="http://schemas.microsoft.com/office/drawing/2014/main" id="{AC670F48-D171-11D6-7CFF-0B63B10E3A60}"/>
              </a:ext>
            </a:extLst>
          </p:cNvPr>
          <p:cNvPicPr>
            <a:picLocks noChangeAspect="1"/>
          </p:cNvPicPr>
          <p:nvPr/>
        </p:nvPicPr>
        <p:blipFill rotWithShape="1">
          <a:blip r:embed="rId5">
            <a:extLst>
              <a:ext uri="{28A0092B-C50C-407E-A947-70E740481C1C}">
                <a14:useLocalDpi xmlns:a14="http://schemas.microsoft.com/office/drawing/2010/main" val="0"/>
              </a:ext>
            </a:extLst>
          </a:blip>
          <a:srcRect b="7277"/>
          <a:stretch/>
        </p:blipFill>
        <p:spPr>
          <a:xfrm>
            <a:off x="4781955" y="1911280"/>
            <a:ext cx="7239000" cy="3594574"/>
          </a:xfrm>
          <a:prstGeom prst="rect">
            <a:avLst/>
          </a:prstGeom>
        </p:spPr>
      </p:pic>
      <p:sp>
        <p:nvSpPr>
          <p:cNvPr id="7" name="TextBox 6">
            <a:extLst>
              <a:ext uri="{FF2B5EF4-FFF2-40B4-BE49-F238E27FC236}">
                <a16:creationId xmlns:a16="http://schemas.microsoft.com/office/drawing/2014/main" id="{74C614D3-F1B2-B386-ABEA-AC8437BAAF75}"/>
              </a:ext>
            </a:extLst>
          </p:cNvPr>
          <p:cNvSpPr txBox="1"/>
          <p:nvPr/>
        </p:nvSpPr>
        <p:spPr>
          <a:xfrm>
            <a:off x="379379" y="1780161"/>
            <a:ext cx="4105072" cy="3785652"/>
          </a:xfrm>
          <a:prstGeom prst="rect">
            <a:avLst/>
          </a:prstGeom>
          <a:noFill/>
        </p:spPr>
        <p:txBody>
          <a:bodyPr wrap="square" rtlCol="1">
            <a:spAutoFit/>
          </a:bodyPr>
          <a:lstStyle/>
          <a:p>
            <a:r>
              <a:rPr lang="en-US" sz="2400"/>
              <a:t>These memory hierarchy components are attached to the processor in a </a:t>
            </a:r>
          </a:p>
          <a:p>
            <a:r>
              <a:rPr lang="en-US" sz="2400"/>
              <a:t>hierarchical fashion to provide an overall storage system that</a:t>
            </a:r>
          </a:p>
          <a:p>
            <a:r>
              <a:rPr lang="en-US" sz="2400"/>
              <a:t>approximates the five idealisms </a:t>
            </a:r>
            <a:r>
              <a:rPr lang="en-US" sz="2400" i="1"/>
              <a:t>infinite capacity</a:t>
            </a:r>
            <a:r>
              <a:rPr lang="en-US" sz="2400"/>
              <a:t>, </a:t>
            </a:r>
            <a:r>
              <a:rPr lang="en-US" sz="2400" i="1"/>
              <a:t>infinite bandwidth</a:t>
            </a:r>
            <a:r>
              <a:rPr lang="en-US" sz="2400"/>
              <a:t>, </a:t>
            </a:r>
            <a:r>
              <a:rPr lang="en-US" sz="2400" i="1"/>
              <a:t>zero latency</a:t>
            </a:r>
            <a:r>
              <a:rPr lang="en-US" sz="2400"/>
              <a:t>, </a:t>
            </a:r>
            <a:r>
              <a:rPr lang="en-US" sz="2400" i="1"/>
              <a:t>persistence</a:t>
            </a:r>
            <a:r>
              <a:rPr lang="en-US" sz="2400"/>
              <a:t>, and </a:t>
            </a:r>
            <a:r>
              <a:rPr lang="en-US" sz="2400" i="1"/>
              <a:t>zero cost </a:t>
            </a:r>
            <a:r>
              <a:rPr lang="en-US" sz="2400"/>
              <a:t>as closely as possible.</a:t>
            </a:r>
            <a:endParaRPr lang="ar-EG" sz="2400"/>
          </a:p>
        </p:txBody>
      </p:sp>
    </p:spTree>
    <p:extLst>
      <p:ext uri="{BB962C8B-B14F-4D97-AF65-F5344CB8AC3E}">
        <p14:creationId xmlns:p14="http://schemas.microsoft.com/office/powerpoint/2010/main" val="16530903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Locality principles: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The memory-access patterns of programs are not random.</a:t>
            </a:r>
          </a:p>
          <a:p>
            <a:r>
              <a:rPr lang="en-US" sz="3600"/>
              <a:t>Accesses tend to repeat themselves in time and/or be near each other in the memory address space.</a:t>
            </a:r>
            <a:br>
              <a:rPr lang="en-US" sz="3600"/>
            </a:br>
            <a:endParaRPr lang="en-US" sz="3600"/>
          </a:p>
          <a:p>
            <a:r>
              <a:rPr lang="en-US" sz="3600"/>
              <a:t> we have observed that a program’s memory references tend to be localized in time and space.</a:t>
            </a:r>
          </a:p>
          <a:p>
            <a:endParaRPr lang="en-US" sz="3600"/>
          </a:p>
        </p:txBody>
      </p:sp>
    </p:spTree>
    <p:extLst>
      <p:ext uri="{BB962C8B-B14F-4D97-AF65-F5344CB8AC3E}">
        <p14:creationId xmlns:p14="http://schemas.microsoft.com/office/powerpoint/2010/main" val="11549221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p:txBody>
          <a:bodyPr>
            <a:normAutofit/>
          </a:bodyPr>
          <a:lstStyle/>
          <a:p>
            <a:pPr>
              <a:buClr>
                <a:schemeClr val="bg1"/>
              </a:buClr>
            </a:pPr>
            <a:r>
              <a:rPr lang="en-GB" b="1">
                <a:solidFill>
                  <a:schemeClr val="bg1"/>
                </a:solidFill>
              </a:rPr>
              <a:t>Locality principles:</a:t>
            </a:r>
          </a:p>
        </p:txBody>
      </p:sp>
      <p:sp>
        <p:nvSpPr>
          <p:cNvPr id="4" name="Text Placeholder 3">
            <a:extLst>
              <a:ext uri="{FF2B5EF4-FFF2-40B4-BE49-F238E27FC236}">
                <a16:creationId xmlns:a16="http://schemas.microsoft.com/office/drawing/2014/main" id="{9C14E18B-0E55-8C8E-0D73-C3A4887FB92A}"/>
              </a:ext>
            </a:extLst>
          </p:cNvPr>
          <p:cNvSpPr>
            <a:spLocks noGrp="1"/>
          </p:cNvSpPr>
          <p:nvPr>
            <p:ph type="body" idx="1"/>
          </p:nvPr>
        </p:nvSpPr>
        <p:spPr>
          <a:xfrm>
            <a:off x="839788" y="1681163"/>
            <a:ext cx="5157787" cy="524493"/>
          </a:xfrm>
        </p:spPr>
        <p:txBody>
          <a:bodyPr>
            <a:normAutofit/>
          </a:bodyPr>
          <a:lstStyle/>
          <a:p>
            <a:pPr algn="ctr"/>
            <a:r>
              <a:rPr lang="en-US" sz="2800">
                <a:solidFill>
                  <a:schemeClr val="tx2"/>
                </a:solidFill>
              </a:rPr>
              <a:t>Temporal Locality</a:t>
            </a:r>
            <a:endParaRPr lang="ar-EG" sz="2800">
              <a:solidFill>
                <a:schemeClr val="tx2"/>
              </a:solidFill>
            </a:endParaRPr>
          </a:p>
        </p:txBody>
      </p:sp>
      <p:sp>
        <p:nvSpPr>
          <p:cNvPr id="5" name="Content Placeholder 4">
            <a:extLst>
              <a:ext uri="{FF2B5EF4-FFF2-40B4-BE49-F238E27FC236}">
                <a16:creationId xmlns:a16="http://schemas.microsoft.com/office/drawing/2014/main" id="{3D12B7DF-7DEB-1331-985A-AE4A617BA41D}"/>
              </a:ext>
            </a:extLst>
          </p:cNvPr>
          <p:cNvSpPr>
            <a:spLocks noGrp="1"/>
          </p:cNvSpPr>
          <p:nvPr>
            <p:ph sz="half" idx="2"/>
          </p:nvPr>
        </p:nvSpPr>
        <p:spPr>
          <a:xfrm>
            <a:off x="839788" y="2271420"/>
            <a:ext cx="5157787" cy="3918243"/>
          </a:xfrm>
        </p:spPr>
        <p:txBody>
          <a:bodyPr/>
          <a:lstStyle/>
          <a:p>
            <a:r>
              <a:rPr lang="en-US"/>
              <a:t>the tendency of programs to use data items over and again during their execution</a:t>
            </a:r>
            <a:endParaRPr lang="ar-EG"/>
          </a:p>
        </p:txBody>
      </p:sp>
      <p:sp>
        <p:nvSpPr>
          <p:cNvPr id="6" name="Text Placeholder 5">
            <a:extLst>
              <a:ext uri="{FF2B5EF4-FFF2-40B4-BE49-F238E27FC236}">
                <a16:creationId xmlns:a16="http://schemas.microsoft.com/office/drawing/2014/main" id="{7BD5D545-9880-D403-A844-79F59AD6E26E}"/>
              </a:ext>
            </a:extLst>
          </p:cNvPr>
          <p:cNvSpPr>
            <a:spLocks noGrp="1"/>
          </p:cNvSpPr>
          <p:nvPr>
            <p:ph type="body" sz="quarter" idx="3"/>
          </p:nvPr>
        </p:nvSpPr>
        <p:spPr>
          <a:xfrm>
            <a:off x="6172200" y="1681163"/>
            <a:ext cx="5183188" cy="524493"/>
          </a:xfrm>
        </p:spPr>
        <p:txBody>
          <a:bodyPr>
            <a:normAutofit/>
          </a:bodyPr>
          <a:lstStyle/>
          <a:p>
            <a:pPr algn="ctr"/>
            <a:r>
              <a:rPr lang="en-US" sz="2800">
                <a:solidFill>
                  <a:schemeClr val="tx2"/>
                </a:solidFill>
              </a:rPr>
              <a:t>Spatial Locality</a:t>
            </a:r>
            <a:endParaRPr lang="ar-EG" sz="2800">
              <a:solidFill>
                <a:schemeClr val="tx2"/>
              </a:solidFill>
            </a:endParaRPr>
          </a:p>
        </p:txBody>
      </p:sp>
      <p:sp>
        <p:nvSpPr>
          <p:cNvPr id="7" name="Content Placeholder 6">
            <a:extLst>
              <a:ext uri="{FF2B5EF4-FFF2-40B4-BE49-F238E27FC236}">
                <a16:creationId xmlns:a16="http://schemas.microsoft.com/office/drawing/2014/main" id="{D6FBC5B6-7670-A333-3286-AF29B64D2D93}"/>
              </a:ext>
            </a:extLst>
          </p:cNvPr>
          <p:cNvSpPr>
            <a:spLocks noGrp="1"/>
          </p:cNvSpPr>
          <p:nvPr>
            <p:ph sz="quarter" idx="4"/>
          </p:nvPr>
        </p:nvSpPr>
        <p:spPr>
          <a:xfrm>
            <a:off x="6172200" y="2271420"/>
            <a:ext cx="5183188" cy="3918243"/>
          </a:xfrm>
        </p:spPr>
        <p:txBody>
          <a:bodyPr/>
          <a:lstStyle/>
          <a:p>
            <a:r>
              <a:rPr lang="en-US"/>
              <a:t>Spatial locality arises because of the tendency of programmers and compilers to cluster related objects together in the memory space. </a:t>
            </a:r>
            <a:endParaRPr lang="ar-EG"/>
          </a:p>
        </p:txBody>
      </p: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p:txBody>
          <a:bodyPr/>
          <a:lstStyle/>
          <a:p>
            <a:r>
              <a:rPr lang="en-US"/>
              <a:t>1/7/2024</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p>
        </p:txBody>
      </p:sp>
    </p:spTree>
    <p:extLst>
      <p:ext uri="{BB962C8B-B14F-4D97-AF65-F5344CB8AC3E}">
        <p14:creationId xmlns:p14="http://schemas.microsoft.com/office/powerpoint/2010/main" val="2480040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Introduction</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ea typeface="+mn-lt"/>
                <a:cs typeface="+mn-lt"/>
              </a:rPr>
              <a:t>Why do we need a privileged architecture?</a:t>
            </a:r>
            <a:endParaRPr lang="en-US" b="1">
              <a:cs typeface="Calibri"/>
            </a:endParaRPr>
          </a:p>
          <a:p>
            <a:pPr marL="0" indent="0">
              <a:buNone/>
            </a:pPr>
            <a:r>
              <a:rPr lang="en-US" sz="3600">
                <a:ea typeface="+mn-lt"/>
                <a:cs typeface="+mn-lt"/>
              </a:rPr>
              <a:t>     1-We need to manage shared resources</a:t>
            </a:r>
            <a:endParaRPr lang="en-US" sz="3600">
              <a:cs typeface="Calibri"/>
            </a:endParaRPr>
          </a:p>
          <a:p>
            <a:pPr>
              <a:buNone/>
            </a:pPr>
            <a:r>
              <a:rPr lang="en-US" sz="3600">
                <a:ea typeface="+mn-lt"/>
                <a:cs typeface="+mn-lt"/>
              </a:rPr>
              <a:t>         -Memory</a:t>
            </a:r>
            <a:endParaRPr lang="en-US"/>
          </a:p>
          <a:p>
            <a:pPr>
              <a:buNone/>
            </a:pPr>
            <a:r>
              <a:rPr lang="en-US" sz="3600">
                <a:ea typeface="+mn-lt"/>
                <a:cs typeface="+mn-lt"/>
              </a:rPr>
              <a:t>         -I/O devices</a:t>
            </a:r>
            <a:endParaRPr lang="en-US"/>
          </a:p>
          <a:p>
            <a:pPr>
              <a:buNone/>
            </a:pPr>
            <a:r>
              <a:rPr lang="en-US" sz="3600">
                <a:ea typeface="+mn-lt"/>
                <a:cs typeface="+mn-lt"/>
              </a:rPr>
              <a:t>         -Cores</a:t>
            </a:r>
            <a:endParaRPr lang="en-US"/>
          </a:p>
          <a:p>
            <a:pPr>
              <a:buNone/>
            </a:pPr>
            <a:r>
              <a:rPr lang="en-US" sz="3600">
                <a:ea typeface="+mn-lt"/>
                <a:cs typeface="+mn-lt"/>
              </a:rPr>
              <a:t>     2-we need to protect shared resources</a:t>
            </a:r>
            <a:endParaRPr lang="en-US"/>
          </a:p>
          <a:p>
            <a:pPr>
              <a:buNone/>
            </a:pPr>
            <a:r>
              <a:rPr lang="en-US" sz="3600">
                <a:ea typeface="+mn-lt"/>
                <a:cs typeface="+mn-lt"/>
              </a:rPr>
              <a:t>     3-we need to insulate implementation details</a:t>
            </a:r>
            <a:endParaRPr lang="en-US"/>
          </a:p>
          <a:p>
            <a:pPr>
              <a:buNone/>
            </a:pPr>
            <a:r>
              <a:rPr lang="en-US" sz="3600">
                <a:ea typeface="+mn-lt"/>
                <a:cs typeface="+mn-lt"/>
              </a:rPr>
              <a:t>     4-to run OS on RISC-V core</a:t>
            </a:r>
            <a:endParaRPr lang="en-US"/>
          </a:p>
          <a:p>
            <a:pPr marL="0" indent="0">
              <a:buNone/>
            </a:pPr>
            <a:endParaRPr lang="en-US" sz="3600">
              <a:cs typeface="Calibri"/>
            </a:endParaRPr>
          </a:p>
        </p:txBody>
      </p:sp>
    </p:spTree>
    <p:extLst>
      <p:ext uri="{BB962C8B-B14F-4D97-AF65-F5344CB8AC3E}">
        <p14:creationId xmlns:p14="http://schemas.microsoft.com/office/powerpoint/2010/main" val="22589564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Caches Organization and Design: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200" b="0" i="0" u="none" strike="noStrike" baseline="0"/>
              <a:t>Q1: Where can a block be placed in the upper level? (</a:t>
            </a:r>
            <a:r>
              <a:rPr lang="en-US" sz="3200" b="1" i="1" u="none" strike="noStrike" baseline="0"/>
              <a:t>block placement</a:t>
            </a:r>
            <a:r>
              <a:rPr lang="en-US" sz="3200" b="0" i="0" u="none" strike="noStrike" baseline="0"/>
              <a:t>)</a:t>
            </a:r>
          </a:p>
          <a:p>
            <a:pPr algn="l"/>
            <a:r>
              <a:rPr lang="en-US" sz="3200" b="0" i="0" u="none" strike="noStrike" baseline="0"/>
              <a:t>Q2: How is a block found if it is in the upper level? (</a:t>
            </a:r>
            <a:r>
              <a:rPr lang="en-US" sz="3200" b="1" i="1" u="none" strike="noStrike" baseline="0"/>
              <a:t>block identification</a:t>
            </a:r>
            <a:r>
              <a:rPr lang="en-US" sz="3200" b="0" i="0" u="none" strike="noStrike" baseline="0"/>
              <a:t>)</a:t>
            </a:r>
          </a:p>
          <a:p>
            <a:pPr algn="l"/>
            <a:r>
              <a:rPr lang="en-US" sz="3200" b="0" i="0" u="none" strike="noStrike" baseline="0"/>
              <a:t>Q3: Which block should be replaced on a miss? (</a:t>
            </a:r>
            <a:r>
              <a:rPr lang="en-US" sz="3200" b="1" i="1" u="none" strike="noStrike" baseline="0"/>
              <a:t>block replacement</a:t>
            </a:r>
            <a:r>
              <a:rPr lang="en-US" sz="3200" b="0" i="0" u="none" strike="noStrike" baseline="0"/>
              <a:t>)</a:t>
            </a:r>
          </a:p>
          <a:p>
            <a:pPr algn="l"/>
            <a:r>
              <a:rPr lang="en-US" sz="3200" b="0" i="0" u="none" strike="noStrike" baseline="0"/>
              <a:t>Q4: What happens on a write? (</a:t>
            </a:r>
            <a:r>
              <a:rPr lang="en-US" sz="3200" b="1" i="1" u="none" strike="noStrike" baseline="0"/>
              <a:t>write strategy</a:t>
            </a:r>
            <a:r>
              <a:rPr lang="en-US" sz="3200" b="0" i="0" u="none" strike="noStrike" baseline="0"/>
              <a:t>)</a:t>
            </a:r>
            <a:endParaRPr lang="en-US" sz="4000"/>
          </a:p>
          <a:p>
            <a:pPr marL="0" indent="0">
              <a:buNone/>
            </a:pPr>
            <a:endParaRPr lang="en-US" sz="3600"/>
          </a:p>
        </p:txBody>
      </p:sp>
    </p:spTree>
    <p:extLst>
      <p:ext uri="{BB962C8B-B14F-4D97-AF65-F5344CB8AC3E}">
        <p14:creationId xmlns:p14="http://schemas.microsoft.com/office/powerpoint/2010/main" val="35829208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sz="4000" b="1">
                <a:solidFill>
                  <a:schemeClr val="bg1"/>
                </a:solidFill>
              </a:rPr>
              <a:t>Block Placement</a:t>
            </a:r>
            <a:endParaRPr lang="en-GB" sz="40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t>We have several types of block placement</a:t>
            </a:r>
          </a:p>
          <a:p>
            <a:r>
              <a:rPr lang="en-US" sz="3200" b="1"/>
              <a:t>Direct Mapping </a:t>
            </a:r>
            <a:r>
              <a:rPr lang="en-US" sz="3200"/>
              <a:t>: </a:t>
            </a:r>
            <a:r>
              <a:rPr lang="en-US" sz="3200" b="0" u="none" strike="noStrike" baseline="0"/>
              <a:t>If each block has only one place it can appear in the cache, the cache is said to be direct mapped.</a:t>
            </a:r>
          </a:p>
          <a:p>
            <a:pPr marL="0" indent="0">
              <a:buNone/>
            </a:pPr>
            <a:endParaRPr lang="en-US" sz="3600"/>
          </a:p>
        </p:txBody>
      </p:sp>
      <p:pic>
        <p:nvPicPr>
          <p:cNvPr id="6" name="Picture 5">
            <a:extLst>
              <a:ext uri="{FF2B5EF4-FFF2-40B4-BE49-F238E27FC236}">
                <a16:creationId xmlns:a16="http://schemas.microsoft.com/office/drawing/2014/main" id="{D8078469-262C-A805-2F76-F1612ECF44D7}"/>
              </a:ext>
            </a:extLst>
          </p:cNvPr>
          <p:cNvPicPr>
            <a:picLocks noChangeAspect="1"/>
          </p:cNvPicPr>
          <p:nvPr/>
        </p:nvPicPr>
        <p:blipFill>
          <a:blip r:embed="rId5"/>
          <a:stretch>
            <a:fillRect/>
          </a:stretch>
        </p:blipFill>
        <p:spPr>
          <a:xfrm>
            <a:off x="245988" y="3226179"/>
            <a:ext cx="2381121" cy="2943020"/>
          </a:xfrm>
          <a:prstGeom prst="rect">
            <a:avLst/>
          </a:prstGeom>
        </p:spPr>
      </p:pic>
      <p:pic>
        <p:nvPicPr>
          <p:cNvPr id="7" name="Picture 6">
            <a:extLst>
              <a:ext uri="{FF2B5EF4-FFF2-40B4-BE49-F238E27FC236}">
                <a16:creationId xmlns:a16="http://schemas.microsoft.com/office/drawing/2014/main" id="{F3B3BF71-EED6-9300-2858-9CA8AF2A20AD}"/>
              </a:ext>
            </a:extLst>
          </p:cNvPr>
          <p:cNvPicPr>
            <a:picLocks noChangeAspect="1"/>
          </p:cNvPicPr>
          <p:nvPr/>
        </p:nvPicPr>
        <p:blipFill>
          <a:blip r:embed="rId6"/>
          <a:stretch>
            <a:fillRect/>
          </a:stretch>
        </p:blipFill>
        <p:spPr>
          <a:xfrm>
            <a:off x="9522760" y="2983786"/>
            <a:ext cx="2267492" cy="2977102"/>
          </a:xfrm>
          <a:prstGeom prst="rect">
            <a:avLst/>
          </a:prstGeom>
        </p:spPr>
      </p:pic>
      <p:pic>
        <p:nvPicPr>
          <p:cNvPr id="9" name="Picture 8">
            <a:extLst>
              <a:ext uri="{FF2B5EF4-FFF2-40B4-BE49-F238E27FC236}">
                <a16:creationId xmlns:a16="http://schemas.microsoft.com/office/drawing/2014/main" id="{034C935B-A220-EA00-051D-56B6AD33B69A}"/>
              </a:ext>
            </a:extLst>
          </p:cNvPr>
          <p:cNvPicPr>
            <a:picLocks noChangeAspect="1"/>
          </p:cNvPicPr>
          <p:nvPr/>
        </p:nvPicPr>
        <p:blipFill rotWithShape="1">
          <a:blip r:embed="rId7"/>
          <a:srcRect l="3830" r="7951" b="3778"/>
          <a:stretch/>
        </p:blipFill>
        <p:spPr>
          <a:xfrm>
            <a:off x="2680649" y="3537665"/>
            <a:ext cx="6842111" cy="2320047"/>
          </a:xfrm>
          <a:prstGeom prst="rect">
            <a:avLst/>
          </a:prstGeom>
        </p:spPr>
      </p:pic>
    </p:spTree>
    <p:extLst>
      <p:ext uri="{BB962C8B-B14F-4D97-AF65-F5344CB8AC3E}">
        <p14:creationId xmlns:p14="http://schemas.microsoft.com/office/powerpoint/2010/main" val="251534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sz="4400" b="1">
                <a:solidFill>
                  <a:schemeClr val="bg1"/>
                </a:solidFill>
              </a:rPr>
              <a:t>Block Placement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t>Fully Associative </a:t>
            </a:r>
            <a:r>
              <a:rPr lang="en-US" sz="3200"/>
              <a:t>: </a:t>
            </a:r>
            <a:r>
              <a:rPr lang="en-US" sz="3200" b="0" u="none" strike="noStrike" baseline="0"/>
              <a:t>Each block in the memory can be mapped to any block on the cache.</a:t>
            </a:r>
          </a:p>
          <a:p>
            <a:pPr marL="0" indent="0">
              <a:buNone/>
            </a:pPr>
            <a:endParaRPr lang="en-US" sz="3600"/>
          </a:p>
        </p:txBody>
      </p:sp>
      <p:pic>
        <p:nvPicPr>
          <p:cNvPr id="5" name="Picture 4">
            <a:extLst>
              <a:ext uri="{FF2B5EF4-FFF2-40B4-BE49-F238E27FC236}">
                <a16:creationId xmlns:a16="http://schemas.microsoft.com/office/drawing/2014/main" id="{56A77419-5C40-77A9-52F9-6BC2F8251C5A}"/>
              </a:ext>
            </a:extLst>
          </p:cNvPr>
          <p:cNvPicPr>
            <a:picLocks noChangeAspect="1"/>
          </p:cNvPicPr>
          <p:nvPr/>
        </p:nvPicPr>
        <p:blipFill>
          <a:blip r:embed="rId5"/>
          <a:stretch>
            <a:fillRect/>
          </a:stretch>
        </p:blipFill>
        <p:spPr>
          <a:xfrm>
            <a:off x="329763" y="2930644"/>
            <a:ext cx="1814310" cy="2930808"/>
          </a:xfrm>
          <a:prstGeom prst="rect">
            <a:avLst/>
          </a:prstGeom>
        </p:spPr>
      </p:pic>
      <p:pic>
        <p:nvPicPr>
          <p:cNvPr id="6" name="Picture 5">
            <a:extLst>
              <a:ext uri="{FF2B5EF4-FFF2-40B4-BE49-F238E27FC236}">
                <a16:creationId xmlns:a16="http://schemas.microsoft.com/office/drawing/2014/main" id="{31148A68-8E60-AE0D-5C12-E9AF3C11A19B}"/>
              </a:ext>
            </a:extLst>
          </p:cNvPr>
          <p:cNvPicPr>
            <a:picLocks noChangeAspect="1"/>
          </p:cNvPicPr>
          <p:nvPr/>
        </p:nvPicPr>
        <p:blipFill rotWithShape="1">
          <a:blip r:embed="rId6"/>
          <a:srcRect l="3025" r="8866" b="3778"/>
          <a:stretch/>
        </p:blipFill>
        <p:spPr>
          <a:xfrm>
            <a:off x="2144073" y="3429000"/>
            <a:ext cx="6791924" cy="2305947"/>
          </a:xfrm>
          <a:prstGeom prst="rect">
            <a:avLst/>
          </a:prstGeom>
        </p:spPr>
      </p:pic>
      <p:pic>
        <p:nvPicPr>
          <p:cNvPr id="7" name="Picture 6">
            <a:extLst>
              <a:ext uri="{FF2B5EF4-FFF2-40B4-BE49-F238E27FC236}">
                <a16:creationId xmlns:a16="http://schemas.microsoft.com/office/drawing/2014/main" id="{3E9F79A1-3F4F-FB9F-6C0C-57B301849271}"/>
              </a:ext>
            </a:extLst>
          </p:cNvPr>
          <p:cNvPicPr>
            <a:picLocks noChangeAspect="1"/>
          </p:cNvPicPr>
          <p:nvPr/>
        </p:nvPicPr>
        <p:blipFill rotWithShape="1">
          <a:blip r:embed="rId7"/>
          <a:srcRect l="5394" r="5508"/>
          <a:stretch/>
        </p:blipFill>
        <p:spPr>
          <a:xfrm>
            <a:off x="9270935" y="3064966"/>
            <a:ext cx="2219817" cy="2669981"/>
          </a:xfrm>
          <a:prstGeom prst="rect">
            <a:avLst/>
          </a:prstGeom>
        </p:spPr>
      </p:pic>
    </p:spTree>
    <p:extLst>
      <p:ext uri="{BB962C8B-B14F-4D97-AF65-F5344CB8AC3E}">
        <p14:creationId xmlns:p14="http://schemas.microsoft.com/office/powerpoint/2010/main" val="3698108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sz="4400" b="1">
                <a:solidFill>
                  <a:schemeClr val="bg1"/>
                </a:solidFill>
              </a:rPr>
              <a:t>Block Placement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a:t>N way set associative</a:t>
            </a:r>
            <a:r>
              <a:rPr lang="en-US" sz="3200"/>
              <a:t>: Caches are divided into sets and each set has N number of blocks where a block in the main memory is mapped to a certain set and placed anywhere in the set.</a:t>
            </a:r>
          </a:p>
          <a:p>
            <a:endParaRPr lang="en-US" sz="3200"/>
          </a:p>
          <a:p>
            <a:endParaRPr lang="en-US" sz="3600"/>
          </a:p>
        </p:txBody>
      </p:sp>
      <p:pic>
        <p:nvPicPr>
          <p:cNvPr id="5" name="Picture 4">
            <a:extLst>
              <a:ext uri="{FF2B5EF4-FFF2-40B4-BE49-F238E27FC236}">
                <a16:creationId xmlns:a16="http://schemas.microsoft.com/office/drawing/2014/main" id="{FDBDF8EA-3B69-0B4B-F272-B2C56E872053}"/>
              </a:ext>
            </a:extLst>
          </p:cNvPr>
          <p:cNvPicPr>
            <a:picLocks noChangeAspect="1"/>
          </p:cNvPicPr>
          <p:nvPr/>
        </p:nvPicPr>
        <p:blipFill>
          <a:blip r:embed="rId5"/>
          <a:stretch>
            <a:fillRect/>
          </a:stretch>
        </p:blipFill>
        <p:spPr>
          <a:xfrm>
            <a:off x="245988" y="3619984"/>
            <a:ext cx="2613098" cy="2628261"/>
          </a:xfrm>
          <a:prstGeom prst="rect">
            <a:avLst/>
          </a:prstGeom>
        </p:spPr>
      </p:pic>
      <p:pic>
        <p:nvPicPr>
          <p:cNvPr id="6" name="Picture 5">
            <a:extLst>
              <a:ext uri="{FF2B5EF4-FFF2-40B4-BE49-F238E27FC236}">
                <a16:creationId xmlns:a16="http://schemas.microsoft.com/office/drawing/2014/main" id="{7A3B3E3D-BA4E-5C10-A187-3B57343DA3BE}"/>
              </a:ext>
            </a:extLst>
          </p:cNvPr>
          <p:cNvPicPr>
            <a:picLocks noChangeAspect="1"/>
          </p:cNvPicPr>
          <p:nvPr/>
        </p:nvPicPr>
        <p:blipFill rotWithShape="1">
          <a:blip r:embed="rId6"/>
          <a:srcRect l="3161" r="8523" b="3778"/>
          <a:stretch/>
        </p:blipFill>
        <p:spPr>
          <a:xfrm>
            <a:off x="2859086" y="3619984"/>
            <a:ext cx="6799038" cy="2302939"/>
          </a:xfrm>
          <a:prstGeom prst="rect">
            <a:avLst/>
          </a:prstGeom>
        </p:spPr>
      </p:pic>
      <p:pic>
        <p:nvPicPr>
          <p:cNvPr id="7" name="Picture 6">
            <a:extLst>
              <a:ext uri="{FF2B5EF4-FFF2-40B4-BE49-F238E27FC236}">
                <a16:creationId xmlns:a16="http://schemas.microsoft.com/office/drawing/2014/main" id="{5EB77827-13A7-A115-7B9C-458653A2A563}"/>
              </a:ext>
            </a:extLst>
          </p:cNvPr>
          <p:cNvPicPr>
            <a:picLocks noChangeAspect="1"/>
          </p:cNvPicPr>
          <p:nvPr/>
        </p:nvPicPr>
        <p:blipFill rotWithShape="1">
          <a:blip r:embed="rId7"/>
          <a:srcRect l="5566" r="11663" b="3676"/>
          <a:stretch/>
        </p:blipFill>
        <p:spPr>
          <a:xfrm>
            <a:off x="9761034" y="3218464"/>
            <a:ext cx="2027448" cy="2967776"/>
          </a:xfrm>
          <a:prstGeom prst="rect">
            <a:avLst/>
          </a:prstGeom>
        </p:spPr>
      </p:pic>
    </p:spTree>
    <p:extLst>
      <p:ext uri="{BB962C8B-B14F-4D97-AF65-F5344CB8AC3E}">
        <p14:creationId xmlns:p14="http://schemas.microsoft.com/office/powerpoint/2010/main" val="21180738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sz="4000" b="1">
                <a:solidFill>
                  <a:schemeClr val="bg1"/>
                </a:solidFill>
              </a:rPr>
              <a:t>Where can a block be placed in the upper level?</a:t>
            </a:r>
            <a:endParaRPr lang="en-GB" sz="40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For our core, we will choose </a:t>
            </a:r>
            <a:r>
              <a:rPr lang="en-US" sz="3600" b="1"/>
              <a:t>Direct Mapping </a:t>
            </a:r>
            <a:r>
              <a:rPr lang="en-US" sz="3600"/>
              <a:t>for the Caches, so it is easy to implement and not complicate the design as we have only a single core.</a:t>
            </a:r>
          </a:p>
        </p:txBody>
      </p:sp>
    </p:spTree>
    <p:extLst>
      <p:ext uri="{BB962C8B-B14F-4D97-AF65-F5344CB8AC3E}">
        <p14:creationId xmlns:p14="http://schemas.microsoft.com/office/powerpoint/2010/main" val="33057826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sz="4000" b="1">
                <a:solidFill>
                  <a:schemeClr val="bg1"/>
                </a:solidFill>
              </a:rPr>
              <a:t>Block Identification</a:t>
            </a:r>
            <a:endParaRPr lang="en-GB" sz="40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1" y="1589510"/>
            <a:ext cx="7891140" cy="44604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The address as we know in direct mapping is mapped to a certain location in the cache, so it is considered a </a:t>
            </a:r>
            <a:r>
              <a:rPr lang="en-US" sz="3600" i="1"/>
              <a:t>many-to-one mapping</a:t>
            </a:r>
            <a:r>
              <a:rPr lang="en-US" sz="3600"/>
              <a:t>.</a:t>
            </a:r>
          </a:p>
          <a:p>
            <a:r>
              <a:rPr lang="en-US" sz="3600"/>
              <a:t>So, to access a desired location to see if it is a miss or a hit, we will divide the address to : </a:t>
            </a:r>
            <a:r>
              <a:rPr lang="en-US" sz="3600" i="1"/>
              <a:t>Index and Tag</a:t>
            </a:r>
            <a:r>
              <a:rPr lang="en-US" sz="3600"/>
              <a:t>.</a:t>
            </a:r>
          </a:p>
          <a:p>
            <a:r>
              <a:rPr lang="en-US" sz="3600"/>
              <a:t>It is worth to notice that only one comparison operation is done</a:t>
            </a:r>
          </a:p>
          <a:p>
            <a:pPr marL="0" indent="0">
              <a:buNone/>
            </a:pPr>
            <a:endParaRPr lang="en-US" sz="3600"/>
          </a:p>
        </p:txBody>
      </p:sp>
      <p:pic>
        <p:nvPicPr>
          <p:cNvPr id="4" name="Picture 3">
            <a:extLst>
              <a:ext uri="{FF2B5EF4-FFF2-40B4-BE49-F238E27FC236}">
                <a16:creationId xmlns:a16="http://schemas.microsoft.com/office/drawing/2014/main" id="{A5F0734E-6738-3F10-522C-75B76147D032}"/>
              </a:ext>
            </a:extLst>
          </p:cNvPr>
          <p:cNvPicPr>
            <a:picLocks noChangeAspect="1"/>
          </p:cNvPicPr>
          <p:nvPr/>
        </p:nvPicPr>
        <p:blipFill rotWithShape="1">
          <a:blip r:embed="rId5"/>
          <a:srcRect l="3913" b="3255"/>
          <a:stretch/>
        </p:blipFill>
        <p:spPr>
          <a:xfrm>
            <a:off x="8788051" y="1510215"/>
            <a:ext cx="3157961" cy="3161193"/>
          </a:xfrm>
          <a:prstGeom prst="rect">
            <a:avLst/>
          </a:prstGeom>
        </p:spPr>
      </p:pic>
    </p:spTree>
    <p:extLst>
      <p:ext uri="{BB962C8B-B14F-4D97-AF65-F5344CB8AC3E}">
        <p14:creationId xmlns:p14="http://schemas.microsoft.com/office/powerpoint/2010/main" val="30583690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sz="4000" b="1">
                <a:solidFill>
                  <a:schemeClr val="bg1"/>
                </a:solidFill>
              </a:rPr>
              <a:t>Block Replacement</a:t>
            </a:r>
            <a:endParaRPr lang="en-GB" sz="40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00"/>
              <a:t>When a miss occurs, then we should get the desired block from the memory and so we need to put in replacement of another block.</a:t>
            </a:r>
          </a:p>
          <a:p>
            <a:r>
              <a:rPr lang="en-US" sz="3500"/>
              <a:t>In our desire in </a:t>
            </a:r>
            <a:r>
              <a:rPr lang="en-US" sz="3500" i="1"/>
              <a:t>direct mapping </a:t>
            </a:r>
            <a:r>
              <a:rPr lang="en-US" sz="3500"/>
              <a:t>cache , we won’t need any algorithm since for a block to be placed it has only one place to be placed in </a:t>
            </a:r>
            <a:r>
              <a:rPr lang="en-US" sz="3500" i="1"/>
              <a:t>(many-to-one mapping) </a:t>
            </a:r>
            <a:r>
              <a:rPr lang="en-US" sz="3500"/>
              <a:t>so it is placed in that location anyway.</a:t>
            </a:r>
          </a:p>
          <a:p>
            <a:pPr algn="l"/>
            <a:r>
              <a:rPr lang="en-US" sz="3500" b="0" i="0" u="none" strike="noStrike" baseline="0"/>
              <a:t>In simple words: Only one block frame is checked for a </a:t>
            </a:r>
            <a:r>
              <a:rPr lang="en-US" sz="3500" b="0" i="1" u="none" strike="noStrike" baseline="0"/>
              <a:t>hit</a:t>
            </a:r>
            <a:r>
              <a:rPr lang="en-US" sz="3500" b="0" i="0" u="none" strike="noStrike" baseline="0"/>
              <a:t>, and only that block can be replaced if it is a </a:t>
            </a:r>
            <a:r>
              <a:rPr lang="en-US" sz="3500" b="0" i="1" u="none" strike="noStrike" baseline="0"/>
              <a:t>miss</a:t>
            </a:r>
            <a:r>
              <a:rPr lang="en-US" sz="3500" b="0" i="0" u="none" strike="noStrike" baseline="0"/>
              <a:t>.</a:t>
            </a:r>
            <a:endParaRPr lang="en-US" sz="3500" i="1"/>
          </a:p>
          <a:p>
            <a:pPr marL="0" indent="0">
              <a:buNone/>
            </a:pPr>
            <a:endParaRPr lang="en-US" sz="3600"/>
          </a:p>
        </p:txBody>
      </p:sp>
    </p:spTree>
    <p:extLst>
      <p:ext uri="{BB962C8B-B14F-4D97-AF65-F5344CB8AC3E}">
        <p14:creationId xmlns:p14="http://schemas.microsoft.com/office/powerpoint/2010/main" val="13469066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sz="4000" b="1">
                <a:solidFill>
                  <a:schemeClr val="bg1"/>
                </a:solidFill>
              </a:rPr>
              <a:t>Write Strategy</a:t>
            </a:r>
            <a:endParaRPr lang="en-GB" sz="40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0" i="0" u="none" strike="noStrike" baseline="0"/>
              <a:t>The write policies often distinguish cache designs. There are two basic options when writing to the cache:</a:t>
            </a:r>
          </a:p>
          <a:p>
            <a:pPr marL="342900" indent="-342900" algn="l">
              <a:buFont typeface="+mj-lt"/>
              <a:buAutoNum type="arabicPeriod"/>
            </a:pPr>
            <a:r>
              <a:rPr lang="en-US" sz="3600" i="1" u="none" strike="noStrike" baseline="0"/>
              <a:t> </a:t>
            </a:r>
            <a:r>
              <a:rPr lang="en-US" sz="3600" b="1" i="1" u="none" strike="noStrike" baseline="0"/>
              <a:t>Write-through</a:t>
            </a:r>
            <a:r>
              <a:rPr lang="en-US" sz="3600" i="1" u="none" strike="noStrike" baseline="0"/>
              <a:t> </a:t>
            </a:r>
            <a:r>
              <a:rPr lang="en-US" sz="3600" b="0" i="0" u="none" strike="noStrike" baseline="0"/>
              <a:t>:The information is written to both the block in the cache </a:t>
            </a:r>
            <a:r>
              <a:rPr lang="en-US" sz="3600" b="0" i="1" u="none" strike="noStrike" baseline="0"/>
              <a:t>and </a:t>
            </a:r>
            <a:r>
              <a:rPr lang="en-US" sz="3600" b="0" i="0" u="none" strike="noStrike" baseline="0"/>
              <a:t>to the block in the lower-level memory.</a:t>
            </a:r>
          </a:p>
          <a:p>
            <a:pPr marL="342900" indent="-342900" algn="l">
              <a:buFont typeface="+mj-lt"/>
              <a:buAutoNum type="arabicPeriod"/>
            </a:pPr>
            <a:r>
              <a:rPr lang="en-US" sz="3600" b="0" i="0" u="none" strike="noStrike" baseline="0"/>
              <a:t> </a:t>
            </a:r>
            <a:r>
              <a:rPr lang="en-US" sz="3600" b="1" i="1" u="none" strike="noStrike" baseline="0"/>
              <a:t>Write-back </a:t>
            </a:r>
            <a:r>
              <a:rPr lang="en-US" sz="3600" b="0" i="1" u="none" strike="noStrike" baseline="0"/>
              <a:t>: </a:t>
            </a:r>
            <a:r>
              <a:rPr lang="en-US" sz="3600" b="0" i="0" u="none" strike="noStrike" baseline="0"/>
              <a:t>The information is written only to the block in the cache. The modified cache block is written to main memory </a:t>
            </a:r>
            <a:r>
              <a:rPr lang="en-US" sz="3600" b="0" i="1" u="none" strike="noStrike" baseline="0"/>
              <a:t>only when it is replaced</a:t>
            </a:r>
            <a:r>
              <a:rPr lang="en-US" sz="3600" b="0" i="0" u="none" strike="noStrike" baseline="0"/>
              <a:t>.</a:t>
            </a:r>
          </a:p>
          <a:p>
            <a:pPr marL="0" indent="0" algn="l">
              <a:buNone/>
            </a:pPr>
            <a:r>
              <a:rPr lang="en-US" sz="3600"/>
              <a:t>We will choose the </a:t>
            </a:r>
            <a:r>
              <a:rPr lang="en-US" sz="3600" i="1"/>
              <a:t>Write-through</a:t>
            </a:r>
            <a:r>
              <a:rPr lang="en-US" sz="3600"/>
              <a:t> as </a:t>
            </a:r>
            <a:r>
              <a:rPr lang="en-US" sz="3600" b="0" i="0" u="none" strike="noStrike" baseline="0"/>
              <a:t>it has the advantage that the next lower level has the most current copy of the data, which simplifies data coherency which is important for I/O.</a:t>
            </a:r>
            <a:endParaRPr lang="en-US" sz="3600"/>
          </a:p>
          <a:p>
            <a:pPr marL="0" indent="0">
              <a:buNone/>
            </a:pPr>
            <a:endParaRPr lang="en-US" sz="3600"/>
          </a:p>
        </p:txBody>
      </p:sp>
    </p:spTree>
    <p:extLst>
      <p:ext uri="{BB962C8B-B14F-4D97-AF65-F5344CB8AC3E}">
        <p14:creationId xmlns:p14="http://schemas.microsoft.com/office/powerpoint/2010/main" val="16141337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sz="4000" b="1">
                <a:solidFill>
                  <a:schemeClr val="bg1"/>
                </a:solidFill>
              </a:rPr>
              <a:t>Write Strategy</a:t>
            </a:r>
            <a:endParaRPr lang="en-GB" sz="40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735270" y="1589515"/>
            <a:ext cx="10680402" cy="446049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What happens if the cache doesn’t have the location to be written to ? (</a:t>
            </a:r>
            <a:r>
              <a:rPr lang="en-US" sz="3600" i="1"/>
              <a:t>write miss</a:t>
            </a:r>
            <a:r>
              <a:rPr lang="en-US" sz="3600"/>
              <a:t>).</a:t>
            </a:r>
          </a:p>
          <a:p>
            <a:r>
              <a:rPr lang="en-US" sz="3600"/>
              <a:t>We have to policies :</a:t>
            </a:r>
          </a:p>
          <a:p>
            <a:pPr algn="l"/>
            <a:r>
              <a:rPr lang="en-US" sz="3600" b="1" i="1" u="none" strike="noStrike" baseline="0"/>
              <a:t>Write allocate</a:t>
            </a:r>
            <a:r>
              <a:rPr lang="en-US" sz="3600" b="1" i="0" u="none" strike="noStrike" baseline="0"/>
              <a:t> </a:t>
            </a:r>
            <a:r>
              <a:rPr lang="en-US" sz="3600" b="0" i="0" u="none" strike="noStrike" baseline="0"/>
              <a:t>: The block is allocated on a write miss, followed by the write hit actions above. In this natural option, write misses act like read misses.</a:t>
            </a:r>
          </a:p>
          <a:p>
            <a:r>
              <a:rPr lang="en-US" sz="3600" b="0" i="0" u="none" strike="noStrike" baseline="0"/>
              <a:t> </a:t>
            </a:r>
            <a:r>
              <a:rPr lang="en-US" sz="3600" b="1" i="1" u="none" strike="noStrike" baseline="0"/>
              <a:t>No-write allocate</a:t>
            </a:r>
            <a:r>
              <a:rPr lang="en-US" sz="3600" b="1" i="0" u="none" strike="noStrike" baseline="0"/>
              <a:t> </a:t>
            </a:r>
            <a:r>
              <a:rPr lang="en-US" sz="3600" b="0" i="0" u="none" strike="noStrike" baseline="0"/>
              <a:t>: This apparently unusual alternative is write misses do </a:t>
            </a:r>
            <a:r>
              <a:rPr lang="en-US" sz="3600" b="0" i="1" u="none" strike="noStrike" baseline="0"/>
              <a:t>not </a:t>
            </a:r>
            <a:r>
              <a:rPr lang="en-US" sz="3600" b="0" i="0" u="none" strike="noStrike" baseline="0"/>
              <a:t>affect the cache. Instead, the block is modified only in the lower-level memory.</a:t>
            </a:r>
            <a:endParaRPr lang="en-US" sz="3600"/>
          </a:p>
          <a:p>
            <a:r>
              <a:rPr lang="en-US" sz="3600"/>
              <a:t>We will choose the </a:t>
            </a:r>
            <a:r>
              <a:rPr lang="en-US" sz="3600" i="1"/>
              <a:t>Write allocate</a:t>
            </a:r>
            <a:r>
              <a:rPr lang="en-US" sz="3600"/>
              <a:t> in our cache as it is most probably a store instruction is followed by a load for that same address place again.</a:t>
            </a:r>
          </a:p>
          <a:p>
            <a:pPr marL="0" indent="0">
              <a:buNone/>
            </a:pPr>
            <a:endParaRPr lang="en-US" sz="3600"/>
          </a:p>
        </p:txBody>
      </p:sp>
    </p:spTree>
    <p:extLst>
      <p:ext uri="{BB962C8B-B14F-4D97-AF65-F5344CB8AC3E}">
        <p14:creationId xmlns:p14="http://schemas.microsoft.com/office/powerpoint/2010/main" val="20810045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sz="4000" b="1">
                <a:solidFill>
                  <a:schemeClr val="bg1"/>
                </a:solidFill>
              </a:rPr>
              <a:t>Conclusion</a:t>
            </a:r>
            <a:endParaRPr lang="en-GB" sz="40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p>
        </p:txBody>
      </p:sp>
      <p:pic>
        <p:nvPicPr>
          <p:cNvPr id="7" name="Picture 6">
            <a:extLst>
              <a:ext uri="{FF2B5EF4-FFF2-40B4-BE49-F238E27FC236}">
                <a16:creationId xmlns:a16="http://schemas.microsoft.com/office/drawing/2014/main" id="{CDB43138-9A15-54ED-D8E4-2332332B0526}"/>
              </a:ext>
            </a:extLst>
          </p:cNvPr>
          <p:cNvPicPr>
            <a:picLocks noChangeAspect="1"/>
          </p:cNvPicPr>
          <p:nvPr/>
        </p:nvPicPr>
        <p:blipFill>
          <a:blip r:embed="rId5"/>
          <a:stretch>
            <a:fillRect/>
          </a:stretch>
        </p:blipFill>
        <p:spPr>
          <a:xfrm>
            <a:off x="467734" y="1947661"/>
            <a:ext cx="11244958" cy="2962678"/>
          </a:xfrm>
          <a:prstGeom prst="rect">
            <a:avLst/>
          </a:prstGeom>
        </p:spPr>
      </p:pic>
    </p:spTree>
    <p:extLst>
      <p:ext uri="{BB962C8B-B14F-4D97-AF65-F5344CB8AC3E}">
        <p14:creationId xmlns:p14="http://schemas.microsoft.com/office/powerpoint/2010/main" val="4049158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Introduction</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cs typeface="Calibri"/>
              </a:rPr>
              <a:t>Comparison between RISC-V ,ARM and x86</a:t>
            </a:r>
          </a:p>
          <a:p>
            <a:pPr marL="0" indent="0">
              <a:buNone/>
            </a:pPr>
            <a:r>
              <a:rPr lang="en-US" sz="3600">
                <a:cs typeface="Calibri"/>
              </a:rPr>
              <a:t>    RISC-V: Open source, Use reduced instruction set so </a:t>
            </a:r>
            <a:endParaRPr lang="en-US">
              <a:cs typeface="Calibri"/>
            </a:endParaRPr>
          </a:p>
          <a:p>
            <a:pPr marL="0" indent="0">
              <a:buNone/>
            </a:pPr>
            <a:r>
              <a:rPr lang="en-US" sz="3600">
                <a:cs typeface="Calibri"/>
              </a:rPr>
              <a:t>    the decoders are simpler.  </a:t>
            </a:r>
            <a:endParaRPr lang="en-US">
              <a:cs typeface="Calibri"/>
            </a:endParaRPr>
          </a:p>
          <a:p>
            <a:pPr marL="0" indent="0">
              <a:buNone/>
            </a:pPr>
            <a:r>
              <a:rPr lang="en-US" sz="3600">
                <a:cs typeface="Calibri"/>
              </a:rPr>
              <a:t>    ARM and x86:</a:t>
            </a:r>
            <a:r>
              <a:rPr lang="en-US" sz="3600">
                <a:ea typeface="+mn-lt"/>
                <a:cs typeface="+mn-lt"/>
              </a:rPr>
              <a:t>widely used, they come with licensing</a:t>
            </a:r>
          </a:p>
          <a:p>
            <a:pPr marL="0" indent="0">
              <a:buNone/>
            </a:pPr>
            <a:r>
              <a:rPr lang="en-US" sz="3600">
                <a:ea typeface="+mn-lt"/>
                <a:cs typeface="+mn-lt"/>
              </a:rPr>
              <a:t>    fees and restrictions, Use complex instruction set so</a:t>
            </a:r>
            <a:endParaRPr lang="en-US">
              <a:ea typeface="+mn-lt"/>
              <a:cs typeface="+mn-lt"/>
            </a:endParaRPr>
          </a:p>
          <a:p>
            <a:pPr marL="0" indent="0">
              <a:buNone/>
            </a:pPr>
            <a:r>
              <a:rPr lang="en-US" sz="3600">
                <a:ea typeface="+mn-lt"/>
                <a:cs typeface="+mn-lt"/>
              </a:rPr>
              <a:t>    the decoders are more complex. </a:t>
            </a:r>
            <a:endParaRPr lang="en-US">
              <a:cs typeface="Calibri"/>
            </a:endParaRPr>
          </a:p>
        </p:txBody>
      </p:sp>
    </p:spTree>
    <p:extLst>
      <p:ext uri="{BB962C8B-B14F-4D97-AF65-F5344CB8AC3E}">
        <p14:creationId xmlns:p14="http://schemas.microsoft.com/office/powerpoint/2010/main" val="25282707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Instruction Cache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Its Implementation is the same as Data Cache but with no writing mechanism and it is always reading from the address provided as long as it is a cache hit.</a:t>
            </a:r>
          </a:p>
        </p:txBody>
      </p:sp>
    </p:spTree>
    <p:extLst>
      <p:ext uri="{BB962C8B-B14F-4D97-AF65-F5344CB8AC3E}">
        <p14:creationId xmlns:p14="http://schemas.microsoft.com/office/powerpoint/2010/main" val="28247426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 Microarchitecture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p>
        </p:txBody>
      </p:sp>
      <p:pic>
        <p:nvPicPr>
          <p:cNvPr id="5" name="Picture 4">
            <a:extLst>
              <a:ext uri="{FF2B5EF4-FFF2-40B4-BE49-F238E27FC236}">
                <a16:creationId xmlns:a16="http://schemas.microsoft.com/office/drawing/2014/main" id="{6093ACF4-73D0-6506-C222-E82E855107F6}"/>
              </a:ext>
            </a:extLst>
          </p:cNvPr>
          <p:cNvPicPr>
            <a:picLocks noChangeAspect="1"/>
          </p:cNvPicPr>
          <p:nvPr/>
        </p:nvPicPr>
        <p:blipFill>
          <a:blip r:embed="rId5"/>
          <a:stretch>
            <a:fillRect/>
          </a:stretch>
        </p:blipFill>
        <p:spPr>
          <a:xfrm>
            <a:off x="2156362" y="1391269"/>
            <a:ext cx="7867702" cy="5027552"/>
          </a:xfrm>
          <a:prstGeom prst="rect">
            <a:avLst/>
          </a:prstGeom>
        </p:spPr>
      </p:pic>
    </p:spTree>
    <p:extLst>
      <p:ext uri="{BB962C8B-B14F-4D97-AF65-F5344CB8AC3E}">
        <p14:creationId xmlns:p14="http://schemas.microsoft.com/office/powerpoint/2010/main" val="36340711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Cache States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p>
        </p:txBody>
      </p:sp>
      <p:pic>
        <p:nvPicPr>
          <p:cNvPr id="5" name="Picture 4">
            <a:extLst>
              <a:ext uri="{FF2B5EF4-FFF2-40B4-BE49-F238E27FC236}">
                <a16:creationId xmlns:a16="http://schemas.microsoft.com/office/drawing/2014/main" id="{4F22BEAC-E271-16C3-2B5E-0BB40DE76859}"/>
              </a:ext>
            </a:extLst>
          </p:cNvPr>
          <p:cNvPicPr>
            <a:picLocks noChangeAspect="1"/>
          </p:cNvPicPr>
          <p:nvPr/>
        </p:nvPicPr>
        <p:blipFill>
          <a:blip r:embed="rId5"/>
          <a:stretch>
            <a:fillRect/>
          </a:stretch>
        </p:blipFill>
        <p:spPr>
          <a:xfrm>
            <a:off x="3207962" y="1391269"/>
            <a:ext cx="5217612" cy="4982769"/>
          </a:xfrm>
          <a:prstGeom prst="rect">
            <a:avLst/>
          </a:prstGeom>
        </p:spPr>
      </p:pic>
    </p:spTree>
    <p:extLst>
      <p:ext uri="{BB962C8B-B14F-4D97-AF65-F5344CB8AC3E}">
        <p14:creationId xmlns:p14="http://schemas.microsoft.com/office/powerpoint/2010/main" val="22148288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Added Signals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Since we have Compressed instructions, we jump 2 locations when we encounter such an instruction.</a:t>
            </a:r>
          </a:p>
          <a:p>
            <a:r>
              <a:rPr lang="en-US" sz="3600"/>
              <a:t>This may cause an instruction to be present in </a:t>
            </a:r>
            <a:r>
              <a:rPr lang="en-US" sz="3600" i="1"/>
              <a:t>TWO</a:t>
            </a:r>
            <a:r>
              <a:rPr lang="en-US" sz="3600"/>
              <a:t> </a:t>
            </a:r>
          </a:p>
          <a:p>
            <a:pPr marL="0" indent="0">
              <a:buNone/>
            </a:pPr>
            <a:r>
              <a:rPr lang="en-US" sz="3600" i="1"/>
              <a:t>different cache lines</a:t>
            </a:r>
            <a:r>
              <a:rPr lang="en-US" sz="3600"/>
              <a:t>. </a:t>
            </a:r>
          </a:p>
          <a:p>
            <a:r>
              <a:rPr lang="en-US" sz="3600"/>
              <a:t>That can happen when 2 bytes are in the last 2 bytes of a line and the other 2 bytes are at the beginning of the next cache line. </a:t>
            </a:r>
          </a:p>
          <a:p>
            <a:r>
              <a:rPr lang="en-US" sz="3600"/>
              <a:t>To solve this problem, we added the </a:t>
            </a:r>
            <a:r>
              <a:rPr lang="en-US" sz="3600" b="1"/>
              <a:t>OFFSET signal</a:t>
            </a:r>
          </a:p>
        </p:txBody>
      </p:sp>
    </p:spTree>
    <p:extLst>
      <p:ext uri="{BB962C8B-B14F-4D97-AF65-F5344CB8AC3E}">
        <p14:creationId xmlns:p14="http://schemas.microsoft.com/office/powerpoint/2010/main" val="24976041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735270" y="1532656"/>
            <a:ext cx="10386607" cy="4460494"/>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p>
          <a:p>
            <a:pPr marL="0" indent="0">
              <a:buNone/>
            </a:pPr>
            <a:r>
              <a:rPr lang="en-US" sz="2400"/>
              <a:t>Address 1</a:t>
            </a:r>
          </a:p>
          <a:p>
            <a:pPr marL="0" indent="0">
              <a:buNone/>
            </a:pPr>
            <a:endParaRPr lang="en-US" sz="2400"/>
          </a:p>
          <a:p>
            <a:pPr marL="0" indent="0">
              <a:buNone/>
            </a:pPr>
            <a:r>
              <a:rPr lang="en-US" sz="2400"/>
              <a:t>Address 2   </a:t>
            </a:r>
            <a:endParaRPr lang="ar-EG" sz="1800" b="0" i="0" u="none" strike="noStrike">
              <a:effectLst/>
              <a:highlight>
                <a:srgbClr val="4A66AC"/>
              </a:highlight>
              <a:latin typeface="Arial" panose="020B0604020202020204" pitchFamily="34" charset="0"/>
            </a:endParaRPr>
          </a:p>
          <a:p>
            <a:pPr marL="0" indent="0">
              <a:buNone/>
            </a:pPr>
            <a:endParaRPr lang="en-US" sz="2400"/>
          </a:p>
        </p:txBody>
      </p:sp>
      <p:sp>
        <p:nvSpPr>
          <p:cNvPr id="5" name="Title 1">
            <a:extLst>
              <a:ext uri="{FF2B5EF4-FFF2-40B4-BE49-F238E27FC236}">
                <a16:creationId xmlns:a16="http://schemas.microsoft.com/office/drawing/2014/main" id="{B94755F5-60D9-5FDB-F7EB-7663E4D344F7}"/>
              </a:ext>
            </a:extLst>
          </p:cNvPr>
          <p:cNvSpPr txBox="1">
            <a:spLocks/>
          </p:cNvSpPr>
          <p:nvPr/>
        </p:nvSpPr>
        <p:spPr>
          <a:xfrm>
            <a:off x="896911" y="763163"/>
            <a:ext cx="9605372" cy="59418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bg1"/>
              </a:buClr>
            </a:pPr>
            <a:r>
              <a:rPr lang="en-US" sz="4000" b="1">
                <a:solidFill>
                  <a:schemeClr val="bg1"/>
                </a:solidFill>
              </a:rPr>
              <a:t>OFFSET signal</a:t>
            </a:r>
            <a:endParaRPr lang="en-GB" sz="4000" b="1">
              <a:solidFill>
                <a:schemeClr val="bg1"/>
              </a:solidFill>
            </a:endParaRPr>
          </a:p>
        </p:txBody>
      </p:sp>
      <p:graphicFrame>
        <p:nvGraphicFramePr>
          <p:cNvPr id="12" name="Table 11">
            <a:extLst>
              <a:ext uri="{FF2B5EF4-FFF2-40B4-BE49-F238E27FC236}">
                <a16:creationId xmlns:a16="http://schemas.microsoft.com/office/drawing/2014/main" id="{91534DBF-FA2B-9E82-EF74-913C2EE9CD6A}"/>
              </a:ext>
            </a:extLst>
          </p:cNvPr>
          <p:cNvGraphicFramePr>
            <a:graphicFrameLocks noGrp="1"/>
          </p:cNvGraphicFramePr>
          <p:nvPr>
            <p:extLst>
              <p:ext uri="{D42A27DB-BD31-4B8C-83A1-F6EECF244321}">
                <p14:modId xmlns:p14="http://schemas.microsoft.com/office/powerpoint/2010/main" val="3041972858"/>
              </p:ext>
            </p:extLst>
          </p:nvPr>
        </p:nvGraphicFramePr>
        <p:xfrm>
          <a:off x="3317711" y="2879810"/>
          <a:ext cx="8229599" cy="365760"/>
        </p:xfrm>
        <a:graphic>
          <a:graphicData uri="http://schemas.openxmlformats.org/drawingml/2006/table">
            <a:tbl>
              <a:tblPr rtl="1" firstRow="1" bandRow="1">
                <a:tableStyleId>{5C22544A-7EE6-4342-B048-85BDC9FD1C3A}</a:tableStyleId>
              </a:tblPr>
              <a:tblGrid>
                <a:gridCol w="1070621">
                  <a:extLst>
                    <a:ext uri="{9D8B030D-6E8A-4147-A177-3AD203B41FA5}">
                      <a16:colId xmlns:a16="http://schemas.microsoft.com/office/drawing/2014/main" val="1891378525"/>
                    </a:ext>
                  </a:extLst>
                </a:gridCol>
                <a:gridCol w="1175596">
                  <a:extLst>
                    <a:ext uri="{9D8B030D-6E8A-4147-A177-3AD203B41FA5}">
                      <a16:colId xmlns:a16="http://schemas.microsoft.com/office/drawing/2014/main" val="3572825570"/>
                    </a:ext>
                  </a:extLst>
                </a:gridCol>
                <a:gridCol w="1940303">
                  <a:extLst>
                    <a:ext uri="{9D8B030D-6E8A-4147-A177-3AD203B41FA5}">
                      <a16:colId xmlns:a16="http://schemas.microsoft.com/office/drawing/2014/main" val="3610170049"/>
                    </a:ext>
                  </a:extLst>
                </a:gridCol>
                <a:gridCol w="2127438">
                  <a:extLst>
                    <a:ext uri="{9D8B030D-6E8A-4147-A177-3AD203B41FA5}">
                      <a16:colId xmlns:a16="http://schemas.microsoft.com/office/drawing/2014/main" val="3404028742"/>
                    </a:ext>
                  </a:extLst>
                </a:gridCol>
                <a:gridCol w="1915641">
                  <a:extLst>
                    <a:ext uri="{9D8B030D-6E8A-4147-A177-3AD203B41FA5}">
                      <a16:colId xmlns:a16="http://schemas.microsoft.com/office/drawing/2014/main" val="1495810056"/>
                    </a:ext>
                  </a:extLst>
                </a:gridCol>
              </a:tblGrid>
              <a:tr h="184308">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9751760"/>
                  </a:ext>
                </a:extLst>
              </a:tr>
            </a:tbl>
          </a:graphicData>
        </a:graphic>
      </p:graphicFrame>
      <p:graphicFrame>
        <p:nvGraphicFramePr>
          <p:cNvPr id="14" name="Table 13">
            <a:extLst>
              <a:ext uri="{FF2B5EF4-FFF2-40B4-BE49-F238E27FC236}">
                <a16:creationId xmlns:a16="http://schemas.microsoft.com/office/drawing/2014/main" id="{5409BBCF-89BC-A53D-BE1D-04DE6374567B}"/>
              </a:ext>
            </a:extLst>
          </p:cNvPr>
          <p:cNvGraphicFramePr>
            <a:graphicFrameLocks noGrp="1"/>
          </p:cNvGraphicFramePr>
          <p:nvPr>
            <p:extLst>
              <p:ext uri="{D42A27DB-BD31-4B8C-83A1-F6EECF244321}">
                <p14:modId xmlns:p14="http://schemas.microsoft.com/office/powerpoint/2010/main" val="923048516"/>
              </p:ext>
            </p:extLst>
          </p:nvPr>
        </p:nvGraphicFramePr>
        <p:xfrm>
          <a:off x="3317710" y="1989799"/>
          <a:ext cx="8229599" cy="370840"/>
        </p:xfrm>
        <a:graphic>
          <a:graphicData uri="http://schemas.openxmlformats.org/drawingml/2006/table">
            <a:tbl>
              <a:tblPr rtl="1" firstRow="1" bandRow="1">
                <a:tableStyleId>{5C22544A-7EE6-4342-B048-85BDC9FD1C3A}</a:tableStyleId>
              </a:tblPr>
              <a:tblGrid>
                <a:gridCol w="2208757">
                  <a:extLst>
                    <a:ext uri="{9D8B030D-6E8A-4147-A177-3AD203B41FA5}">
                      <a16:colId xmlns:a16="http://schemas.microsoft.com/office/drawing/2014/main" val="2778364664"/>
                    </a:ext>
                  </a:extLst>
                </a:gridCol>
                <a:gridCol w="1955260">
                  <a:extLst>
                    <a:ext uri="{9D8B030D-6E8A-4147-A177-3AD203B41FA5}">
                      <a16:colId xmlns:a16="http://schemas.microsoft.com/office/drawing/2014/main" val="1172454643"/>
                    </a:ext>
                  </a:extLst>
                </a:gridCol>
                <a:gridCol w="2130358">
                  <a:extLst>
                    <a:ext uri="{9D8B030D-6E8A-4147-A177-3AD203B41FA5}">
                      <a16:colId xmlns:a16="http://schemas.microsoft.com/office/drawing/2014/main" val="3049965805"/>
                    </a:ext>
                  </a:extLst>
                </a:gridCol>
                <a:gridCol w="933855">
                  <a:extLst>
                    <a:ext uri="{9D8B030D-6E8A-4147-A177-3AD203B41FA5}">
                      <a16:colId xmlns:a16="http://schemas.microsoft.com/office/drawing/2014/main" val="609195250"/>
                    </a:ext>
                  </a:extLst>
                </a:gridCol>
                <a:gridCol w="1001369">
                  <a:extLst>
                    <a:ext uri="{9D8B030D-6E8A-4147-A177-3AD203B41FA5}">
                      <a16:colId xmlns:a16="http://schemas.microsoft.com/office/drawing/2014/main" val="2498774519"/>
                    </a:ext>
                  </a:extLst>
                </a:gridCol>
              </a:tblGrid>
              <a:tr h="370840">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1"/>
                      <a:endParaRPr lang="ar-E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903962"/>
                  </a:ext>
                </a:extLst>
              </a:tr>
            </a:tbl>
          </a:graphicData>
        </a:graphic>
      </p:graphicFrame>
    </p:spTree>
    <p:extLst>
      <p:ext uri="{BB962C8B-B14F-4D97-AF65-F5344CB8AC3E}">
        <p14:creationId xmlns:p14="http://schemas.microsoft.com/office/powerpoint/2010/main" val="20551982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DATA CACHE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Unlike the instruction cache, the data cache has more control signals and have writing mechanism.</a:t>
            </a:r>
          </a:p>
          <a:p>
            <a:r>
              <a:rPr lang="en-US" sz="3600"/>
              <a:t>We started by implementing the data cache without Atomic instructions, then we extended our implementation to the A extension.</a:t>
            </a:r>
          </a:p>
        </p:txBody>
      </p:sp>
    </p:spTree>
    <p:extLst>
      <p:ext uri="{BB962C8B-B14F-4D97-AF65-F5344CB8AC3E}">
        <p14:creationId xmlns:p14="http://schemas.microsoft.com/office/powerpoint/2010/main" val="15395701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Cache Address Specs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p>
        </p:txBody>
      </p:sp>
      <p:graphicFrame>
        <p:nvGraphicFramePr>
          <p:cNvPr id="4" name="Content Placeholder 3">
            <a:extLst>
              <a:ext uri="{FF2B5EF4-FFF2-40B4-BE49-F238E27FC236}">
                <a16:creationId xmlns:a16="http://schemas.microsoft.com/office/drawing/2014/main" id="{D1C27094-0FDD-88F0-B503-BFCF62CE8331}"/>
              </a:ext>
            </a:extLst>
          </p:cNvPr>
          <p:cNvGraphicFramePr>
            <a:graphicFrameLocks noGrp="1"/>
          </p:cNvGraphicFramePr>
          <p:nvPr>
            <p:ph idx="1"/>
            <p:extLst>
              <p:ext uri="{D42A27DB-BD31-4B8C-83A1-F6EECF244321}">
                <p14:modId xmlns:p14="http://schemas.microsoft.com/office/powerpoint/2010/main" val="189778465"/>
              </p:ext>
            </p:extLst>
          </p:nvPr>
        </p:nvGraphicFramePr>
        <p:xfrm>
          <a:off x="1137213" y="1795269"/>
          <a:ext cx="9906000" cy="741680"/>
        </p:xfrm>
        <a:graphic>
          <a:graphicData uri="http://schemas.openxmlformats.org/drawingml/2006/table">
            <a:tbl>
              <a:tblPr firstRow="1" bandRow="1">
                <a:tableStyleId>{9D7B26C5-4107-4FEC-AEDC-1716B250A1EF}</a:tableStyleId>
              </a:tblPr>
              <a:tblGrid>
                <a:gridCol w="2476500">
                  <a:extLst>
                    <a:ext uri="{9D8B030D-6E8A-4147-A177-3AD203B41FA5}">
                      <a16:colId xmlns:a16="http://schemas.microsoft.com/office/drawing/2014/main" val="530872232"/>
                    </a:ext>
                  </a:extLst>
                </a:gridCol>
                <a:gridCol w="2476500">
                  <a:extLst>
                    <a:ext uri="{9D8B030D-6E8A-4147-A177-3AD203B41FA5}">
                      <a16:colId xmlns:a16="http://schemas.microsoft.com/office/drawing/2014/main" val="1112257039"/>
                    </a:ext>
                  </a:extLst>
                </a:gridCol>
                <a:gridCol w="2476500">
                  <a:extLst>
                    <a:ext uri="{9D8B030D-6E8A-4147-A177-3AD203B41FA5}">
                      <a16:colId xmlns:a16="http://schemas.microsoft.com/office/drawing/2014/main" val="1803821317"/>
                    </a:ext>
                  </a:extLst>
                </a:gridCol>
                <a:gridCol w="2476500">
                  <a:extLst>
                    <a:ext uri="{9D8B030D-6E8A-4147-A177-3AD203B41FA5}">
                      <a16:colId xmlns:a16="http://schemas.microsoft.com/office/drawing/2014/main" val="3357663991"/>
                    </a:ext>
                  </a:extLst>
                </a:gridCol>
              </a:tblGrid>
              <a:tr h="370840">
                <a:tc>
                  <a:txBody>
                    <a:bodyPr/>
                    <a:lstStyle/>
                    <a:p>
                      <a:pPr algn="ctr"/>
                      <a:r>
                        <a:rPr lang="en-US"/>
                        <a:t>[63:12]</a:t>
                      </a:r>
                    </a:p>
                  </a:txBody>
                  <a:tcPr/>
                </a:tc>
                <a:tc>
                  <a:txBody>
                    <a:bodyPr/>
                    <a:lstStyle/>
                    <a:p>
                      <a:pPr algn="ctr"/>
                      <a:r>
                        <a:rPr lang="en-US"/>
                        <a:t>[11:5]</a:t>
                      </a:r>
                    </a:p>
                  </a:txBody>
                  <a:tcPr/>
                </a:tc>
                <a:tc>
                  <a:txBody>
                    <a:bodyPr/>
                    <a:lstStyle/>
                    <a:p>
                      <a:pPr algn="ctr"/>
                      <a:r>
                        <a:rPr lang="en-US"/>
                        <a:t>[4:3]</a:t>
                      </a:r>
                    </a:p>
                  </a:txBody>
                  <a:tcPr/>
                </a:tc>
                <a:tc>
                  <a:txBody>
                    <a:bodyPr/>
                    <a:lstStyle/>
                    <a:p>
                      <a:pPr algn="ctr"/>
                      <a:r>
                        <a:rPr lang="en-US"/>
                        <a:t>[2:0]</a:t>
                      </a:r>
                    </a:p>
                  </a:txBody>
                  <a:tcPr/>
                </a:tc>
                <a:extLst>
                  <a:ext uri="{0D108BD9-81ED-4DB2-BD59-A6C34878D82A}">
                    <a16:rowId xmlns:a16="http://schemas.microsoft.com/office/drawing/2014/main" val="1741630447"/>
                  </a:ext>
                </a:extLst>
              </a:tr>
              <a:tr h="370840">
                <a:tc>
                  <a:txBody>
                    <a:bodyPr/>
                    <a:lstStyle/>
                    <a:p>
                      <a:pPr algn="ctr"/>
                      <a:r>
                        <a:rPr lang="en-US"/>
                        <a:t>TAG</a:t>
                      </a:r>
                    </a:p>
                  </a:txBody>
                  <a:tcPr/>
                </a:tc>
                <a:tc>
                  <a:txBody>
                    <a:bodyPr/>
                    <a:lstStyle/>
                    <a:p>
                      <a:pPr algn="ctr"/>
                      <a:r>
                        <a:rPr lang="en-US"/>
                        <a:t>INDEX</a:t>
                      </a:r>
                    </a:p>
                  </a:txBody>
                  <a:tcPr/>
                </a:tc>
                <a:tc>
                  <a:txBody>
                    <a:bodyPr/>
                    <a:lstStyle/>
                    <a:p>
                      <a:pPr algn="ctr"/>
                      <a:r>
                        <a:rPr lang="en-US"/>
                        <a:t>BLOCK_OFFSET</a:t>
                      </a:r>
                    </a:p>
                  </a:txBody>
                  <a:tcPr/>
                </a:tc>
                <a:tc>
                  <a:txBody>
                    <a:bodyPr/>
                    <a:lstStyle/>
                    <a:p>
                      <a:pPr algn="ctr"/>
                      <a:r>
                        <a:rPr lang="en-US"/>
                        <a:t>BYTE_OFFSET</a:t>
                      </a:r>
                    </a:p>
                  </a:txBody>
                  <a:tcPr/>
                </a:tc>
                <a:extLst>
                  <a:ext uri="{0D108BD9-81ED-4DB2-BD59-A6C34878D82A}">
                    <a16:rowId xmlns:a16="http://schemas.microsoft.com/office/drawing/2014/main" val="2393539107"/>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A3DE5B-8F76-16FE-9320-FFD3E2B841C3}"/>
                  </a:ext>
                </a:extLst>
              </p:cNvPr>
              <p:cNvSpPr txBox="1"/>
              <p:nvPr/>
            </p:nvSpPr>
            <p:spPr>
              <a:xfrm>
                <a:off x="1207008" y="3182112"/>
                <a:ext cx="9906000" cy="1754326"/>
              </a:xfrm>
              <a:prstGeom prst="rect">
                <a:avLst/>
              </a:prstGeom>
              <a:noFill/>
            </p:spPr>
            <p:txBody>
              <a:bodyPr wrap="square" rtlCol="0">
                <a:spAutoFit/>
              </a:bodyPr>
              <a:lstStyle/>
              <a:p>
                <a:pPr marL="285750" indent="-285750">
                  <a:buFont typeface="Arial" panose="020B0604020202020204" pitchFamily="34" charset="0"/>
                  <a:buChar char="•"/>
                </a:pPr>
                <a:r>
                  <a:rPr lang="en-US"/>
                  <a:t>BYTE_OFFSET : Since each Doubleword (DW) is 8 bytes so we need these 3-bits for the byte offset in each DW.</a:t>
                </a:r>
              </a:p>
              <a:p>
                <a:pPr marL="285750" indent="-285750">
                  <a:buFont typeface="Arial" panose="020B0604020202020204" pitchFamily="34" charset="0"/>
                  <a:buChar char="•"/>
                </a:pPr>
                <a:r>
                  <a:rPr lang="en-US"/>
                  <a:t>BLOCK_OFFSET: Since we have 4 DW in each block so we need 2-bits to identify the needed DW.</a:t>
                </a:r>
              </a:p>
              <a:p>
                <a:pPr marL="285750" indent="-285750">
                  <a:buFont typeface="Arial" panose="020B0604020202020204" pitchFamily="34" charset="0"/>
                  <a:buChar char="•"/>
                </a:pPr>
                <a:r>
                  <a:rPr lang="en-US"/>
                  <a:t>INDEX: Since we have 4KiB and each block has 4 DW and each DW has 8 bytes then we have 128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b="0" i="1" smtClean="0">
                        <a:latin typeface="Cambria Math" panose="02040503050406030204" pitchFamily="18" charset="0"/>
                      </a:rPr>
                      <m:t>𝐵𝑙𝑜𝑐𝑘𝑠</m:t>
                    </m:r>
                  </m:oMath>
                </a14:m>
                <a:r>
                  <a:rPr lang="en-US"/>
                  <a:t> so we need for the INDEX 7-bits to identify the needed block.</a:t>
                </a:r>
              </a:p>
              <a:p>
                <a:pPr marL="285750" indent="-285750">
                  <a:buFont typeface="Arial" panose="020B0604020202020204" pitchFamily="34" charset="0"/>
                  <a:buChar char="•"/>
                </a:pPr>
                <a:r>
                  <a:rPr lang="en-US"/>
                  <a:t>TAG : Each block has its own TAG bits which are the rest of the 64-bit address to uniquely identify the block and check if it is a miss or hit.</a:t>
                </a:r>
              </a:p>
            </p:txBody>
          </p:sp>
        </mc:Choice>
        <mc:Fallback xmlns="">
          <p:sp>
            <p:nvSpPr>
              <p:cNvPr id="5" name="TextBox 4">
                <a:extLst>
                  <a:ext uri="{FF2B5EF4-FFF2-40B4-BE49-F238E27FC236}">
                    <a16:creationId xmlns:a16="http://schemas.microsoft.com/office/drawing/2014/main" id="{96A3DE5B-8F76-16FE-9320-FFD3E2B841C3}"/>
                  </a:ext>
                </a:extLst>
              </p:cNvPr>
              <p:cNvSpPr txBox="1">
                <a:spLocks noRot="1" noChangeAspect="1" noMove="1" noResize="1" noEditPoints="1" noAdjustHandles="1" noChangeArrowheads="1" noChangeShapeType="1" noTextEdit="1"/>
              </p:cNvSpPr>
              <p:nvPr/>
            </p:nvSpPr>
            <p:spPr>
              <a:xfrm>
                <a:off x="1207008" y="3182112"/>
                <a:ext cx="9906000" cy="1754326"/>
              </a:xfrm>
              <a:prstGeom prst="rect">
                <a:avLst/>
              </a:prstGeom>
              <a:blipFill>
                <a:blip r:embed="rId5"/>
                <a:stretch>
                  <a:fillRect l="-369" t="-1736" r="-246" b="-20139"/>
                </a:stretch>
              </a:blipFill>
            </p:spPr>
            <p:txBody>
              <a:bodyPr/>
              <a:lstStyle/>
              <a:p>
                <a:r>
                  <a:rPr lang="en-US">
                    <a:noFill/>
                  </a:rPr>
                  <a:t> </a:t>
                </a:r>
              </a:p>
            </p:txBody>
          </p:sp>
        </mc:Fallback>
      </mc:AlternateContent>
    </p:spTree>
    <p:extLst>
      <p:ext uri="{BB962C8B-B14F-4D97-AF65-F5344CB8AC3E}">
        <p14:creationId xmlns:p14="http://schemas.microsoft.com/office/powerpoint/2010/main" val="10128533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Data Cache Block Diagram</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Graphic 4">
            <a:extLst>
              <a:ext uri="{FF2B5EF4-FFF2-40B4-BE49-F238E27FC236}">
                <a16:creationId xmlns:a16="http://schemas.microsoft.com/office/drawing/2014/main" id="{645D58CD-83F6-F0C8-DE33-DD1BD5D62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6528" y="1573758"/>
            <a:ext cx="9838944" cy="4734518"/>
          </a:xfrm>
          <a:prstGeom prst="rect">
            <a:avLst/>
          </a:prstGeom>
        </p:spPr>
      </p:pic>
    </p:spTree>
    <p:extLst>
      <p:ext uri="{BB962C8B-B14F-4D97-AF65-F5344CB8AC3E}">
        <p14:creationId xmlns:p14="http://schemas.microsoft.com/office/powerpoint/2010/main" val="3531156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Data Cache Controller States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pSp>
        <p:nvGrpSpPr>
          <p:cNvPr id="4" name="Group 3">
            <a:extLst>
              <a:ext uri="{FF2B5EF4-FFF2-40B4-BE49-F238E27FC236}">
                <a16:creationId xmlns:a16="http://schemas.microsoft.com/office/drawing/2014/main" id="{5F41EB80-B4FE-A164-E76C-3658446A1F2F}"/>
              </a:ext>
            </a:extLst>
          </p:cNvPr>
          <p:cNvGrpSpPr/>
          <p:nvPr/>
        </p:nvGrpSpPr>
        <p:grpSpPr>
          <a:xfrm>
            <a:off x="2449830" y="1849374"/>
            <a:ext cx="7292339" cy="3634740"/>
            <a:chOff x="0" y="-2"/>
            <a:chExt cx="7686775" cy="6842323"/>
          </a:xfrm>
        </p:grpSpPr>
        <p:sp>
          <p:nvSpPr>
            <p:cNvPr id="5" name="Shape 8">
              <a:extLst>
                <a:ext uri="{FF2B5EF4-FFF2-40B4-BE49-F238E27FC236}">
                  <a16:creationId xmlns:a16="http://schemas.microsoft.com/office/drawing/2014/main" id="{B65B88EA-E064-1DE7-E55A-E3F2707FAF91}"/>
                </a:ext>
              </a:extLst>
            </p:cNvPr>
            <p:cNvSpPr/>
            <p:nvPr/>
          </p:nvSpPr>
          <p:spPr>
            <a:xfrm>
              <a:off x="2717976" y="661189"/>
              <a:ext cx="1184569" cy="1264727"/>
            </a:xfrm>
            <a:custGeom>
              <a:avLst/>
              <a:gdLst/>
              <a:ahLst/>
              <a:cxnLst/>
              <a:rect l="0" t="0" r="0" b="0"/>
              <a:pathLst>
                <a:path w="1184569" h="1264727">
                  <a:moveTo>
                    <a:pt x="1184569" y="632364"/>
                  </a:moveTo>
                  <a:cubicBezTo>
                    <a:pt x="1184569" y="653074"/>
                    <a:pt x="1183618" y="673735"/>
                    <a:pt x="1181717" y="694346"/>
                  </a:cubicBezTo>
                  <a:cubicBezTo>
                    <a:pt x="1179815" y="714957"/>
                    <a:pt x="1176972" y="735419"/>
                    <a:pt x="1173188" y="755731"/>
                  </a:cubicBezTo>
                  <a:cubicBezTo>
                    <a:pt x="1169403" y="776044"/>
                    <a:pt x="1164696" y="796110"/>
                    <a:pt x="1159065" y="815929"/>
                  </a:cubicBezTo>
                  <a:cubicBezTo>
                    <a:pt x="1153434" y="835748"/>
                    <a:pt x="1146907" y="855224"/>
                    <a:pt x="1139484" y="874358"/>
                  </a:cubicBezTo>
                  <a:cubicBezTo>
                    <a:pt x="1132060" y="893493"/>
                    <a:pt x="1123776" y="912192"/>
                    <a:pt x="1114632" y="930457"/>
                  </a:cubicBezTo>
                  <a:cubicBezTo>
                    <a:pt x="1105488" y="948723"/>
                    <a:pt x="1095527" y="966465"/>
                    <a:pt x="1084750" y="983686"/>
                  </a:cubicBezTo>
                  <a:cubicBezTo>
                    <a:pt x="1073973" y="1000906"/>
                    <a:pt x="1062432" y="1017521"/>
                    <a:pt x="1050126" y="1033530"/>
                  </a:cubicBezTo>
                  <a:cubicBezTo>
                    <a:pt x="1037820" y="1049540"/>
                    <a:pt x="1024809" y="1064867"/>
                    <a:pt x="1011092" y="1079512"/>
                  </a:cubicBezTo>
                  <a:cubicBezTo>
                    <a:pt x="997376" y="1094157"/>
                    <a:pt x="983020" y="1108049"/>
                    <a:pt x="968025" y="1121187"/>
                  </a:cubicBezTo>
                  <a:cubicBezTo>
                    <a:pt x="953031" y="1134326"/>
                    <a:pt x="937469" y="1146648"/>
                    <a:pt x="921340" y="1158155"/>
                  </a:cubicBezTo>
                  <a:cubicBezTo>
                    <a:pt x="905211" y="1169661"/>
                    <a:pt x="888592" y="1180295"/>
                    <a:pt x="871485" y="1190058"/>
                  </a:cubicBezTo>
                  <a:cubicBezTo>
                    <a:pt x="854377" y="1199821"/>
                    <a:pt x="836863" y="1208666"/>
                    <a:pt x="818941" y="1216591"/>
                  </a:cubicBezTo>
                  <a:cubicBezTo>
                    <a:pt x="801020" y="1224517"/>
                    <a:pt x="782778" y="1231486"/>
                    <a:pt x="764215" y="1237498"/>
                  </a:cubicBezTo>
                  <a:cubicBezTo>
                    <a:pt x="745652" y="1243510"/>
                    <a:pt x="726858" y="1248536"/>
                    <a:pt x="707833" y="1252576"/>
                  </a:cubicBezTo>
                  <a:cubicBezTo>
                    <a:pt x="688808" y="1256617"/>
                    <a:pt x="669643" y="1259652"/>
                    <a:pt x="650338" y="1261682"/>
                  </a:cubicBezTo>
                  <a:cubicBezTo>
                    <a:pt x="631034" y="1263712"/>
                    <a:pt x="611682" y="1264727"/>
                    <a:pt x="592284" y="1264727"/>
                  </a:cubicBezTo>
                  <a:cubicBezTo>
                    <a:pt x="572886" y="1264727"/>
                    <a:pt x="553535" y="1263712"/>
                    <a:pt x="534230" y="1261682"/>
                  </a:cubicBezTo>
                  <a:cubicBezTo>
                    <a:pt x="514926" y="1259652"/>
                    <a:pt x="495760" y="1256617"/>
                    <a:pt x="476735" y="1252576"/>
                  </a:cubicBezTo>
                  <a:cubicBezTo>
                    <a:pt x="457710" y="1248536"/>
                    <a:pt x="438916" y="1243510"/>
                    <a:pt x="420353" y="1237498"/>
                  </a:cubicBezTo>
                  <a:cubicBezTo>
                    <a:pt x="401790" y="1231486"/>
                    <a:pt x="383548" y="1224517"/>
                    <a:pt x="365627" y="1216591"/>
                  </a:cubicBezTo>
                  <a:cubicBezTo>
                    <a:pt x="347705" y="1208666"/>
                    <a:pt x="330191" y="1199821"/>
                    <a:pt x="313083" y="1190058"/>
                  </a:cubicBezTo>
                  <a:cubicBezTo>
                    <a:pt x="295976" y="1180295"/>
                    <a:pt x="279357" y="1169661"/>
                    <a:pt x="263229" y="1158155"/>
                  </a:cubicBezTo>
                  <a:cubicBezTo>
                    <a:pt x="247100" y="1146648"/>
                    <a:pt x="231538" y="1134326"/>
                    <a:pt x="216543" y="1121187"/>
                  </a:cubicBezTo>
                  <a:cubicBezTo>
                    <a:pt x="201548" y="1108049"/>
                    <a:pt x="187192" y="1094157"/>
                    <a:pt x="173476" y="1079512"/>
                  </a:cubicBezTo>
                  <a:cubicBezTo>
                    <a:pt x="159760" y="1064867"/>
                    <a:pt x="146748" y="1049540"/>
                    <a:pt x="134442" y="1033530"/>
                  </a:cubicBezTo>
                  <a:cubicBezTo>
                    <a:pt x="122137" y="1017521"/>
                    <a:pt x="110595" y="1000906"/>
                    <a:pt x="99818" y="983686"/>
                  </a:cubicBezTo>
                  <a:cubicBezTo>
                    <a:pt x="89041" y="966466"/>
                    <a:pt x="79080" y="948723"/>
                    <a:pt x="69936" y="930458"/>
                  </a:cubicBezTo>
                  <a:cubicBezTo>
                    <a:pt x="60792" y="912192"/>
                    <a:pt x="52508" y="893493"/>
                    <a:pt x="45085" y="874358"/>
                  </a:cubicBezTo>
                  <a:cubicBezTo>
                    <a:pt x="37661" y="855224"/>
                    <a:pt x="31134" y="835748"/>
                    <a:pt x="25503" y="815929"/>
                  </a:cubicBezTo>
                  <a:cubicBezTo>
                    <a:pt x="19872" y="796110"/>
                    <a:pt x="15165" y="776044"/>
                    <a:pt x="11381" y="755731"/>
                  </a:cubicBezTo>
                  <a:cubicBezTo>
                    <a:pt x="7596" y="735419"/>
                    <a:pt x="4753" y="714957"/>
                    <a:pt x="2852" y="694346"/>
                  </a:cubicBezTo>
                  <a:cubicBezTo>
                    <a:pt x="951" y="673735"/>
                    <a:pt x="0" y="653074"/>
                    <a:pt x="0" y="632364"/>
                  </a:cubicBezTo>
                  <a:cubicBezTo>
                    <a:pt x="0" y="611653"/>
                    <a:pt x="951" y="590992"/>
                    <a:pt x="2852" y="570381"/>
                  </a:cubicBezTo>
                  <a:cubicBezTo>
                    <a:pt x="4753" y="549770"/>
                    <a:pt x="7596" y="529308"/>
                    <a:pt x="11381" y="508995"/>
                  </a:cubicBezTo>
                  <a:cubicBezTo>
                    <a:pt x="15165" y="488683"/>
                    <a:pt x="19873" y="468617"/>
                    <a:pt x="25504" y="448798"/>
                  </a:cubicBezTo>
                  <a:cubicBezTo>
                    <a:pt x="31135" y="428979"/>
                    <a:pt x="37661" y="409503"/>
                    <a:pt x="45085" y="390368"/>
                  </a:cubicBezTo>
                  <a:cubicBezTo>
                    <a:pt x="52508" y="371234"/>
                    <a:pt x="60792" y="352535"/>
                    <a:pt x="69936" y="334269"/>
                  </a:cubicBezTo>
                  <a:cubicBezTo>
                    <a:pt x="79080" y="316004"/>
                    <a:pt x="89041" y="298261"/>
                    <a:pt x="99818" y="281041"/>
                  </a:cubicBezTo>
                  <a:cubicBezTo>
                    <a:pt x="110595" y="263821"/>
                    <a:pt x="122137" y="247206"/>
                    <a:pt x="134442" y="231197"/>
                  </a:cubicBezTo>
                  <a:cubicBezTo>
                    <a:pt x="146748" y="215187"/>
                    <a:pt x="159760" y="199860"/>
                    <a:pt x="173476" y="185215"/>
                  </a:cubicBezTo>
                  <a:cubicBezTo>
                    <a:pt x="187192" y="170571"/>
                    <a:pt x="201548" y="156679"/>
                    <a:pt x="216543" y="143540"/>
                  </a:cubicBezTo>
                  <a:cubicBezTo>
                    <a:pt x="231538" y="130401"/>
                    <a:pt x="247100" y="118079"/>
                    <a:pt x="263229" y="106572"/>
                  </a:cubicBezTo>
                  <a:cubicBezTo>
                    <a:pt x="279357" y="95066"/>
                    <a:pt x="295976" y="84432"/>
                    <a:pt x="313083" y="74669"/>
                  </a:cubicBezTo>
                  <a:cubicBezTo>
                    <a:pt x="330191" y="64906"/>
                    <a:pt x="347705" y="56062"/>
                    <a:pt x="365627" y="48136"/>
                  </a:cubicBezTo>
                  <a:cubicBezTo>
                    <a:pt x="383548" y="40210"/>
                    <a:pt x="401790" y="33242"/>
                    <a:pt x="420353" y="27229"/>
                  </a:cubicBezTo>
                  <a:cubicBezTo>
                    <a:pt x="438916" y="21218"/>
                    <a:pt x="457710" y="16191"/>
                    <a:pt x="476735" y="12151"/>
                  </a:cubicBezTo>
                  <a:cubicBezTo>
                    <a:pt x="495760" y="8111"/>
                    <a:pt x="514926" y="5075"/>
                    <a:pt x="534230" y="3045"/>
                  </a:cubicBezTo>
                  <a:cubicBezTo>
                    <a:pt x="553535" y="1015"/>
                    <a:pt x="572886" y="0"/>
                    <a:pt x="592284" y="0"/>
                  </a:cubicBezTo>
                  <a:cubicBezTo>
                    <a:pt x="611682" y="0"/>
                    <a:pt x="631034" y="1015"/>
                    <a:pt x="650338" y="3045"/>
                  </a:cubicBezTo>
                  <a:cubicBezTo>
                    <a:pt x="669643" y="5075"/>
                    <a:pt x="688808" y="8111"/>
                    <a:pt x="707833" y="12151"/>
                  </a:cubicBezTo>
                  <a:cubicBezTo>
                    <a:pt x="726858" y="16191"/>
                    <a:pt x="745652" y="21218"/>
                    <a:pt x="764215" y="27229"/>
                  </a:cubicBezTo>
                  <a:cubicBezTo>
                    <a:pt x="782778" y="33242"/>
                    <a:pt x="801020" y="40210"/>
                    <a:pt x="818941" y="48136"/>
                  </a:cubicBezTo>
                  <a:cubicBezTo>
                    <a:pt x="836863" y="56062"/>
                    <a:pt x="854377" y="64906"/>
                    <a:pt x="871484" y="74669"/>
                  </a:cubicBezTo>
                  <a:cubicBezTo>
                    <a:pt x="888592" y="84432"/>
                    <a:pt x="905211" y="95066"/>
                    <a:pt x="921340" y="106572"/>
                  </a:cubicBezTo>
                  <a:cubicBezTo>
                    <a:pt x="937469" y="118079"/>
                    <a:pt x="953031" y="130401"/>
                    <a:pt x="968025" y="143540"/>
                  </a:cubicBezTo>
                  <a:cubicBezTo>
                    <a:pt x="983020" y="156679"/>
                    <a:pt x="997376" y="170571"/>
                    <a:pt x="1011092" y="185215"/>
                  </a:cubicBezTo>
                  <a:cubicBezTo>
                    <a:pt x="1024809" y="199860"/>
                    <a:pt x="1037820" y="215187"/>
                    <a:pt x="1050126" y="231197"/>
                  </a:cubicBezTo>
                  <a:cubicBezTo>
                    <a:pt x="1062432" y="247206"/>
                    <a:pt x="1073973" y="263821"/>
                    <a:pt x="1084750" y="281041"/>
                  </a:cubicBezTo>
                  <a:cubicBezTo>
                    <a:pt x="1095527" y="298261"/>
                    <a:pt x="1105488" y="316004"/>
                    <a:pt x="1114632" y="334269"/>
                  </a:cubicBezTo>
                  <a:cubicBezTo>
                    <a:pt x="1123776" y="352535"/>
                    <a:pt x="1132060" y="371234"/>
                    <a:pt x="1139484" y="390368"/>
                  </a:cubicBezTo>
                  <a:cubicBezTo>
                    <a:pt x="1146907" y="409503"/>
                    <a:pt x="1153434" y="428979"/>
                    <a:pt x="1159065" y="448798"/>
                  </a:cubicBezTo>
                  <a:cubicBezTo>
                    <a:pt x="1164696" y="468617"/>
                    <a:pt x="1169403" y="488683"/>
                    <a:pt x="1173188" y="508995"/>
                  </a:cubicBezTo>
                  <a:cubicBezTo>
                    <a:pt x="1176972" y="529308"/>
                    <a:pt x="1179815" y="549770"/>
                    <a:pt x="1181717" y="570381"/>
                  </a:cubicBezTo>
                  <a:cubicBezTo>
                    <a:pt x="1183618" y="590992"/>
                    <a:pt x="1184569" y="611653"/>
                    <a:pt x="1184569" y="632364"/>
                  </a:cubicBezTo>
                  <a:close/>
                </a:path>
              </a:pathLst>
            </a:custGeom>
            <a:ln w="8907"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6" name="Rectangle 5">
              <a:extLst>
                <a:ext uri="{FF2B5EF4-FFF2-40B4-BE49-F238E27FC236}">
                  <a16:creationId xmlns:a16="http://schemas.microsoft.com/office/drawing/2014/main" id="{A3DDA775-70DB-48BC-1BC1-4777D8C53CCC}"/>
                </a:ext>
              </a:extLst>
            </p:cNvPr>
            <p:cNvSpPr/>
            <p:nvPr/>
          </p:nvSpPr>
          <p:spPr>
            <a:xfrm>
              <a:off x="3136315" y="1225821"/>
              <a:ext cx="465209" cy="263835"/>
            </a:xfrm>
            <a:prstGeom prst="rect">
              <a:avLst/>
            </a:prstGeom>
            <a:ln>
              <a:noFill/>
            </a:ln>
          </p:spPr>
          <p:txBody>
            <a:bodyPr vert="horz" lIns="0" tIns="0" rIns="0" bIns="0" rtlCol="0">
              <a:noAutofit/>
            </a:bodyPr>
            <a:lstStyle/>
            <a:p>
              <a:pPr>
                <a:lnSpc>
                  <a:spcPct val="107000"/>
                </a:lnSpc>
                <a:spcAft>
                  <a:spcPts val="800"/>
                </a:spcAft>
              </a:pPr>
              <a:r>
                <a:rPr lang="en-US" sz="1250" kern="100">
                  <a:effectLst/>
                  <a:latin typeface="Arial" panose="020B0604020202020204" pitchFamily="34" charset="0"/>
                  <a:ea typeface="Arial" panose="020B0604020202020204" pitchFamily="34" charset="0"/>
                  <a:cs typeface="Arial" panose="020B0604020202020204" pitchFamily="34" charset="0"/>
                </a:rPr>
                <a:t>IDLE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7" name="Shape 10">
              <a:extLst>
                <a:ext uri="{FF2B5EF4-FFF2-40B4-BE49-F238E27FC236}">
                  <a16:creationId xmlns:a16="http://schemas.microsoft.com/office/drawing/2014/main" id="{0696C683-71B9-2D82-DA70-727C3F3A5459}"/>
                </a:ext>
              </a:extLst>
            </p:cNvPr>
            <p:cNvSpPr/>
            <p:nvPr/>
          </p:nvSpPr>
          <p:spPr>
            <a:xfrm>
              <a:off x="3016345" y="89687"/>
              <a:ext cx="492798" cy="586643"/>
            </a:xfrm>
            <a:custGeom>
              <a:avLst/>
              <a:gdLst/>
              <a:ahLst/>
              <a:cxnLst/>
              <a:rect l="0" t="0" r="0" b="0"/>
              <a:pathLst>
                <a:path w="492798" h="586643">
                  <a:moveTo>
                    <a:pt x="81851" y="586643"/>
                  </a:moveTo>
                  <a:cubicBezTo>
                    <a:pt x="24315" y="511235"/>
                    <a:pt x="0" y="423060"/>
                    <a:pt x="8907" y="322119"/>
                  </a:cubicBezTo>
                  <a:cubicBezTo>
                    <a:pt x="17813" y="221179"/>
                    <a:pt x="92034" y="136567"/>
                    <a:pt x="231570" y="68283"/>
                  </a:cubicBezTo>
                  <a:cubicBezTo>
                    <a:pt x="371105" y="0"/>
                    <a:pt x="458182" y="167027"/>
                    <a:pt x="492798" y="569365"/>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1">
              <a:extLst>
                <a:ext uri="{FF2B5EF4-FFF2-40B4-BE49-F238E27FC236}">
                  <a16:creationId xmlns:a16="http://schemas.microsoft.com/office/drawing/2014/main" id="{07741A9A-878E-20C0-65DF-DB0D2DFD00EC}"/>
                </a:ext>
              </a:extLst>
            </p:cNvPr>
            <p:cNvSpPr/>
            <p:nvPr/>
          </p:nvSpPr>
          <p:spPr>
            <a:xfrm>
              <a:off x="3476724" y="640882"/>
              <a:ext cx="62168" cy="64751"/>
            </a:xfrm>
            <a:custGeom>
              <a:avLst/>
              <a:gdLst/>
              <a:ahLst/>
              <a:cxnLst/>
              <a:rect l="0" t="0" r="0" b="0"/>
              <a:pathLst>
                <a:path w="62168" h="64751">
                  <a:moveTo>
                    <a:pt x="62168" y="0"/>
                  </a:moveTo>
                  <a:lnTo>
                    <a:pt x="36428" y="64751"/>
                  </a:lnTo>
                  <a:lnTo>
                    <a:pt x="0" y="5344"/>
                  </a:lnTo>
                  <a:lnTo>
                    <a:pt x="32419" y="18169"/>
                  </a:lnTo>
                  <a:lnTo>
                    <a:pt x="6216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 name="Shape 12">
              <a:extLst>
                <a:ext uri="{FF2B5EF4-FFF2-40B4-BE49-F238E27FC236}">
                  <a16:creationId xmlns:a16="http://schemas.microsoft.com/office/drawing/2014/main" id="{884D6A39-AA7C-F63D-CD2C-32B060B760E8}"/>
                </a:ext>
              </a:extLst>
            </p:cNvPr>
            <p:cNvSpPr/>
            <p:nvPr/>
          </p:nvSpPr>
          <p:spPr>
            <a:xfrm>
              <a:off x="3476724" y="640882"/>
              <a:ext cx="62168" cy="64751"/>
            </a:xfrm>
            <a:custGeom>
              <a:avLst/>
              <a:gdLst/>
              <a:ahLst/>
              <a:cxnLst/>
              <a:rect l="0" t="0" r="0" b="0"/>
              <a:pathLst>
                <a:path w="62168" h="64751">
                  <a:moveTo>
                    <a:pt x="36428" y="64751"/>
                  </a:moveTo>
                  <a:lnTo>
                    <a:pt x="0" y="5344"/>
                  </a:lnTo>
                  <a:lnTo>
                    <a:pt x="32419" y="18169"/>
                  </a:lnTo>
                  <a:lnTo>
                    <a:pt x="62168" y="0"/>
                  </a:lnTo>
                  <a:lnTo>
                    <a:pt x="36428" y="64751"/>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4">
              <a:extLst>
                <a:ext uri="{FF2B5EF4-FFF2-40B4-BE49-F238E27FC236}">
                  <a16:creationId xmlns:a16="http://schemas.microsoft.com/office/drawing/2014/main" id="{FFDCBAE8-D89E-FA8D-FA36-6CE964705310}"/>
                </a:ext>
              </a:extLst>
            </p:cNvPr>
            <p:cNvSpPr/>
            <p:nvPr/>
          </p:nvSpPr>
          <p:spPr>
            <a:xfrm>
              <a:off x="518063" y="2576093"/>
              <a:ext cx="1184568" cy="1264728"/>
            </a:xfrm>
            <a:custGeom>
              <a:avLst/>
              <a:gdLst/>
              <a:ahLst/>
              <a:cxnLst/>
              <a:rect l="0" t="0" r="0" b="0"/>
              <a:pathLst>
                <a:path w="1184568" h="1264728">
                  <a:moveTo>
                    <a:pt x="1184568" y="632364"/>
                  </a:moveTo>
                  <a:cubicBezTo>
                    <a:pt x="1184568" y="653075"/>
                    <a:pt x="1183618" y="673735"/>
                    <a:pt x="1181716" y="694346"/>
                  </a:cubicBezTo>
                  <a:cubicBezTo>
                    <a:pt x="1179815" y="714957"/>
                    <a:pt x="1176972" y="735419"/>
                    <a:pt x="1173188" y="755731"/>
                  </a:cubicBezTo>
                  <a:cubicBezTo>
                    <a:pt x="1169403" y="776044"/>
                    <a:pt x="1164696" y="796110"/>
                    <a:pt x="1159065" y="815929"/>
                  </a:cubicBezTo>
                  <a:cubicBezTo>
                    <a:pt x="1153434" y="835748"/>
                    <a:pt x="1146907" y="855224"/>
                    <a:pt x="1139484" y="874358"/>
                  </a:cubicBezTo>
                  <a:cubicBezTo>
                    <a:pt x="1132060" y="893493"/>
                    <a:pt x="1123776" y="912193"/>
                    <a:pt x="1114632" y="930458"/>
                  </a:cubicBezTo>
                  <a:cubicBezTo>
                    <a:pt x="1105488" y="948723"/>
                    <a:pt x="1095527" y="966465"/>
                    <a:pt x="1084751" y="983686"/>
                  </a:cubicBezTo>
                  <a:cubicBezTo>
                    <a:pt x="1073973" y="1000906"/>
                    <a:pt x="1062432" y="1017521"/>
                    <a:pt x="1050126" y="1033531"/>
                  </a:cubicBezTo>
                  <a:cubicBezTo>
                    <a:pt x="1037820" y="1049541"/>
                    <a:pt x="1024809" y="1064867"/>
                    <a:pt x="1011092" y="1079512"/>
                  </a:cubicBezTo>
                  <a:cubicBezTo>
                    <a:pt x="997376" y="1094157"/>
                    <a:pt x="983020" y="1108049"/>
                    <a:pt x="968025" y="1121187"/>
                  </a:cubicBezTo>
                  <a:cubicBezTo>
                    <a:pt x="953030" y="1134326"/>
                    <a:pt x="937469" y="1146648"/>
                    <a:pt x="921340" y="1158154"/>
                  </a:cubicBezTo>
                  <a:cubicBezTo>
                    <a:pt x="905211" y="1169661"/>
                    <a:pt x="888592" y="1180295"/>
                    <a:pt x="871485" y="1190058"/>
                  </a:cubicBezTo>
                  <a:cubicBezTo>
                    <a:pt x="854378" y="1199821"/>
                    <a:pt x="836863" y="1208665"/>
                    <a:pt x="818942" y="1216591"/>
                  </a:cubicBezTo>
                  <a:cubicBezTo>
                    <a:pt x="801020" y="1224517"/>
                    <a:pt x="782778" y="1231486"/>
                    <a:pt x="764215" y="1237498"/>
                  </a:cubicBezTo>
                  <a:cubicBezTo>
                    <a:pt x="745652" y="1243510"/>
                    <a:pt x="726858" y="1248536"/>
                    <a:pt x="707833" y="1252576"/>
                  </a:cubicBezTo>
                  <a:cubicBezTo>
                    <a:pt x="688808" y="1256617"/>
                    <a:pt x="669643" y="1259653"/>
                    <a:pt x="650338" y="1261683"/>
                  </a:cubicBezTo>
                  <a:cubicBezTo>
                    <a:pt x="631034" y="1263712"/>
                    <a:pt x="611682" y="1264728"/>
                    <a:pt x="592284" y="1264728"/>
                  </a:cubicBezTo>
                  <a:cubicBezTo>
                    <a:pt x="572886" y="1264728"/>
                    <a:pt x="553535" y="1263712"/>
                    <a:pt x="534230" y="1261683"/>
                  </a:cubicBezTo>
                  <a:cubicBezTo>
                    <a:pt x="514926" y="1259653"/>
                    <a:pt x="495761" y="1256618"/>
                    <a:pt x="476735" y="1252577"/>
                  </a:cubicBezTo>
                  <a:cubicBezTo>
                    <a:pt x="457710" y="1248536"/>
                    <a:pt x="438916" y="1243510"/>
                    <a:pt x="420353" y="1237498"/>
                  </a:cubicBezTo>
                  <a:cubicBezTo>
                    <a:pt x="401790" y="1231486"/>
                    <a:pt x="383548" y="1224517"/>
                    <a:pt x="365627" y="1216591"/>
                  </a:cubicBezTo>
                  <a:cubicBezTo>
                    <a:pt x="347705" y="1208665"/>
                    <a:pt x="330191" y="1199821"/>
                    <a:pt x="313083" y="1190058"/>
                  </a:cubicBezTo>
                  <a:cubicBezTo>
                    <a:pt x="295976" y="1180295"/>
                    <a:pt x="279358" y="1169661"/>
                    <a:pt x="263229" y="1158154"/>
                  </a:cubicBezTo>
                  <a:cubicBezTo>
                    <a:pt x="247100" y="1146648"/>
                    <a:pt x="231538" y="1134326"/>
                    <a:pt x="216543" y="1121187"/>
                  </a:cubicBezTo>
                  <a:cubicBezTo>
                    <a:pt x="201548" y="1108049"/>
                    <a:pt x="187193" y="1094157"/>
                    <a:pt x="173476" y="1079512"/>
                  </a:cubicBezTo>
                  <a:cubicBezTo>
                    <a:pt x="159759" y="1064867"/>
                    <a:pt x="146748" y="1049541"/>
                    <a:pt x="134442" y="1033531"/>
                  </a:cubicBezTo>
                  <a:cubicBezTo>
                    <a:pt x="122136" y="1017521"/>
                    <a:pt x="110595" y="1000906"/>
                    <a:pt x="99818" y="983686"/>
                  </a:cubicBezTo>
                  <a:cubicBezTo>
                    <a:pt x="89041" y="966465"/>
                    <a:pt x="79080" y="948723"/>
                    <a:pt x="69936" y="930458"/>
                  </a:cubicBezTo>
                  <a:cubicBezTo>
                    <a:pt x="60792" y="912193"/>
                    <a:pt x="52508" y="893493"/>
                    <a:pt x="45085" y="874358"/>
                  </a:cubicBezTo>
                  <a:cubicBezTo>
                    <a:pt x="37662" y="855224"/>
                    <a:pt x="31134" y="835748"/>
                    <a:pt x="25504" y="815929"/>
                  </a:cubicBezTo>
                  <a:cubicBezTo>
                    <a:pt x="19873" y="796110"/>
                    <a:pt x="15165" y="776044"/>
                    <a:pt x="11381" y="755731"/>
                  </a:cubicBezTo>
                  <a:cubicBezTo>
                    <a:pt x="7596" y="735419"/>
                    <a:pt x="4753" y="714957"/>
                    <a:pt x="2852" y="694346"/>
                  </a:cubicBezTo>
                  <a:cubicBezTo>
                    <a:pt x="951" y="673735"/>
                    <a:pt x="0" y="653075"/>
                    <a:pt x="0" y="632364"/>
                  </a:cubicBezTo>
                  <a:cubicBezTo>
                    <a:pt x="0" y="611653"/>
                    <a:pt x="951" y="590992"/>
                    <a:pt x="2852" y="570381"/>
                  </a:cubicBezTo>
                  <a:cubicBezTo>
                    <a:pt x="4753" y="549770"/>
                    <a:pt x="7596" y="529308"/>
                    <a:pt x="11381" y="508995"/>
                  </a:cubicBezTo>
                  <a:cubicBezTo>
                    <a:pt x="15165" y="488682"/>
                    <a:pt x="19873" y="468616"/>
                    <a:pt x="25504" y="448797"/>
                  </a:cubicBezTo>
                  <a:cubicBezTo>
                    <a:pt x="31134" y="428979"/>
                    <a:pt x="37662" y="409503"/>
                    <a:pt x="45085" y="390368"/>
                  </a:cubicBezTo>
                  <a:cubicBezTo>
                    <a:pt x="52508" y="371234"/>
                    <a:pt x="60792" y="352534"/>
                    <a:pt x="69936" y="334269"/>
                  </a:cubicBezTo>
                  <a:cubicBezTo>
                    <a:pt x="79080" y="316004"/>
                    <a:pt x="89041" y="298262"/>
                    <a:pt x="99818" y="281041"/>
                  </a:cubicBezTo>
                  <a:cubicBezTo>
                    <a:pt x="110595" y="263821"/>
                    <a:pt x="122136" y="247206"/>
                    <a:pt x="134442" y="231196"/>
                  </a:cubicBezTo>
                  <a:cubicBezTo>
                    <a:pt x="146748" y="215186"/>
                    <a:pt x="159759" y="199860"/>
                    <a:pt x="173476" y="185215"/>
                  </a:cubicBezTo>
                  <a:cubicBezTo>
                    <a:pt x="187193" y="170570"/>
                    <a:pt x="201548" y="156679"/>
                    <a:pt x="216543" y="143540"/>
                  </a:cubicBezTo>
                  <a:cubicBezTo>
                    <a:pt x="231538" y="130401"/>
                    <a:pt x="247100" y="118078"/>
                    <a:pt x="263229" y="106572"/>
                  </a:cubicBezTo>
                  <a:cubicBezTo>
                    <a:pt x="279358" y="95066"/>
                    <a:pt x="295976" y="84432"/>
                    <a:pt x="313083" y="74669"/>
                  </a:cubicBezTo>
                  <a:cubicBezTo>
                    <a:pt x="330191" y="64906"/>
                    <a:pt x="347705" y="56061"/>
                    <a:pt x="365627" y="48135"/>
                  </a:cubicBezTo>
                  <a:cubicBezTo>
                    <a:pt x="383548" y="40210"/>
                    <a:pt x="401790" y="33242"/>
                    <a:pt x="420353" y="27230"/>
                  </a:cubicBezTo>
                  <a:cubicBezTo>
                    <a:pt x="438916" y="21218"/>
                    <a:pt x="457710" y="16191"/>
                    <a:pt x="476735" y="12151"/>
                  </a:cubicBezTo>
                  <a:cubicBezTo>
                    <a:pt x="495761" y="8110"/>
                    <a:pt x="514926" y="5075"/>
                    <a:pt x="534230" y="3045"/>
                  </a:cubicBezTo>
                  <a:cubicBezTo>
                    <a:pt x="553535" y="1015"/>
                    <a:pt x="572886" y="0"/>
                    <a:pt x="592284" y="0"/>
                  </a:cubicBezTo>
                  <a:cubicBezTo>
                    <a:pt x="611682" y="0"/>
                    <a:pt x="631034" y="1015"/>
                    <a:pt x="650338" y="3045"/>
                  </a:cubicBezTo>
                  <a:cubicBezTo>
                    <a:pt x="669643" y="5075"/>
                    <a:pt x="688808" y="8110"/>
                    <a:pt x="707833" y="12151"/>
                  </a:cubicBezTo>
                  <a:cubicBezTo>
                    <a:pt x="726858" y="16191"/>
                    <a:pt x="745652" y="21218"/>
                    <a:pt x="764215" y="27230"/>
                  </a:cubicBezTo>
                  <a:cubicBezTo>
                    <a:pt x="782778" y="33242"/>
                    <a:pt x="801020" y="40210"/>
                    <a:pt x="818942" y="48135"/>
                  </a:cubicBezTo>
                  <a:cubicBezTo>
                    <a:pt x="836863" y="56061"/>
                    <a:pt x="854378" y="64906"/>
                    <a:pt x="871485" y="74669"/>
                  </a:cubicBezTo>
                  <a:cubicBezTo>
                    <a:pt x="888592" y="84432"/>
                    <a:pt x="905211" y="95066"/>
                    <a:pt x="921340" y="106572"/>
                  </a:cubicBezTo>
                  <a:cubicBezTo>
                    <a:pt x="937469" y="118078"/>
                    <a:pt x="953030" y="130401"/>
                    <a:pt x="968025" y="143540"/>
                  </a:cubicBezTo>
                  <a:cubicBezTo>
                    <a:pt x="983020" y="156679"/>
                    <a:pt x="997376" y="170570"/>
                    <a:pt x="1011092" y="185215"/>
                  </a:cubicBezTo>
                  <a:cubicBezTo>
                    <a:pt x="1024809" y="199860"/>
                    <a:pt x="1037820" y="215186"/>
                    <a:pt x="1050126" y="231196"/>
                  </a:cubicBezTo>
                  <a:cubicBezTo>
                    <a:pt x="1062432" y="247206"/>
                    <a:pt x="1073973" y="263820"/>
                    <a:pt x="1084751" y="281041"/>
                  </a:cubicBezTo>
                  <a:cubicBezTo>
                    <a:pt x="1095527" y="298261"/>
                    <a:pt x="1105488" y="316004"/>
                    <a:pt x="1114632" y="334269"/>
                  </a:cubicBezTo>
                  <a:cubicBezTo>
                    <a:pt x="1123776" y="352534"/>
                    <a:pt x="1132060" y="371234"/>
                    <a:pt x="1139484" y="390368"/>
                  </a:cubicBezTo>
                  <a:cubicBezTo>
                    <a:pt x="1146907" y="409503"/>
                    <a:pt x="1153434" y="428979"/>
                    <a:pt x="1159065" y="448798"/>
                  </a:cubicBezTo>
                  <a:cubicBezTo>
                    <a:pt x="1164696" y="468616"/>
                    <a:pt x="1169403" y="488682"/>
                    <a:pt x="1173188" y="508995"/>
                  </a:cubicBezTo>
                  <a:cubicBezTo>
                    <a:pt x="1176972" y="529308"/>
                    <a:pt x="1179815" y="549770"/>
                    <a:pt x="1181716" y="570381"/>
                  </a:cubicBezTo>
                  <a:cubicBezTo>
                    <a:pt x="1183618" y="590992"/>
                    <a:pt x="1184568" y="611653"/>
                    <a:pt x="1184568" y="632364"/>
                  </a:cubicBezTo>
                  <a:close/>
                </a:path>
              </a:pathLst>
            </a:custGeom>
            <a:ln w="8907"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Rectangle 11">
              <a:extLst>
                <a:ext uri="{FF2B5EF4-FFF2-40B4-BE49-F238E27FC236}">
                  <a16:creationId xmlns:a16="http://schemas.microsoft.com/office/drawing/2014/main" id="{3AE1CB62-E58F-A6CF-566F-81C141D8CE25}"/>
                </a:ext>
              </a:extLst>
            </p:cNvPr>
            <p:cNvSpPr/>
            <p:nvPr/>
          </p:nvSpPr>
          <p:spPr>
            <a:xfrm>
              <a:off x="673409" y="3022382"/>
              <a:ext cx="1078085" cy="441808"/>
            </a:xfrm>
            <a:prstGeom prst="rect">
              <a:avLst/>
            </a:prstGeom>
            <a:ln>
              <a:noFill/>
            </a:ln>
          </p:spPr>
          <p:txBody>
            <a:bodyPr vert="horz" lIns="0" tIns="0" rIns="0" bIns="0" rtlCol="0">
              <a:noAutofit/>
            </a:bodyPr>
            <a:lstStyle/>
            <a:p>
              <a:pPr>
                <a:lnSpc>
                  <a:spcPct val="107000"/>
                </a:lnSpc>
                <a:spcAft>
                  <a:spcPts val="800"/>
                </a:spcAft>
              </a:pPr>
              <a:r>
                <a:rPr lang="en-US" sz="1250" kern="100">
                  <a:effectLst/>
                  <a:latin typeface="Arial" panose="020B0604020202020204" pitchFamily="34" charset="0"/>
                  <a:ea typeface="Arial" panose="020B0604020202020204" pitchFamily="34" charset="0"/>
                  <a:cs typeface="Arial" panose="020B0604020202020204" pitchFamily="34" charset="0"/>
                </a:rPr>
                <a:t>MEM_REQ</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14" name="Shape 17">
              <a:extLst>
                <a:ext uri="{FF2B5EF4-FFF2-40B4-BE49-F238E27FC236}">
                  <a16:creationId xmlns:a16="http://schemas.microsoft.com/office/drawing/2014/main" id="{EF29F7C2-8C1A-C777-09B7-6897989C5C38}"/>
                </a:ext>
              </a:extLst>
            </p:cNvPr>
            <p:cNvSpPr/>
            <p:nvPr/>
          </p:nvSpPr>
          <p:spPr>
            <a:xfrm>
              <a:off x="2450780" y="5087735"/>
              <a:ext cx="1683334" cy="1754586"/>
            </a:xfrm>
            <a:custGeom>
              <a:avLst/>
              <a:gdLst/>
              <a:ahLst/>
              <a:cxnLst/>
              <a:rect l="0" t="0" r="0" b="0"/>
              <a:pathLst>
                <a:path w="1683334" h="1754586">
                  <a:moveTo>
                    <a:pt x="1683334" y="877293"/>
                  </a:moveTo>
                  <a:cubicBezTo>
                    <a:pt x="1683334" y="891651"/>
                    <a:pt x="1682996" y="905999"/>
                    <a:pt x="1682320" y="920340"/>
                  </a:cubicBezTo>
                  <a:cubicBezTo>
                    <a:pt x="1681644" y="934681"/>
                    <a:pt x="1680631" y="948995"/>
                    <a:pt x="1679281" y="963283"/>
                  </a:cubicBezTo>
                  <a:cubicBezTo>
                    <a:pt x="1677931" y="977571"/>
                    <a:pt x="1676245" y="991817"/>
                    <a:pt x="1674224" y="1006019"/>
                  </a:cubicBezTo>
                  <a:cubicBezTo>
                    <a:pt x="1672203" y="1020221"/>
                    <a:pt x="1669849" y="1034363"/>
                    <a:pt x="1667161" y="1048444"/>
                  </a:cubicBezTo>
                  <a:cubicBezTo>
                    <a:pt x="1664474" y="1062526"/>
                    <a:pt x="1661457" y="1076530"/>
                    <a:pt x="1658110" y="1090457"/>
                  </a:cubicBezTo>
                  <a:cubicBezTo>
                    <a:pt x="1654763" y="1104385"/>
                    <a:pt x="1651090" y="1118218"/>
                    <a:pt x="1647092" y="1131958"/>
                  </a:cubicBezTo>
                  <a:cubicBezTo>
                    <a:pt x="1643093" y="1145696"/>
                    <a:pt x="1638774" y="1159325"/>
                    <a:pt x="1634132" y="1172844"/>
                  </a:cubicBezTo>
                  <a:cubicBezTo>
                    <a:pt x="1629492" y="1186362"/>
                    <a:pt x="1624536" y="1199753"/>
                    <a:pt x="1619265" y="1213018"/>
                  </a:cubicBezTo>
                  <a:cubicBezTo>
                    <a:pt x="1613994" y="1226282"/>
                    <a:pt x="1608414" y="1239404"/>
                    <a:pt x="1602524" y="1252384"/>
                  </a:cubicBezTo>
                  <a:cubicBezTo>
                    <a:pt x="1596635" y="1265363"/>
                    <a:pt x="1590443" y="1278183"/>
                    <a:pt x="1583950" y="1290846"/>
                  </a:cubicBezTo>
                  <a:cubicBezTo>
                    <a:pt x="1577457" y="1303508"/>
                    <a:pt x="1570670" y="1315996"/>
                    <a:pt x="1563588" y="1328311"/>
                  </a:cubicBezTo>
                  <a:cubicBezTo>
                    <a:pt x="1556507" y="1340626"/>
                    <a:pt x="1549140" y="1352752"/>
                    <a:pt x="1541487" y="1364690"/>
                  </a:cubicBezTo>
                  <a:cubicBezTo>
                    <a:pt x="1533834" y="1376628"/>
                    <a:pt x="1525905" y="1388363"/>
                    <a:pt x="1517700" y="1399895"/>
                  </a:cubicBezTo>
                  <a:cubicBezTo>
                    <a:pt x="1509494" y="1411427"/>
                    <a:pt x="1501022" y="1422742"/>
                    <a:pt x="1492284" y="1433841"/>
                  </a:cubicBezTo>
                  <a:cubicBezTo>
                    <a:pt x="1483546" y="1444939"/>
                    <a:pt x="1474551" y="1455808"/>
                    <a:pt x="1465301" y="1466447"/>
                  </a:cubicBezTo>
                  <a:cubicBezTo>
                    <a:pt x="1456050" y="1477084"/>
                    <a:pt x="1446555" y="1487479"/>
                    <a:pt x="1436815" y="1497632"/>
                  </a:cubicBezTo>
                  <a:cubicBezTo>
                    <a:pt x="1427075" y="1507784"/>
                    <a:pt x="1417102" y="1517681"/>
                    <a:pt x="1406895" y="1527324"/>
                  </a:cubicBezTo>
                  <a:cubicBezTo>
                    <a:pt x="1396689" y="1536966"/>
                    <a:pt x="1386262" y="1546341"/>
                    <a:pt x="1375615" y="1555449"/>
                  </a:cubicBezTo>
                  <a:cubicBezTo>
                    <a:pt x="1364966" y="1564557"/>
                    <a:pt x="1354111" y="1573387"/>
                    <a:pt x="1343047" y="1581940"/>
                  </a:cubicBezTo>
                  <a:cubicBezTo>
                    <a:pt x="1331983" y="1590493"/>
                    <a:pt x="1320724" y="1598757"/>
                    <a:pt x="1309272" y="1606734"/>
                  </a:cubicBezTo>
                  <a:cubicBezTo>
                    <a:pt x="1297819" y="1614710"/>
                    <a:pt x="1286184" y="1622390"/>
                    <a:pt x="1274370" y="1629772"/>
                  </a:cubicBezTo>
                  <a:cubicBezTo>
                    <a:pt x="1262555" y="1637152"/>
                    <a:pt x="1250574" y="1644227"/>
                    <a:pt x="1238426" y="1650996"/>
                  </a:cubicBezTo>
                  <a:cubicBezTo>
                    <a:pt x="1226278" y="1657764"/>
                    <a:pt x="1213978" y="1664217"/>
                    <a:pt x="1201526" y="1670355"/>
                  </a:cubicBezTo>
                  <a:cubicBezTo>
                    <a:pt x="1189074" y="1676494"/>
                    <a:pt x="1176484" y="1682310"/>
                    <a:pt x="1163758" y="1687805"/>
                  </a:cubicBezTo>
                  <a:cubicBezTo>
                    <a:pt x="1151033" y="1693299"/>
                    <a:pt x="1138185" y="1698464"/>
                    <a:pt x="1125216" y="1703302"/>
                  </a:cubicBezTo>
                  <a:cubicBezTo>
                    <a:pt x="1112247" y="1708139"/>
                    <a:pt x="1099171" y="1712642"/>
                    <a:pt x="1085990" y="1716809"/>
                  </a:cubicBezTo>
                  <a:cubicBezTo>
                    <a:pt x="1072808" y="1720977"/>
                    <a:pt x="1059537" y="1724804"/>
                    <a:pt x="1046175" y="1728293"/>
                  </a:cubicBezTo>
                  <a:cubicBezTo>
                    <a:pt x="1032813" y="1731782"/>
                    <a:pt x="1019378" y="1734927"/>
                    <a:pt x="1005868" y="1737728"/>
                  </a:cubicBezTo>
                  <a:cubicBezTo>
                    <a:pt x="992358" y="1740529"/>
                    <a:pt x="978790" y="1742983"/>
                    <a:pt x="965165" y="1745090"/>
                  </a:cubicBezTo>
                  <a:cubicBezTo>
                    <a:pt x="951539" y="1747197"/>
                    <a:pt x="937873" y="1748954"/>
                    <a:pt x="924165" y="1750362"/>
                  </a:cubicBezTo>
                  <a:cubicBezTo>
                    <a:pt x="910456" y="1751769"/>
                    <a:pt x="896724" y="1752824"/>
                    <a:pt x="882966" y="1753529"/>
                  </a:cubicBezTo>
                  <a:cubicBezTo>
                    <a:pt x="869208" y="1754234"/>
                    <a:pt x="855441" y="1754586"/>
                    <a:pt x="841667" y="1754586"/>
                  </a:cubicBezTo>
                  <a:cubicBezTo>
                    <a:pt x="827893" y="1754586"/>
                    <a:pt x="814126" y="1754234"/>
                    <a:pt x="800369" y="1753529"/>
                  </a:cubicBezTo>
                  <a:cubicBezTo>
                    <a:pt x="786611" y="1752824"/>
                    <a:pt x="772877" y="1751769"/>
                    <a:pt x="759169" y="1750361"/>
                  </a:cubicBezTo>
                  <a:cubicBezTo>
                    <a:pt x="745461" y="1748954"/>
                    <a:pt x="731794" y="1747197"/>
                    <a:pt x="718169" y="1745090"/>
                  </a:cubicBezTo>
                  <a:cubicBezTo>
                    <a:pt x="704543" y="1742983"/>
                    <a:pt x="690975" y="1740529"/>
                    <a:pt x="677466" y="1737728"/>
                  </a:cubicBezTo>
                  <a:cubicBezTo>
                    <a:pt x="663956" y="1734927"/>
                    <a:pt x="650520" y="1731782"/>
                    <a:pt x="637158" y="1728293"/>
                  </a:cubicBezTo>
                  <a:cubicBezTo>
                    <a:pt x="623797" y="1724804"/>
                    <a:pt x="610525" y="1720977"/>
                    <a:pt x="597344" y="1716809"/>
                  </a:cubicBezTo>
                  <a:cubicBezTo>
                    <a:pt x="584162" y="1712642"/>
                    <a:pt x="571087" y="1708139"/>
                    <a:pt x="558118" y="1703302"/>
                  </a:cubicBezTo>
                  <a:cubicBezTo>
                    <a:pt x="545149" y="1698464"/>
                    <a:pt x="532301" y="1693299"/>
                    <a:pt x="519575" y="1687805"/>
                  </a:cubicBezTo>
                  <a:cubicBezTo>
                    <a:pt x="506849" y="1682310"/>
                    <a:pt x="494260" y="1676494"/>
                    <a:pt x="481808" y="1670355"/>
                  </a:cubicBezTo>
                  <a:cubicBezTo>
                    <a:pt x="469356" y="1664217"/>
                    <a:pt x="457056" y="1657764"/>
                    <a:pt x="444908" y="1650996"/>
                  </a:cubicBezTo>
                  <a:cubicBezTo>
                    <a:pt x="432759" y="1644227"/>
                    <a:pt x="420778" y="1637152"/>
                    <a:pt x="408963" y="1629772"/>
                  </a:cubicBezTo>
                  <a:cubicBezTo>
                    <a:pt x="397148" y="1622390"/>
                    <a:pt x="385514" y="1614710"/>
                    <a:pt x="374061" y="1606734"/>
                  </a:cubicBezTo>
                  <a:cubicBezTo>
                    <a:pt x="362608" y="1598757"/>
                    <a:pt x="351350" y="1590493"/>
                    <a:pt x="340286" y="1581940"/>
                  </a:cubicBezTo>
                  <a:cubicBezTo>
                    <a:pt x="329222" y="1573387"/>
                    <a:pt x="318366" y="1564557"/>
                    <a:pt x="307719" y="1555449"/>
                  </a:cubicBezTo>
                  <a:cubicBezTo>
                    <a:pt x="297071" y="1546341"/>
                    <a:pt x="286644" y="1536966"/>
                    <a:pt x="276438" y="1527324"/>
                  </a:cubicBezTo>
                  <a:cubicBezTo>
                    <a:pt x="266232" y="1517681"/>
                    <a:pt x="256259" y="1507784"/>
                    <a:pt x="246518" y="1497632"/>
                  </a:cubicBezTo>
                  <a:cubicBezTo>
                    <a:pt x="236778" y="1487479"/>
                    <a:pt x="227283" y="1477084"/>
                    <a:pt x="218033" y="1466446"/>
                  </a:cubicBezTo>
                  <a:cubicBezTo>
                    <a:pt x="208782" y="1455808"/>
                    <a:pt x="199788" y="1444939"/>
                    <a:pt x="191050" y="1433841"/>
                  </a:cubicBezTo>
                  <a:cubicBezTo>
                    <a:pt x="182311" y="1422742"/>
                    <a:pt x="173839" y="1411427"/>
                    <a:pt x="165634" y="1399895"/>
                  </a:cubicBezTo>
                  <a:cubicBezTo>
                    <a:pt x="157428" y="1388363"/>
                    <a:pt x="149499" y="1376628"/>
                    <a:pt x="141846" y="1364690"/>
                  </a:cubicBezTo>
                  <a:cubicBezTo>
                    <a:pt x="134194" y="1352752"/>
                    <a:pt x="126827" y="1340626"/>
                    <a:pt x="119745" y="1328311"/>
                  </a:cubicBezTo>
                  <a:cubicBezTo>
                    <a:pt x="112663" y="1315996"/>
                    <a:pt x="105876" y="1303508"/>
                    <a:pt x="99383" y="1290846"/>
                  </a:cubicBezTo>
                  <a:cubicBezTo>
                    <a:pt x="92889" y="1278183"/>
                    <a:pt x="86698" y="1265363"/>
                    <a:pt x="80809" y="1252384"/>
                  </a:cubicBezTo>
                  <a:cubicBezTo>
                    <a:pt x="74919" y="1239404"/>
                    <a:pt x="69339" y="1226282"/>
                    <a:pt x="64068" y="1213018"/>
                  </a:cubicBezTo>
                  <a:cubicBezTo>
                    <a:pt x="58797" y="1199753"/>
                    <a:pt x="53841" y="1186362"/>
                    <a:pt x="49200" y="1172844"/>
                  </a:cubicBezTo>
                  <a:cubicBezTo>
                    <a:pt x="44560" y="1159325"/>
                    <a:pt x="40240" y="1145696"/>
                    <a:pt x="36242" y="1131958"/>
                  </a:cubicBezTo>
                  <a:cubicBezTo>
                    <a:pt x="32243" y="1118218"/>
                    <a:pt x="28571" y="1104385"/>
                    <a:pt x="25224" y="1090457"/>
                  </a:cubicBezTo>
                  <a:cubicBezTo>
                    <a:pt x="21877" y="1076529"/>
                    <a:pt x="18860" y="1062525"/>
                    <a:pt x="16172" y="1048443"/>
                  </a:cubicBezTo>
                  <a:cubicBezTo>
                    <a:pt x="13485" y="1034363"/>
                    <a:pt x="11131" y="1020220"/>
                    <a:pt x="9110" y="1006019"/>
                  </a:cubicBezTo>
                  <a:cubicBezTo>
                    <a:pt x="7089" y="991817"/>
                    <a:pt x="5403" y="977571"/>
                    <a:pt x="4053" y="963283"/>
                  </a:cubicBezTo>
                  <a:cubicBezTo>
                    <a:pt x="2703" y="948995"/>
                    <a:pt x="1690" y="934681"/>
                    <a:pt x="1014" y="920340"/>
                  </a:cubicBezTo>
                  <a:cubicBezTo>
                    <a:pt x="338" y="905999"/>
                    <a:pt x="0" y="891651"/>
                    <a:pt x="0" y="877293"/>
                  </a:cubicBezTo>
                  <a:cubicBezTo>
                    <a:pt x="0" y="862936"/>
                    <a:pt x="338" y="848587"/>
                    <a:pt x="1014" y="834246"/>
                  </a:cubicBezTo>
                  <a:cubicBezTo>
                    <a:pt x="1690" y="819906"/>
                    <a:pt x="2703" y="805592"/>
                    <a:pt x="4053" y="791303"/>
                  </a:cubicBezTo>
                  <a:cubicBezTo>
                    <a:pt x="5403" y="777014"/>
                    <a:pt x="7089" y="762769"/>
                    <a:pt x="9110" y="748567"/>
                  </a:cubicBezTo>
                  <a:cubicBezTo>
                    <a:pt x="11131" y="734365"/>
                    <a:pt x="13485" y="720222"/>
                    <a:pt x="16172" y="706141"/>
                  </a:cubicBezTo>
                  <a:cubicBezTo>
                    <a:pt x="18860" y="692059"/>
                    <a:pt x="21877" y="678054"/>
                    <a:pt x="25224" y="664127"/>
                  </a:cubicBezTo>
                  <a:cubicBezTo>
                    <a:pt x="28571" y="650201"/>
                    <a:pt x="32243" y="636367"/>
                    <a:pt x="36242" y="622628"/>
                  </a:cubicBezTo>
                  <a:cubicBezTo>
                    <a:pt x="40240" y="608888"/>
                    <a:pt x="44560" y="595259"/>
                    <a:pt x="49200" y="581741"/>
                  </a:cubicBezTo>
                  <a:cubicBezTo>
                    <a:pt x="53841" y="568223"/>
                    <a:pt x="58797" y="554832"/>
                    <a:pt x="64068" y="541567"/>
                  </a:cubicBezTo>
                  <a:cubicBezTo>
                    <a:pt x="69339" y="528302"/>
                    <a:pt x="74919" y="515180"/>
                    <a:pt x="80809" y="502201"/>
                  </a:cubicBezTo>
                  <a:cubicBezTo>
                    <a:pt x="86698" y="489222"/>
                    <a:pt x="92889" y="476402"/>
                    <a:pt x="99383" y="463740"/>
                  </a:cubicBezTo>
                  <a:cubicBezTo>
                    <a:pt x="105876" y="451077"/>
                    <a:pt x="112663" y="438588"/>
                    <a:pt x="119745" y="426274"/>
                  </a:cubicBezTo>
                  <a:cubicBezTo>
                    <a:pt x="126826" y="413959"/>
                    <a:pt x="134193" y="401832"/>
                    <a:pt x="141846" y="389894"/>
                  </a:cubicBezTo>
                  <a:cubicBezTo>
                    <a:pt x="149499" y="377957"/>
                    <a:pt x="157428" y="366222"/>
                    <a:pt x="165634" y="354690"/>
                  </a:cubicBezTo>
                  <a:cubicBezTo>
                    <a:pt x="173839" y="343158"/>
                    <a:pt x="182311" y="331843"/>
                    <a:pt x="191049" y="320744"/>
                  </a:cubicBezTo>
                  <a:cubicBezTo>
                    <a:pt x="199788" y="309645"/>
                    <a:pt x="208782" y="298778"/>
                    <a:pt x="218033" y="288139"/>
                  </a:cubicBezTo>
                  <a:cubicBezTo>
                    <a:pt x="227283" y="277501"/>
                    <a:pt x="236778" y="267105"/>
                    <a:pt x="246518" y="256953"/>
                  </a:cubicBezTo>
                  <a:cubicBezTo>
                    <a:pt x="256259" y="246800"/>
                    <a:pt x="266232" y="236904"/>
                    <a:pt x="276438" y="227262"/>
                  </a:cubicBezTo>
                  <a:cubicBezTo>
                    <a:pt x="286644" y="217620"/>
                    <a:pt x="297071" y="208244"/>
                    <a:pt x="307719" y="199136"/>
                  </a:cubicBezTo>
                  <a:cubicBezTo>
                    <a:pt x="318367" y="190028"/>
                    <a:pt x="329223" y="181197"/>
                    <a:pt x="340287" y="172645"/>
                  </a:cubicBezTo>
                  <a:cubicBezTo>
                    <a:pt x="351350" y="164092"/>
                    <a:pt x="362609" y="155827"/>
                    <a:pt x="374062" y="147851"/>
                  </a:cubicBezTo>
                  <a:cubicBezTo>
                    <a:pt x="385514" y="139874"/>
                    <a:pt x="397148" y="132195"/>
                    <a:pt x="408963" y="124814"/>
                  </a:cubicBezTo>
                  <a:cubicBezTo>
                    <a:pt x="420778" y="117432"/>
                    <a:pt x="432760" y="110357"/>
                    <a:pt x="444908" y="103589"/>
                  </a:cubicBezTo>
                  <a:cubicBezTo>
                    <a:pt x="457056" y="96822"/>
                    <a:pt x="469356" y="90368"/>
                    <a:pt x="481808" y="84229"/>
                  </a:cubicBezTo>
                  <a:cubicBezTo>
                    <a:pt x="494260" y="78090"/>
                    <a:pt x="506849" y="72273"/>
                    <a:pt x="519575" y="66779"/>
                  </a:cubicBezTo>
                  <a:cubicBezTo>
                    <a:pt x="532301" y="61285"/>
                    <a:pt x="545149" y="56119"/>
                    <a:pt x="558118" y="51283"/>
                  </a:cubicBezTo>
                  <a:cubicBezTo>
                    <a:pt x="571087" y="46446"/>
                    <a:pt x="584162" y="41943"/>
                    <a:pt x="597344" y="37776"/>
                  </a:cubicBezTo>
                  <a:cubicBezTo>
                    <a:pt x="610525" y="33608"/>
                    <a:pt x="623797" y="29780"/>
                    <a:pt x="637158" y="26291"/>
                  </a:cubicBezTo>
                  <a:cubicBezTo>
                    <a:pt x="650520" y="22802"/>
                    <a:pt x="663956" y="19657"/>
                    <a:pt x="677466" y="16857"/>
                  </a:cubicBezTo>
                  <a:cubicBezTo>
                    <a:pt x="690975" y="14055"/>
                    <a:pt x="704543" y="11602"/>
                    <a:pt x="718169" y="9495"/>
                  </a:cubicBezTo>
                  <a:cubicBezTo>
                    <a:pt x="731794" y="7389"/>
                    <a:pt x="745461" y="5632"/>
                    <a:pt x="759169" y="4224"/>
                  </a:cubicBezTo>
                  <a:cubicBezTo>
                    <a:pt x="772877" y="2817"/>
                    <a:pt x="786611" y="1761"/>
                    <a:pt x="800369" y="1057"/>
                  </a:cubicBezTo>
                  <a:cubicBezTo>
                    <a:pt x="814126" y="352"/>
                    <a:pt x="827893" y="0"/>
                    <a:pt x="841667" y="0"/>
                  </a:cubicBezTo>
                  <a:cubicBezTo>
                    <a:pt x="855441" y="0"/>
                    <a:pt x="869208" y="352"/>
                    <a:pt x="882966" y="1057"/>
                  </a:cubicBezTo>
                  <a:cubicBezTo>
                    <a:pt x="896724" y="1761"/>
                    <a:pt x="910456" y="2817"/>
                    <a:pt x="924165" y="4224"/>
                  </a:cubicBezTo>
                  <a:cubicBezTo>
                    <a:pt x="937873" y="5632"/>
                    <a:pt x="951540" y="7389"/>
                    <a:pt x="965165" y="9495"/>
                  </a:cubicBezTo>
                  <a:cubicBezTo>
                    <a:pt x="978790" y="11602"/>
                    <a:pt x="992358" y="14055"/>
                    <a:pt x="1005868" y="16857"/>
                  </a:cubicBezTo>
                  <a:cubicBezTo>
                    <a:pt x="1019378" y="19657"/>
                    <a:pt x="1032813" y="22802"/>
                    <a:pt x="1046175" y="26291"/>
                  </a:cubicBezTo>
                  <a:cubicBezTo>
                    <a:pt x="1059537" y="29780"/>
                    <a:pt x="1072808" y="33608"/>
                    <a:pt x="1085990" y="37776"/>
                  </a:cubicBezTo>
                  <a:cubicBezTo>
                    <a:pt x="1099171" y="41943"/>
                    <a:pt x="1112247" y="46446"/>
                    <a:pt x="1125216" y="51283"/>
                  </a:cubicBezTo>
                  <a:cubicBezTo>
                    <a:pt x="1138185" y="56119"/>
                    <a:pt x="1151033" y="61285"/>
                    <a:pt x="1163758" y="66779"/>
                  </a:cubicBezTo>
                  <a:cubicBezTo>
                    <a:pt x="1176484" y="72273"/>
                    <a:pt x="1189073" y="78090"/>
                    <a:pt x="1201526" y="84229"/>
                  </a:cubicBezTo>
                  <a:cubicBezTo>
                    <a:pt x="1213978" y="90368"/>
                    <a:pt x="1226278" y="96822"/>
                    <a:pt x="1238426" y="103589"/>
                  </a:cubicBezTo>
                  <a:cubicBezTo>
                    <a:pt x="1250574" y="110357"/>
                    <a:pt x="1262555" y="117432"/>
                    <a:pt x="1274370" y="124814"/>
                  </a:cubicBezTo>
                  <a:cubicBezTo>
                    <a:pt x="1286184" y="132195"/>
                    <a:pt x="1297819" y="139874"/>
                    <a:pt x="1309272" y="147851"/>
                  </a:cubicBezTo>
                  <a:cubicBezTo>
                    <a:pt x="1320724" y="155827"/>
                    <a:pt x="1331983" y="164092"/>
                    <a:pt x="1343047" y="172645"/>
                  </a:cubicBezTo>
                  <a:cubicBezTo>
                    <a:pt x="1354110" y="181197"/>
                    <a:pt x="1364966" y="190029"/>
                    <a:pt x="1375615" y="199137"/>
                  </a:cubicBezTo>
                  <a:cubicBezTo>
                    <a:pt x="1386262" y="208245"/>
                    <a:pt x="1396689" y="217620"/>
                    <a:pt x="1406896" y="227262"/>
                  </a:cubicBezTo>
                  <a:cubicBezTo>
                    <a:pt x="1417102" y="236904"/>
                    <a:pt x="1427075" y="246800"/>
                    <a:pt x="1436815" y="256953"/>
                  </a:cubicBezTo>
                  <a:cubicBezTo>
                    <a:pt x="1446555" y="267105"/>
                    <a:pt x="1456050" y="277501"/>
                    <a:pt x="1465301" y="288139"/>
                  </a:cubicBezTo>
                  <a:cubicBezTo>
                    <a:pt x="1474551" y="298777"/>
                    <a:pt x="1483546" y="309645"/>
                    <a:pt x="1492284" y="320744"/>
                  </a:cubicBezTo>
                  <a:cubicBezTo>
                    <a:pt x="1501022" y="331843"/>
                    <a:pt x="1509494" y="343158"/>
                    <a:pt x="1517700" y="354690"/>
                  </a:cubicBezTo>
                  <a:cubicBezTo>
                    <a:pt x="1525905" y="366222"/>
                    <a:pt x="1533834" y="377957"/>
                    <a:pt x="1541487" y="389894"/>
                  </a:cubicBezTo>
                  <a:cubicBezTo>
                    <a:pt x="1549140" y="401832"/>
                    <a:pt x="1556507" y="413959"/>
                    <a:pt x="1563588" y="426274"/>
                  </a:cubicBezTo>
                  <a:cubicBezTo>
                    <a:pt x="1570670" y="438588"/>
                    <a:pt x="1577457" y="451077"/>
                    <a:pt x="1583951" y="463740"/>
                  </a:cubicBezTo>
                  <a:cubicBezTo>
                    <a:pt x="1590444" y="476402"/>
                    <a:pt x="1596635" y="489222"/>
                    <a:pt x="1602524" y="502201"/>
                  </a:cubicBezTo>
                  <a:cubicBezTo>
                    <a:pt x="1608414" y="515180"/>
                    <a:pt x="1613994" y="528302"/>
                    <a:pt x="1619265" y="541567"/>
                  </a:cubicBezTo>
                  <a:cubicBezTo>
                    <a:pt x="1624536" y="554832"/>
                    <a:pt x="1629492" y="568224"/>
                    <a:pt x="1634132" y="581742"/>
                  </a:cubicBezTo>
                  <a:cubicBezTo>
                    <a:pt x="1638774" y="595260"/>
                    <a:pt x="1643093" y="608888"/>
                    <a:pt x="1647092" y="622628"/>
                  </a:cubicBezTo>
                  <a:cubicBezTo>
                    <a:pt x="1651090" y="636367"/>
                    <a:pt x="1654763" y="650201"/>
                    <a:pt x="1658110" y="664127"/>
                  </a:cubicBezTo>
                  <a:cubicBezTo>
                    <a:pt x="1661457" y="678054"/>
                    <a:pt x="1664474" y="692059"/>
                    <a:pt x="1667161" y="706141"/>
                  </a:cubicBezTo>
                  <a:cubicBezTo>
                    <a:pt x="1669849" y="720222"/>
                    <a:pt x="1672203" y="734365"/>
                    <a:pt x="1674224" y="748567"/>
                  </a:cubicBezTo>
                  <a:cubicBezTo>
                    <a:pt x="1676245" y="762769"/>
                    <a:pt x="1677931" y="777014"/>
                    <a:pt x="1679281" y="791303"/>
                  </a:cubicBezTo>
                  <a:cubicBezTo>
                    <a:pt x="1680631" y="805592"/>
                    <a:pt x="1681644" y="819906"/>
                    <a:pt x="1682320" y="834246"/>
                  </a:cubicBezTo>
                  <a:cubicBezTo>
                    <a:pt x="1682996" y="848587"/>
                    <a:pt x="1683334" y="862936"/>
                    <a:pt x="1683334" y="877293"/>
                  </a:cubicBezTo>
                  <a:close/>
                </a:path>
              </a:pathLst>
            </a:custGeom>
            <a:ln w="8907"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Rectangle 15">
              <a:extLst>
                <a:ext uri="{FF2B5EF4-FFF2-40B4-BE49-F238E27FC236}">
                  <a16:creationId xmlns:a16="http://schemas.microsoft.com/office/drawing/2014/main" id="{AAD9E1AD-7B56-26D3-7148-6FC985D1BB92}"/>
                </a:ext>
              </a:extLst>
            </p:cNvPr>
            <p:cNvSpPr/>
            <p:nvPr/>
          </p:nvSpPr>
          <p:spPr>
            <a:xfrm>
              <a:off x="2652532" y="5901748"/>
              <a:ext cx="1365554" cy="292528"/>
            </a:xfrm>
            <a:prstGeom prst="rect">
              <a:avLst/>
            </a:prstGeom>
            <a:ln>
              <a:noFill/>
            </a:ln>
          </p:spPr>
          <p:txBody>
            <a:bodyPr vert="horz" lIns="0" tIns="0" rIns="0" bIns="0" rtlCol="0">
              <a:noAutofit/>
            </a:bodyPr>
            <a:lstStyle/>
            <a:p>
              <a:pPr>
                <a:lnSpc>
                  <a:spcPct val="107000"/>
                </a:lnSpc>
                <a:spcAft>
                  <a:spcPts val="800"/>
                </a:spcAft>
              </a:pPr>
              <a:r>
                <a:rPr lang="en-US" sz="1250" kern="100">
                  <a:effectLst/>
                  <a:latin typeface="Arial" panose="020B0604020202020204" pitchFamily="34" charset="0"/>
                  <a:ea typeface="Arial" panose="020B0604020202020204" pitchFamily="34" charset="0"/>
                  <a:cs typeface="Arial" panose="020B0604020202020204" pitchFamily="34" charset="0"/>
                </a:rPr>
                <a:t>UPDATE_CACHE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18" name="Shape 19">
              <a:extLst>
                <a:ext uri="{FF2B5EF4-FFF2-40B4-BE49-F238E27FC236}">
                  <a16:creationId xmlns:a16="http://schemas.microsoft.com/office/drawing/2014/main" id="{C5F39FDA-FAFE-E4A4-E305-245A580470B8}"/>
                </a:ext>
              </a:extLst>
            </p:cNvPr>
            <p:cNvSpPr/>
            <p:nvPr/>
          </p:nvSpPr>
          <p:spPr>
            <a:xfrm>
              <a:off x="849089" y="1103547"/>
              <a:ext cx="1868887" cy="1422759"/>
            </a:xfrm>
            <a:custGeom>
              <a:avLst/>
              <a:gdLst/>
              <a:ahLst/>
              <a:cxnLst/>
              <a:rect l="0" t="0" r="0" b="0"/>
              <a:pathLst>
                <a:path w="1868887" h="1422759">
                  <a:moveTo>
                    <a:pt x="153133" y="1422759"/>
                  </a:moveTo>
                  <a:cubicBezTo>
                    <a:pt x="8491" y="862182"/>
                    <a:pt x="0" y="469077"/>
                    <a:pt x="127660" y="243445"/>
                  </a:cubicBezTo>
                  <a:cubicBezTo>
                    <a:pt x="255321" y="17813"/>
                    <a:pt x="835729" y="0"/>
                    <a:pt x="1868887" y="190006"/>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Shape 20">
              <a:extLst>
                <a:ext uri="{FF2B5EF4-FFF2-40B4-BE49-F238E27FC236}">
                  <a16:creationId xmlns:a16="http://schemas.microsoft.com/office/drawing/2014/main" id="{9B76F429-4C71-4F76-472E-04161BC2598E}"/>
                </a:ext>
              </a:extLst>
            </p:cNvPr>
            <p:cNvSpPr/>
            <p:nvPr/>
          </p:nvSpPr>
          <p:spPr>
            <a:xfrm>
              <a:off x="972029" y="2518557"/>
              <a:ext cx="60386" cy="68135"/>
            </a:xfrm>
            <a:custGeom>
              <a:avLst/>
              <a:gdLst/>
              <a:ahLst/>
              <a:cxnLst/>
              <a:rect l="0" t="0" r="0" b="0"/>
              <a:pathLst>
                <a:path w="60386" h="68135">
                  <a:moveTo>
                    <a:pt x="60386" y="0"/>
                  </a:moveTo>
                  <a:lnTo>
                    <a:pt x="45780" y="68135"/>
                  </a:lnTo>
                  <a:lnTo>
                    <a:pt x="0" y="15586"/>
                  </a:lnTo>
                  <a:lnTo>
                    <a:pt x="60386"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0" name="Shape 21">
              <a:extLst>
                <a:ext uri="{FF2B5EF4-FFF2-40B4-BE49-F238E27FC236}">
                  <a16:creationId xmlns:a16="http://schemas.microsoft.com/office/drawing/2014/main" id="{440E4B1E-0217-A305-79D5-BA347B678835}"/>
                </a:ext>
              </a:extLst>
            </p:cNvPr>
            <p:cNvSpPr/>
            <p:nvPr/>
          </p:nvSpPr>
          <p:spPr>
            <a:xfrm>
              <a:off x="972029" y="2518557"/>
              <a:ext cx="60386" cy="68135"/>
            </a:xfrm>
            <a:custGeom>
              <a:avLst/>
              <a:gdLst/>
              <a:ahLst/>
              <a:cxnLst/>
              <a:rect l="0" t="0" r="0" b="0"/>
              <a:pathLst>
                <a:path w="60386" h="68135">
                  <a:moveTo>
                    <a:pt x="45780" y="68135"/>
                  </a:moveTo>
                  <a:lnTo>
                    <a:pt x="0" y="15586"/>
                  </a:lnTo>
                  <a:lnTo>
                    <a:pt x="60386" y="0"/>
                  </a:lnTo>
                  <a:lnTo>
                    <a:pt x="45780" y="68135"/>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22">
              <a:extLst>
                <a:ext uri="{FF2B5EF4-FFF2-40B4-BE49-F238E27FC236}">
                  <a16:creationId xmlns:a16="http://schemas.microsoft.com/office/drawing/2014/main" id="{1A209FF4-5CE7-E6CA-BC22-812AAD89F3B5}"/>
                </a:ext>
              </a:extLst>
            </p:cNvPr>
            <p:cNvSpPr/>
            <p:nvPr/>
          </p:nvSpPr>
          <p:spPr>
            <a:xfrm>
              <a:off x="0" y="3773754"/>
              <a:ext cx="2382913" cy="2166335"/>
            </a:xfrm>
            <a:custGeom>
              <a:avLst/>
              <a:gdLst/>
              <a:ahLst/>
              <a:cxnLst/>
              <a:rect l="0" t="0" r="0" b="0"/>
              <a:pathLst>
                <a:path w="2382913" h="2166335">
                  <a:moveTo>
                    <a:pt x="2382913" y="2166335"/>
                  </a:moveTo>
                  <a:cubicBezTo>
                    <a:pt x="967487" y="1645600"/>
                    <a:pt x="207819" y="1250150"/>
                    <a:pt x="103910" y="979986"/>
                  </a:cubicBezTo>
                  <a:cubicBezTo>
                    <a:pt x="0" y="709821"/>
                    <a:pt x="245850" y="383159"/>
                    <a:pt x="841459" y="0"/>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23">
              <a:extLst>
                <a:ext uri="{FF2B5EF4-FFF2-40B4-BE49-F238E27FC236}">
                  <a16:creationId xmlns:a16="http://schemas.microsoft.com/office/drawing/2014/main" id="{6303FA1D-53F9-2EB9-2341-E960CC34BE3C}"/>
                </a:ext>
              </a:extLst>
            </p:cNvPr>
            <p:cNvSpPr/>
            <p:nvPr/>
          </p:nvSpPr>
          <p:spPr>
            <a:xfrm>
              <a:off x="2372136" y="5910788"/>
              <a:ext cx="69293" cy="58516"/>
            </a:xfrm>
            <a:custGeom>
              <a:avLst/>
              <a:gdLst/>
              <a:ahLst/>
              <a:cxnLst/>
              <a:rect l="0" t="0" r="0" b="0"/>
              <a:pathLst>
                <a:path w="69293" h="58516">
                  <a:moveTo>
                    <a:pt x="21554" y="0"/>
                  </a:moveTo>
                  <a:lnTo>
                    <a:pt x="69293" y="50767"/>
                  </a:lnTo>
                  <a:lnTo>
                    <a:pt x="0" y="58516"/>
                  </a:lnTo>
                  <a:lnTo>
                    <a:pt x="2155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3" name="Shape 24">
              <a:extLst>
                <a:ext uri="{FF2B5EF4-FFF2-40B4-BE49-F238E27FC236}">
                  <a16:creationId xmlns:a16="http://schemas.microsoft.com/office/drawing/2014/main" id="{B1061841-944A-2C63-3E97-8826ED0D1A61}"/>
                </a:ext>
              </a:extLst>
            </p:cNvPr>
            <p:cNvSpPr/>
            <p:nvPr/>
          </p:nvSpPr>
          <p:spPr>
            <a:xfrm>
              <a:off x="2372136" y="5910788"/>
              <a:ext cx="69293" cy="58516"/>
            </a:xfrm>
            <a:custGeom>
              <a:avLst/>
              <a:gdLst/>
              <a:ahLst/>
              <a:cxnLst/>
              <a:rect l="0" t="0" r="0" b="0"/>
              <a:pathLst>
                <a:path w="69293" h="58516">
                  <a:moveTo>
                    <a:pt x="69293" y="50767"/>
                  </a:moveTo>
                  <a:lnTo>
                    <a:pt x="0" y="58516"/>
                  </a:lnTo>
                  <a:lnTo>
                    <a:pt x="21554" y="0"/>
                  </a:lnTo>
                  <a:lnTo>
                    <a:pt x="69293" y="50767"/>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4" name="Shape 25">
              <a:extLst>
                <a:ext uri="{FF2B5EF4-FFF2-40B4-BE49-F238E27FC236}">
                  <a16:creationId xmlns:a16="http://schemas.microsoft.com/office/drawing/2014/main" id="{D9B12F33-DDE7-8C55-3A81-0186ADCEEA02}"/>
                </a:ext>
              </a:extLst>
            </p:cNvPr>
            <p:cNvSpPr/>
            <p:nvPr/>
          </p:nvSpPr>
          <p:spPr>
            <a:xfrm>
              <a:off x="3213773" y="1997614"/>
              <a:ext cx="673720" cy="3346986"/>
            </a:xfrm>
            <a:custGeom>
              <a:avLst/>
              <a:gdLst/>
              <a:ahLst/>
              <a:cxnLst/>
              <a:rect l="0" t="0" r="0" b="0"/>
              <a:pathLst>
                <a:path w="673720" h="3346986">
                  <a:moveTo>
                    <a:pt x="87225" y="0"/>
                  </a:moveTo>
                  <a:cubicBezTo>
                    <a:pt x="7303" y="617223"/>
                    <a:pt x="0" y="1163341"/>
                    <a:pt x="65315" y="1638356"/>
                  </a:cubicBezTo>
                  <a:cubicBezTo>
                    <a:pt x="130629" y="2113371"/>
                    <a:pt x="333431" y="2682914"/>
                    <a:pt x="673720" y="3346986"/>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5" name="Shape 26">
              <a:extLst>
                <a:ext uri="{FF2B5EF4-FFF2-40B4-BE49-F238E27FC236}">
                  <a16:creationId xmlns:a16="http://schemas.microsoft.com/office/drawing/2014/main" id="{63B7E4DE-FDA8-E10F-AEA8-117E07307979}"/>
                </a:ext>
              </a:extLst>
            </p:cNvPr>
            <p:cNvSpPr/>
            <p:nvPr/>
          </p:nvSpPr>
          <p:spPr>
            <a:xfrm>
              <a:off x="3270092" y="1935802"/>
              <a:ext cx="61811" cy="65819"/>
            </a:xfrm>
            <a:custGeom>
              <a:avLst/>
              <a:gdLst/>
              <a:ahLst/>
              <a:cxnLst/>
              <a:rect l="0" t="0" r="0" b="0"/>
              <a:pathLst>
                <a:path w="61811" h="65819">
                  <a:moveTo>
                    <a:pt x="38922" y="0"/>
                  </a:moveTo>
                  <a:lnTo>
                    <a:pt x="61811" y="65819"/>
                  </a:lnTo>
                  <a:lnTo>
                    <a:pt x="0" y="57804"/>
                  </a:lnTo>
                  <a:lnTo>
                    <a:pt x="38922"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6" name="Shape 27">
              <a:extLst>
                <a:ext uri="{FF2B5EF4-FFF2-40B4-BE49-F238E27FC236}">
                  <a16:creationId xmlns:a16="http://schemas.microsoft.com/office/drawing/2014/main" id="{55C5BD55-DAFF-8AA3-1CFE-2B5022200569}"/>
                </a:ext>
              </a:extLst>
            </p:cNvPr>
            <p:cNvSpPr/>
            <p:nvPr/>
          </p:nvSpPr>
          <p:spPr>
            <a:xfrm>
              <a:off x="3270092" y="1935802"/>
              <a:ext cx="61811" cy="65819"/>
            </a:xfrm>
            <a:custGeom>
              <a:avLst/>
              <a:gdLst/>
              <a:ahLst/>
              <a:cxnLst/>
              <a:rect l="0" t="0" r="0" b="0"/>
              <a:pathLst>
                <a:path w="61811" h="65819">
                  <a:moveTo>
                    <a:pt x="38922" y="0"/>
                  </a:moveTo>
                  <a:lnTo>
                    <a:pt x="61811" y="65819"/>
                  </a:lnTo>
                  <a:lnTo>
                    <a:pt x="0" y="57804"/>
                  </a:lnTo>
                  <a:lnTo>
                    <a:pt x="38922" y="0"/>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29">
              <a:extLst>
                <a:ext uri="{FF2B5EF4-FFF2-40B4-BE49-F238E27FC236}">
                  <a16:creationId xmlns:a16="http://schemas.microsoft.com/office/drawing/2014/main" id="{211736F7-B381-ED8B-E09B-FE744068DD4A}"/>
                </a:ext>
              </a:extLst>
            </p:cNvPr>
            <p:cNvSpPr/>
            <p:nvPr/>
          </p:nvSpPr>
          <p:spPr>
            <a:xfrm>
              <a:off x="6307308" y="803694"/>
              <a:ext cx="1184569" cy="1264727"/>
            </a:xfrm>
            <a:custGeom>
              <a:avLst/>
              <a:gdLst/>
              <a:ahLst/>
              <a:cxnLst/>
              <a:rect l="0" t="0" r="0" b="0"/>
              <a:pathLst>
                <a:path w="1184569" h="1264727">
                  <a:moveTo>
                    <a:pt x="1184568" y="632364"/>
                  </a:moveTo>
                  <a:cubicBezTo>
                    <a:pt x="1184569" y="653074"/>
                    <a:pt x="1183618" y="673735"/>
                    <a:pt x="1181716" y="694346"/>
                  </a:cubicBezTo>
                  <a:cubicBezTo>
                    <a:pt x="1179816" y="714957"/>
                    <a:pt x="1176972" y="735419"/>
                    <a:pt x="1173187" y="755732"/>
                  </a:cubicBezTo>
                  <a:cubicBezTo>
                    <a:pt x="1169403" y="776045"/>
                    <a:pt x="1164696" y="796111"/>
                    <a:pt x="1159065" y="815929"/>
                  </a:cubicBezTo>
                  <a:cubicBezTo>
                    <a:pt x="1153434" y="835748"/>
                    <a:pt x="1146906" y="855225"/>
                    <a:pt x="1139482" y="874358"/>
                  </a:cubicBezTo>
                  <a:cubicBezTo>
                    <a:pt x="1132060" y="893493"/>
                    <a:pt x="1123776" y="912193"/>
                    <a:pt x="1114632" y="930458"/>
                  </a:cubicBezTo>
                  <a:cubicBezTo>
                    <a:pt x="1105488" y="948723"/>
                    <a:pt x="1095527" y="966466"/>
                    <a:pt x="1084749" y="983686"/>
                  </a:cubicBezTo>
                  <a:cubicBezTo>
                    <a:pt x="1073973" y="1000906"/>
                    <a:pt x="1062431" y="1017521"/>
                    <a:pt x="1050125" y="1033531"/>
                  </a:cubicBezTo>
                  <a:cubicBezTo>
                    <a:pt x="1037820" y="1049540"/>
                    <a:pt x="1024808" y="1064867"/>
                    <a:pt x="1011092" y="1079512"/>
                  </a:cubicBezTo>
                  <a:cubicBezTo>
                    <a:pt x="997376" y="1094157"/>
                    <a:pt x="983020" y="1108049"/>
                    <a:pt x="968025" y="1121187"/>
                  </a:cubicBezTo>
                  <a:cubicBezTo>
                    <a:pt x="953030" y="1134326"/>
                    <a:pt x="937468" y="1146648"/>
                    <a:pt x="921339" y="1158155"/>
                  </a:cubicBezTo>
                  <a:cubicBezTo>
                    <a:pt x="905211" y="1169661"/>
                    <a:pt x="888592" y="1180295"/>
                    <a:pt x="871485" y="1190058"/>
                  </a:cubicBezTo>
                  <a:cubicBezTo>
                    <a:pt x="854377" y="1199821"/>
                    <a:pt x="836862" y="1208665"/>
                    <a:pt x="818941" y="1216591"/>
                  </a:cubicBezTo>
                  <a:cubicBezTo>
                    <a:pt x="801019" y="1224517"/>
                    <a:pt x="782777" y="1231486"/>
                    <a:pt x="764215" y="1237498"/>
                  </a:cubicBezTo>
                  <a:cubicBezTo>
                    <a:pt x="745652" y="1243510"/>
                    <a:pt x="726858" y="1248536"/>
                    <a:pt x="707832" y="1252576"/>
                  </a:cubicBezTo>
                  <a:cubicBezTo>
                    <a:pt x="688808" y="1256617"/>
                    <a:pt x="669643" y="1259652"/>
                    <a:pt x="650339" y="1261682"/>
                  </a:cubicBezTo>
                  <a:cubicBezTo>
                    <a:pt x="631033" y="1263712"/>
                    <a:pt x="611681" y="1264727"/>
                    <a:pt x="592284" y="1264727"/>
                  </a:cubicBezTo>
                  <a:cubicBezTo>
                    <a:pt x="572886" y="1264727"/>
                    <a:pt x="553534" y="1263712"/>
                    <a:pt x="534229" y="1261682"/>
                  </a:cubicBezTo>
                  <a:cubicBezTo>
                    <a:pt x="514925" y="1259652"/>
                    <a:pt x="495760" y="1256617"/>
                    <a:pt x="476734" y="1252576"/>
                  </a:cubicBezTo>
                  <a:cubicBezTo>
                    <a:pt x="457709" y="1248536"/>
                    <a:pt x="438916" y="1243510"/>
                    <a:pt x="420353" y="1237498"/>
                  </a:cubicBezTo>
                  <a:cubicBezTo>
                    <a:pt x="401790" y="1231486"/>
                    <a:pt x="383548" y="1224517"/>
                    <a:pt x="365626" y="1216591"/>
                  </a:cubicBezTo>
                  <a:cubicBezTo>
                    <a:pt x="347704" y="1208665"/>
                    <a:pt x="330190" y="1199821"/>
                    <a:pt x="313082" y="1190058"/>
                  </a:cubicBezTo>
                  <a:cubicBezTo>
                    <a:pt x="295975" y="1180295"/>
                    <a:pt x="279357" y="1169661"/>
                    <a:pt x="263228" y="1158155"/>
                  </a:cubicBezTo>
                  <a:cubicBezTo>
                    <a:pt x="247100" y="1146648"/>
                    <a:pt x="231538" y="1134326"/>
                    <a:pt x="216543" y="1121187"/>
                  </a:cubicBezTo>
                  <a:cubicBezTo>
                    <a:pt x="201548" y="1108049"/>
                    <a:pt x="187192" y="1094157"/>
                    <a:pt x="173475" y="1079512"/>
                  </a:cubicBezTo>
                  <a:cubicBezTo>
                    <a:pt x="159759" y="1064867"/>
                    <a:pt x="146748" y="1049540"/>
                    <a:pt x="134442" y="1033531"/>
                  </a:cubicBezTo>
                  <a:cubicBezTo>
                    <a:pt x="122136" y="1017521"/>
                    <a:pt x="110594" y="1000906"/>
                    <a:pt x="99816" y="983686"/>
                  </a:cubicBezTo>
                  <a:cubicBezTo>
                    <a:pt x="89040" y="966465"/>
                    <a:pt x="79080" y="948723"/>
                    <a:pt x="69935" y="930457"/>
                  </a:cubicBezTo>
                  <a:cubicBezTo>
                    <a:pt x="60792" y="912192"/>
                    <a:pt x="52507" y="893493"/>
                    <a:pt x="45083" y="874358"/>
                  </a:cubicBezTo>
                  <a:cubicBezTo>
                    <a:pt x="37660" y="855224"/>
                    <a:pt x="31134" y="835748"/>
                    <a:pt x="25503" y="815929"/>
                  </a:cubicBezTo>
                  <a:cubicBezTo>
                    <a:pt x="19872" y="796110"/>
                    <a:pt x="15164" y="776045"/>
                    <a:pt x="11380" y="755732"/>
                  </a:cubicBezTo>
                  <a:cubicBezTo>
                    <a:pt x="7596" y="735419"/>
                    <a:pt x="4753" y="714957"/>
                    <a:pt x="2852" y="694346"/>
                  </a:cubicBezTo>
                  <a:cubicBezTo>
                    <a:pt x="951" y="673735"/>
                    <a:pt x="0" y="653074"/>
                    <a:pt x="0" y="632364"/>
                  </a:cubicBezTo>
                  <a:cubicBezTo>
                    <a:pt x="0" y="611653"/>
                    <a:pt x="951" y="590992"/>
                    <a:pt x="2852" y="570381"/>
                  </a:cubicBezTo>
                  <a:cubicBezTo>
                    <a:pt x="4753" y="549770"/>
                    <a:pt x="7596" y="529308"/>
                    <a:pt x="11380" y="508995"/>
                  </a:cubicBezTo>
                  <a:cubicBezTo>
                    <a:pt x="15164" y="488683"/>
                    <a:pt x="19872" y="468617"/>
                    <a:pt x="25503" y="448798"/>
                  </a:cubicBezTo>
                  <a:cubicBezTo>
                    <a:pt x="31134" y="428979"/>
                    <a:pt x="37660" y="409503"/>
                    <a:pt x="45083" y="390368"/>
                  </a:cubicBezTo>
                  <a:cubicBezTo>
                    <a:pt x="52507" y="371234"/>
                    <a:pt x="60792" y="352535"/>
                    <a:pt x="69935" y="334270"/>
                  </a:cubicBezTo>
                  <a:cubicBezTo>
                    <a:pt x="79080" y="316004"/>
                    <a:pt x="89040" y="298261"/>
                    <a:pt x="99817" y="281041"/>
                  </a:cubicBezTo>
                  <a:cubicBezTo>
                    <a:pt x="110594" y="263821"/>
                    <a:pt x="122136" y="247206"/>
                    <a:pt x="134442" y="231196"/>
                  </a:cubicBezTo>
                  <a:cubicBezTo>
                    <a:pt x="146748" y="215187"/>
                    <a:pt x="159759" y="199860"/>
                    <a:pt x="173475" y="185215"/>
                  </a:cubicBezTo>
                  <a:cubicBezTo>
                    <a:pt x="187192" y="170570"/>
                    <a:pt x="201548" y="156679"/>
                    <a:pt x="216543" y="143540"/>
                  </a:cubicBezTo>
                  <a:cubicBezTo>
                    <a:pt x="231538" y="130401"/>
                    <a:pt x="247100" y="118078"/>
                    <a:pt x="263228" y="106572"/>
                  </a:cubicBezTo>
                  <a:cubicBezTo>
                    <a:pt x="279357" y="95066"/>
                    <a:pt x="295975" y="84432"/>
                    <a:pt x="313083" y="74669"/>
                  </a:cubicBezTo>
                  <a:cubicBezTo>
                    <a:pt x="330190" y="64906"/>
                    <a:pt x="347704" y="56061"/>
                    <a:pt x="365626" y="48136"/>
                  </a:cubicBezTo>
                  <a:cubicBezTo>
                    <a:pt x="383548" y="40210"/>
                    <a:pt x="401789" y="33241"/>
                    <a:pt x="420353" y="27229"/>
                  </a:cubicBezTo>
                  <a:cubicBezTo>
                    <a:pt x="438915" y="21217"/>
                    <a:pt x="457709" y="16191"/>
                    <a:pt x="476734" y="12151"/>
                  </a:cubicBezTo>
                  <a:cubicBezTo>
                    <a:pt x="495760" y="8110"/>
                    <a:pt x="514925" y="5075"/>
                    <a:pt x="534229" y="3045"/>
                  </a:cubicBezTo>
                  <a:cubicBezTo>
                    <a:pt x="553534" y="1015"/>
                    <a:pt x="572886" y="0"/>
                    <a:pt x="592284" y="0"/>
                  </a:cubicBezTo>
                  <a:cubicBezTo>
                    <a:pt x="611681" y="0"/>
                    <a:pt x="631033" y="1015"/>
                    <a:pt x="650338" y="3045"/>
                  </a:cubicBezTo>
                  <a:cubicBezTo>
                    <a:pt x="669643" y="5075"/>
                    <a:pt x="688808" y="8110"/>
                    <a:pt x="707832" y="12151"/>
                  </a:cubicBezTo>
                  <a:cubicBezTo>
                    <a:pt x="726858" y="16191"/>
                    <a:pt x="745652" y="21217"/>
                    <a:pt x="764215" y="27229"/>
                  </a:cubicBezTo>
                  <a:cubicBezTo>
                    <a:pt x="782777" y="33241"/>
                    <a:pt x="801019" y="40210"/>
                    <a:pt x="818941" y="48136"/>
                  </a:cubicBezTo>
                  <a:cubicBezTo>
                    <a:pt x="836862" y="56061"/>
                    <a:pt x="854377" y="64906"/>
                    <a:pt x="871484" y="74669"/>
                  </a:cubicBezTo>
                  <a:cubicBezTo>
                    <a:pt x="888592" y="84431"/>
                    <a:pt x="905211" y="95066"/>
                    <a:pt x="921339" y="106572"/>
                  </a:cubicBezTo>
                  <a:cubicBezTo>
                    <a:pt x="937468" y="118078"/>
                    <a:pt x="953030" y="130401"/>
                    <a:pt x="968025" y="143540"/>
                  </a:cubicBezTo>
                  <a:cubicBezTo>
                    <a:pt x="983020" y="156679"/>
                    <a:pt x="997376" y="170570"/>
                    <a:pt x="1011092" y="185215"/>
                  </a:cubicBezTo>
                  <a:cubicBezTo>
                    <a:pt x="1024808" y="199860"/>
                    <a:pt x="1037820" y="215187"/>
                    <a:pt x="1050126" y="231196"/>
                  </a:cubicBezTo>
                  <a:cubicBezTo>
                    <a:pt x="1062431" y="247206"/>
                    <a:pt x="1073973" y="263821"/>
                    <a:pt x="1084749" y="281041"/>
                  </a:cubicBezTo>
                  <a:cubicBezTo>
                    <a:pt x="1095527" y="298261"/>
                    <a:pt x="1105488" y="316004"/>
                    <a:pt x="1114632" y="334270"/>
                  </a:cubicBezTo>
                  <a:cubicBezTo>
                    <a:pt x="1123776" y="352535"/>
                    <a:pt x="1132060" y="371234"/>
                    <a:pt x="1139482" y="390368"/>
                  </a:cubicBezTo>
                  <a:cubicBezTo>
                    <a:pt x="1146906" y="409503"/>
                    <a:pt x="1153434" y="428979"/>
                    <a:pt x="1159065" y="448798"/>
                  </a:cubicBezTo>
                  <a:cubicBezTo>
                    <a:pt x="1164696" y="468617"/>
                    <a:pt x="1169403" y="488683"/>
                    <a:pt x="1173187" y="508995"/>
                  </a:cubicBezTo>
                  <a:cubicBezTo>
                    <a:pt x="1176972" y="529308"/>
                    <a:pt x="1179816" y="549770"/>
                    <a:pt x="1181716" y="570381"/>
                  </a:cubicBezTo>
                  <a:cubicBezTo>
                    <a:pt x="1183618" y="590992"/>
                    <a:pt x="1184569" y="611653"/>
                    <a:pt x="1184568" y="632364"/>
                  </a:cubicBezTo>
                  <a:close/>
                </a:path>
              </a:pathLst>
            </a:custGeom>
            <a:ln w="8907"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28" name="Rectangle 27">
              <a:extLst>
                <a:ext uri="{FF2B5EF4-FFF2-40B4-BE49-F238E27FC236}">
                  <a16:creationId xmlns:a16="http://schemas.microsoft.com/office/drawing/2014/main" id="{B9366333-1D64-862D-F36C-178630BA6D49}"/>
                </a:ext>
              </a:extLst>
            </p:cNvPr>
            <p:cNvSpPr/>
            <p:nvPr/>
          </p:nvSpPr>
          <p:spPr>
            <a:xfrm>
              <a:off x="6383807" y="1271501"/>
              <a:ext cx="1302968" cy="417560"/>
            </a:xfrm>
            <a:prstGeom prst="rect">
              <a:avLst/>
            </a:prstGeom>
            <a:ln>
              <a:noFill/>
            </a:ln>
          </p:spPr>
          <p:txBody>
            <a:bodyPr vert="horz" lIns="0" tIns="0" rIns="0" bIns="0" rtlCol="0">
              <a:noAutofit/>
            </a:bodyPr>
            <a:lstStyle/>
            <a:p>
              <a:pPr>
                <a:lnSpc>
                  <a:spcPct val="107000"/>
                </a:lnSpc>
                <a:spcAft>
                  <a:spcPts val="800"/>
                </a:spcAft>
              </a:pPr>
              <a:r>
                <a:rPr lang="en-US" sz="1250" kern="100">
                  <a:effectLst/>
                  <a:latin typeface="Arial" panose="020B0604020202020204" pitchFamily="34" charset="0"/>
                  <a:ea typeface="Arial" panose="020B0604020202020204" pitchFamily="34" charset="0"/>
                  <a:cs typeface="Arial" panose="020B0604020202020204" pitchFamily="34" charset="0"/>
                </a:rPr>
                <a:t>MEM_WRITE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9" name="Shape 31">
              <a:extLst>
                <a:ext uri="{FF2B5EF4-FFF2-40B4-BE49-F238E27FC236}">
                  <a16:creationId xmlns:a16="http://schemas.microsoft.com/office/drawing/2014/main" id="{E159C853-B83C-FA7A-A74F-172750779EDB}"/>
                </a:ext>
              </a:extLst>
            </p:cNvPr>
            <p:cNvSpPr/>
            <p:nvPr/>
          </p:nvSpPr>
          <p:spPr>
            <a:xfrm>
              <a:off x="3663137" y="1889132"/>
              <a:ext cx="3086024" cy="636134"/>
            </a:xfrm>
            <a:custGeom>
              <a:avLst/>
              <a:gdLst/>
              <a:ahLst/>
              <a:cxnLst/>
              <a:rect l="0" t="0" r="0" b="0"/>
              <a:pathLst>
                <a:path w="3086024" h="636134">
                  <a:moveTo>
                    <a:pt x="3086024" y="142594"/>
                  </a:moveTo>
                  <a:cubicBezTo>
                    <a:pt x="2215499" y="636134"/>
                    <a:pt x="1186825" y="588603"/>
                    <a:pt x="0" y="0"/>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0" name="Shape 32">
              <a:extLst>
                <a:ext uri="{FF2B5EF4-FFF2-40B4-BE49-F238E27FC236}">
                  <a16:creationId xmlns:a16="http://schemas.microsoft.com/office/drawing/2014/main" id="{C2F00D77-DEE7-1A16-C324-B2A5ED168688}"/>
                </a:ext>
              </a:extLst>
            </p:cNvPr>
            <p:cNvSpPr/>
            <p:nvPr/>
          </p:nvSpPr>
          <p:spPr>
            <a:xfrm>
              <a:off x="3621277" y="1868113"/>
              <a:ext cx="69649" cy="55844"/>
            </a:xfrm>
            <a:custGeom>
              <a:avLst/>
              <a:gdLst/>
              <a:ahLst/>
              <a:cxnLst/>
              <a:rect l="0" t="0" r="0" b="0"/>
              <a:pathLst>
                <a:path w="69649" h="55844">
                  <a:moveTo>
                    <a:pt x="69649" y="0"/>
                  </a:moveTo>
                  <a:lnTo>
                    <a:pt x="41860" y="21019"/>
                  </a:lnTo>
                  <a:lnTo>
                    <a:pt x="41949" y="55844"/>
                  </a:lnTo>
                  <a:lnTo>
                    <a:pt x="0" y="267"/>
                  </a:lnTo>
                  <a:lnTo>
                    <a:pt x="6964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 name="Shape 33">
              <a:extLst>
                <a:ext uri="{FF2B5EF4-FFF2-40B4-BE49-F238E27FC236}">
                  <a16:creationId xmlns:a16="http://schemas.microsoft.com/office/drawing/2014/main" id="{76C09AA3-F107-9EB6-CCC8-571984D8ADD3}"/>
                </a:ext>
              </a:extLst>
            </p:cNvPr>
            <p:cNvSpPr/>
            <p:nvPr/>
          </p:nvSpPr>
          <p:spPr>
            <a:xfrm>
              <a:off x="3621277" y="1868113"/>
              <a:ext cx="69649" cy="55844"/>
            </a:xfrm>
            <a:custGeom>
              <a:avLst/>
              <a:gdLst/>
              <a:ahLst/>
              <a:cxnLst/>
              <a:rect l="0" t="0" r="0" b="0"/>
              <a:pathLst>
                <a:path w="69649" h="55844">
                  <a:moveTo>
                    <a:pt x="0" y="267"/>
                  </a:moveTo>
                  <a:lnTo>
                    <a:pt x="69649" y="0"/>
                  </a:lnTo>
                  <a:lnTo>
                    <a:pt x="41860" y="21019"/>
                  </a:lnTo>
                  <a:lnTo>
                    <a:pt x="41949" y="55844"/>
                  </a:lnTo>
                  <a:lnTo>
                    <a:pt x="0" y="267"/>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Shape 34">
              <a:extLst>
                <a:ext uri="{FF2B5EF4-FFF2-40B4-BE49-F238E27FC236}">
                  <a16:creationId xmlns:a16="http://schemas.microsoft.com/office/drawing/2014/main" id="{C6FDBED9-A1FA-00B8-2F71-A9E88C2EA3D9}"/>
                </a:ext>
              </a:extLst>
            </p:cNvPr>
            <p:cNvSpPr/>
            <p:nvPr/>
          </p:nvSpPr>
          <p:spPr>
            <a:xfrm>
              <a:off x="3900140" y="695450"/>
              <a:ext cx="2413224" cy="495678"/>
            </a:xfrm>
            <a:custGeom>
              <a:avLst/>
              <a:gdLst/>
              <a:ahLst/>
              <a:cxnLst/>
              <a:rect l="0" t="0" r="0" b="0"/>
              <a:pathLst>
                <a:path w="2413224" h="495678">
                  <a:moveTo>
                    <a:pt x="2413224" y="371343"/>
                  </a:moveTo>
                  <a:cubicBezTo>
                    <a:pt x="1666975" y="0"/>
                    <a:pt x="862568" y="41445"/>
                    <a:pt x="0" y="495678"/>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Shape 35">
              <a:extLst>
                <a:ext uri="{FF2B5EF4-FFF2-40B4-BE49-F238E27FC236}">
                  <a16:creationId xmlns:a16="http://schemas.microsoft.com/office/drawing/2014/main" id="{4F7B8907-4A18-E20E-EA13-70DDA1A0760E}"/>
                </a:ext>
              </a:extLst>
            </p:cNvPr>
            <p:cNvSpPr/>
            <p:nvPr/>
          </p:nvSpPr>
          <p:spPr>
            <a:xfrm>
              <a:off x="6285576" y="1031968"/>
              <a:ext cx="69649" cy="55755"/>
            </a:xfrm>
            <a:custGeom>
              <a:avLst/>
              <a:gdLst/>
              <a:ahLst/>
              <a:cxnLst/>
              <a:rect l="0" t="0" r="0" b="0"/>
              <a:pathLst>
                <a:path w="69649" h="55755">
                  <a:moveTo>
                    <a:pt x="27788" y="0"/>
                  </a:moveTo>
                  <a:lnTo>
                    <a:pt x="69649" y="55666"/>
                  </a:lnTo>
                  <a:lnTo>
                    <a:pt x="0" y="55755"/>
                  </a:lnTo>
                  <a:lnTo>
                    <a:pt x="27788" y="34824"/>
                  </a:lnTo>
                  <a:lnTo>
                    <a:pt x="2778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4" name="Shape 36">
              <a:extLst>
                <a:ext uri="{FF2B5EF4-FFF2-40B4-BE49-F238E27FC236}">
                  <a16:creationId xmlns:a16="http://schemas.microsoft.com/office/drawing/2014/main" id="{0FCBBD46-2059-CB26-66E9-C157F32ADAAE}"/>
                </a:ext>
              </a:extLst>
            </p:cNvPr>
            <p:cNvSpPr/>
            <p:nvPr/>
          </p:nvSpPr>
          <p:spPr>
            <a:xfrm>
              <a:off x="6285576" y="1031968"/>
              <a:ext cx="69649" cy="55755"/>
            </a:xfrm>
            <a:custGeom>
              <a:avLst/>
              <a:gdLst/>
              <a:ahLst/>
              <a:cxnLst/>
              <a:rect l="0" t="0" r="0" b="0"/>
              <a:pathLst>
                <a:path w="69649" h="55755">
                  <a:moveTo>
                    <a:pt x="69649" y="55666"/>
                  </a:moveTo>
                  <a:lnTo>
                    <a:pt x="0" y="55755"/>
                  </a:lnTo>
                  <a:lnTo>
                    <a:pt x="27788" y="34824"/>
                  </a:lnTo>
                  <a:lnTo>
                    <a:pt x="27788" y="0"/>
                  </a:lnTo>
                  <a:lnTo>
                    <a:pt x="69649" y="55666"/>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a:extLst>
                <a:ext uri="{FF2B5EF4-FFF2-40B4-BE49-F238E27FC236}">
                  <a16:creationId xmlns:a16="http://schemas.microsoft.com/office/drawing/2014/main" id="{31039456-A924-8E47-1C75-B476B8832B51}"/>
                </a:ext>
              </a:extLst>
            </p:cNvPr>
            <p:cNvSpPr/>
            <p:nvPr/>
          </p:nvSpPr>
          <p:spPr>
            <a:xfrm>
              <a:off x="3422051" y="-2"/>
              <a:ext cx="1193337" cy="419576"/>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Load &amp;&amp; cache_hit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F634235-EC32-7A95-4304-1C6C99AF09E0}"/>
                </a:ext>
              </a:extLst>
            </p:cNvPr>
            <p:cNvSpPr/>
            <p:nvPr/>
          </p:nvSpPr>
          <p:spPr>
            <a:xfrm>
              <a:off x="1138389" y="943387"/>
              <a:ext cx="750512" cy="369132"/>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cache_miss</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55E4ADD7-2CEA-A45B-7F17-63EFC456C3C0}"/>
                </a:ext>
              </a:extLst>
            </p:cNvPr>
            <p:cNvSpPr/>
            <p:nvPr/>
          </p:nvSpPr>
          <p:spPr>
            <a:xfrm>
              <a:off x="3338232" y="3598236"/>
              <a:ext cx="932640" cy="522217"/>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update is done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7E6AEFF6-BFCC-F19F-F333-6CB3CE215EAB}"/>
                </a:ext>
              </a:extLst>
            </p:cNvPr>
            <p:cNvSpPr/>
            <p:nvPr/>
          </p:nvSpPr>
          <p:spPr>
            <a:xfrm>
              <a:off x="4674351" y="926279"/>
              <a:ext cx="1003367" cy="364723"/>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store instruction</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36A25BAB-423A-6F79-91E2-73FD6748C427}"/>
                </a:ext>
              </a:extLst>
            </p:cNvPr>
            <p:cNvSpPr/>
            <p:nvPr/>
          </p:nvSpPr>
          <p:spPr>
            <a:xfrm>
              <a:off x="5098803" y="2413667"/>
              <a:ext cx="797988" cy="361988"/>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write is done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35372003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Some Cache Cases: Read Hit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46" name="Graphic 45">
            <a:extLst>
              <a:ext uri="{FF2B5EF4-FFF2-40B4-BE49-F238E27FC236}">
                <a16:creationId xmlns:a16="http://schemas.microsoft.com/office/drawing/2014/main" id="{FBE8CD40-D972-7D6F-9398-EC04580BEA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3162" y="2384751"/>
            <a:ext cx="10165675" cy="2690914"/>
          </a:xfrm>
          <a:prstGeom prst="rect">
            <a:avLst/>
          </a:prstGeom>
        </p:spPr>
      </p:pic>
    </p:spTree>
    <p:extLst>
      <p:ext uri="{BB962C8B-B14F-4D97-AF65-F5344CB8AC3E}">
        <p14:creationId xmlns:p14="http://schemas.microsoft.com/office/powerpoint/2010/main" val="316945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3" name="Rectangle 11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93" b="173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b="1">
                <a:solidFill>
                  <a:srgbClr val="FFFFFF"/>
                </a:solidFill>
              </a:rPr>
              <a:t>Chapter 2</a:t>
            </a:r>
            <a:br>
              <a:rPr lang="en-US" b="1">
                <a:solidFill>
                  <a:srgbClr val="FFFFFF"/>
                </a:solidFill>
              </a:rPr>
            </a:br>
            <a:r>
              <a:rPr lang="en-US" b="1">
                <a:solidFill>
                  <a:srgbClr val="FFFFFF"/>
                </a:solidFill>
              </a:rPr>
              <a:t>Implementation of Base-I ISA</a:t>
            </a:r>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endParaRPr lang="en-US" sz="2400">
              <a:solidFill>
                <a:schemeClr val="bg1"/>
              </a:solidFill>
            </a:endParaRPr>
          </a:p>
        </p:txBody>
      </p:sp>
    </p:spTree>
    <p:extLst>
      <p:ext uri="{BB962C8B-B14F-4D97-AF65-F5344CB8AC3E}">
        <p14:creationId xmlns:p14="http://schemas.microsoft.com/office/powerpoint/2010/main" val="17990832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Read Miss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42" name="Graphic 41">
            <a:extLst>
              <a:ext uri="{FF2B5EF4-FFF2-40B4-BE49-F238E27FC236}">
                <a16:creationId xmlns:a16="http://schemas.microsoft.com/office/drawing/2014/main" id="{054E2706-66AB-BD9D-6B3E-FCA554C92C4A}"/>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 r="-3271"/>
          <a:stretch/>
        </p:blipFill>
        <p:spPr>
          <a:xfrm>
            <a:off x="1645362" y="2334786"/>
            <a:ext cx="8901275" cy="3042131"/>
          </a:xfrm>
          <a:prstGeom prst="rect">
            <a:avLst/>
          </a:prstGeom>
        </p:spPr>
      </p:pic>
    </p:spTree>
    <p:extLst>
      <p:ext uri="{BB962C8B-B14F-4D97-AF65-F5344CB8AC3E}">
        <p14:creationId xmlns:p14="http://schemas.microsoft.com/office/powerpoint/2010/main" val="41437493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9743"/>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Write Hit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44" name="Graphic 43">
            <a:extLst>
              <a:ext uri="{FF2B5EF4-FFF2-40B4-BE49-F238E27FC236}">
                <a16:creationId xmlns:a16="http://schemas.microsoft.com/office/drawing/2014/main" id="{E0483852-4E96-32A2-27CF-DB40B3DFD1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53819" y="2290379"/>
            <a:ext cx="9084361" cy="3206245"/>
          </a:xfrm>
          <a:prstGeom prst="rect">
            <a:avLst/>
          </a:prstGeom>
        </p:spPr>
      </p:pic>
    </p:spTree>
    <p:extLst>
      <p:ext uri="{BB962C8B-B14F-4D97-AF65-F5344CB8AC3E}">
        <p14:creationId xmlns:p14="http://schemas.microsoft.com/office/powerpoint/2010/main" val="16200268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Atomic Extension “A”</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600"/>
          </a:p>
        </p:txBody>
      </p:sp>
      <p:graphicFrame>
        <p:nvGraphicFramePr>
          <p:cNvPr id="4" name="Table 3">
            <a:extLst>
              <a:ext uri="{FF2B5EF4-FFF2-40B4-BE49-F238E27FC236}">
                <a16:creationId xmlns:a16="http://schemas.microsoft.com/office/drawing/2014/main" id="{5A63E069-0390-4DBF-E598-8CD80D51661E}"/>
              </a:ext>
            </a:extLst>
          </p:cNvPr>
          <p:cNvGraphicFramePr>
            <a:graphicFrameLocks noGrp="1"/>
          </p:cNvGraphicFramePr>
          <p:nvPr>
            <p:extLst>
              <p:ext uri="{D42A27DB-BD31-4B8C-83A1-F6EECF244321}">
                <p14:modId xmlns:p14="http://schemas.microsoft.com/office/powerpoint/2010/main" val="578068815"/>
              </p:ext>
            </p:extLst>
          </p:nvPr>
        </p:nvGraphicFramePr>
        <p:xfrm>
          <a:off x="735270" y="1891887"/>
          <a:ext cx="10548246" cy="1229476"/>
        </p:xfrm>
        <a:graphic>
          <a:graphicData uri="http://schemas.openxmlformats.org/drawingml/2006/table">
            <a:tbl>
              <a:tblPr firstRow="1" firstCol="1" bandRow="1">
                <a:tableStyleId>{9D7B26C5-4107-4FEC-AEDC-1716B250A1EF}</a:tableStyleId>
              </a:tblPr>
              <a:tblGrid>
                <a:gridCol w="568831">
                  <a:extLst>
                    <a:ext uri="{9D8B030D-6E8A-4147-A177-3AD203B41FA5}">
                      <a16:colId xmlns:a16="http://schemas.microsoft.com/office/drawing/2014/main" val="1450639464"/>
                    </a:ext>
                  </a:extLst>
                </a:gridCol>
                <a:gridCol w="601048">
                  <a:extLst>
                    <a:ext uri="{9D8B030D-6E8A-4147-A177-3AD203B41FA5}">
                      <a16:colId xmlns:a16="http://schemas.microsoft.com/office/drawing/2014/main" val="839170929"/>
                    </a:ext>
                  </a:extLst>
                </a:gridCol>
                <a:gridCol w="1145948">
                  <a:extLst>
                    <a:ext uri="{9D8B030D-6E8A-4147-A177-3AD203B41FA5}">
                      <a16:colId xmlns:a16="http://schemas.microsoft.com/office/drawing/2014/main" val="1594636928"/>
                    </a:ext>
                  </a:extLst>
                </a:gridCol>
                <a:gridCol w="1019847">
                  <a:extLst>
                    <a:ext uri="{9D8B030D-6E8A-4147-A177-3AD203B41FA5}">
                      <a16:colId xmlns:a16="http://schemas.microsoft.com/office/drawing/2014/main" val="538870467"/>
                    </a:ext>
                  </a:extLst>
                </a:gridCol>
                <a:gridCol w="1013405">
                  <a:extLst>
                    <a:ext uri="{9D8B030D-6E8A-4147-A177-3AD203B41FA5}">
                      <a16:colId xmlns:a16="http://schemas.microsoft.com/office/drawing/2014/main" val="3821758198"/>
                    </a:ext>
                  </a:extLst>
                </a:gridCol>
                <a:gridCol w="889146">
                  <a:extLst>
                    <a:ext uri="{9D8B030D-6E8A-4147-A177-3AD203B41FA5}">
                      <a16:colId xmlns:a16="http://schemas.microsoft.com/office/drawing/2014/main" val="3992871221"/>
                    </a:ext>
                  </a:extLst>
                </a:gridCol>
                <a:gridCol w="973826">
                  <a:extLst>
                    <a:ext uri="{9D8B030D-6E8A-4147-A177-3AD203B41FA5}">
                      <a16:colId xmlns:a16="http://schemas.microsoft.com/office/drawing/2014/main" val="2602152974"/>
                    </a:ext>
                  </a:extLst>
                </a:gridCol>
                <a:gridCol w="1050223">
                  <a:extLst>
                    <a:ext uri="{9D8B030D-6E8A-4147-A177-3AD203B41FA5}">
                      <a16:colId xmlns:a16="http://schemas.microsoft.com/office/drawing/2014/main" val="2600394598"/>
                    </a:ext>
                  </a:extLst>
                </a:gridCol>
                <a:gridCol w="1018927">
                  <a:extLst>
                    <a:ext uri="{9D8B030D-6E8A-4147-A177-3AD203B41FA5}">
                      <a16:colId xmlns:a16="http://schemas.microsoft.com/office/drawing/2014/main" val="3164112086"/>
                    </a:ext>
                  </a:extLst>
                </a:gridCol>
                <a:gridCol w="1149630">
                  <a:extLst>
                    <a:ext uri="{9D8B030D-6E8A-4147-A177-3AD203B41FA5}">
                      <a16:colId xmlns:a16="http://schemas.microsoft.com/office/drawing/2014/main" val="4057742957"/>
                    </a:ext>
                  </a:extLst>
                </a:gridCol>
                <a:gridCol w="1117415">
                  <a:extLst>
                    <a:ext uri="{9D8B030D-6E8A-4147-A177-3AD203B41FA5}">
                      <a16:colId xmlns:a16="http://schemas.microsoft.com/office/drawing/2014/main" val="1193607342"/>
                    </a:ext>
                  </a:extLst>
                </a:gridCol>
              </a:tblGrid>
              <a:tr h="622713">
                <a:tc>
                  <a:txBody>
                    <a:bodyPr/>
                    <a:lstStyle/>
                    <a:p>
                      <a:pPr>
                        <a:lnSpc>
                          <a:spcPct val="107000"/>
                        </a:lnSpc>
                        <a:spcAft>
                          <a:spcPts val="800"/>
                        </a:spcAft>
                      </a:pPr>
                      <a:r>
                        <a:rPr lang="en-US" sz="1400" b="1" kern="0">
                          <a:solidFill>
                            <a:schemeClr val="tx1"/>
                          </a:solidFill>
                          <a:effectLst/>
                        </a:rPr>
                        <a:t>lr.w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sc.w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err="1">
                          <a:solidFill>
                            <a:schemeClr val="tx1"/>
                          </a:solidFill>
                          <a:effectLst/>
                        </a:rPr>
                        <a:t>amoswap.w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amoadd.w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err="1">
                          <a:solidFill>
                            <a:schemeClr val="tx1"/>
                          </a:solidFill>
                          <a:effectLst/>
                        </a:rPr>
                        <a:t>amoand.w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amoor.w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err="1">
                          <a:solidFill>
                            <a:schemeClr val="tx1"/>
                          </a:solidFill>
                          <a:effectLst/>
                        </a:rPr>
                        <a:t>amoxor.w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amomax.w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amomin.w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amomaxu.w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amominu.w</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209350972"/>
                  </a:ext>
                </a:extLst>
              </a:tr>
              <a:tr h="606763">
                <a:tc>
                  <a:txBody>
                    <a:bodyPr/>
                    <a:lstStyle/>
                    <a:p>
                      <a:pPr>
                        <a:lnSpc>
                          <a:spcPct val="107000"/>
                        </a:lnSpc>
                        <a:spcAft>
                          <a:spcPts val="800"/>
                        </a:spcAft>
                      </a:pPr>
                      <a:r>
                        <a:rPr lang="en-US" sz="1400" b="1" kern="0">
                          <a:solidFill>
                            <a:schemeClr val="tx1"/>
                          </a:solidFill>
                          <a:effectLst/>
                        </a:rPr>
                        <a:t>lr.d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sc.d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err="1">
                          <a:solidFill>
                            <a:schemeClr val="tx1"/>
                          </a:solidFill>
                          <a:effectLst/>
                        </a:rPr>
                        <a:t>amoswap.d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err="1">
                          <a:solidFill>
                            <a:schemeClr val="tx1"/>
                          </a:solidFill>
                          <a:effectLst/>
                        </a:rPr>
                        <a:t>amoadd.d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amoand.d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amoor.d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amoxor.d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amomax.d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amomin.d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a:solidFill>
                            <a:schemeClr val="tx1"/>
                          </a:solidFill>
                          <a:effectLst/>
                        </a:rPr>
                        <a:t>amomaxu.d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US" sz="1400" b="1" kern="0" err="1">
                          <a:solidFill>
                            <a:schemeClr val="tx1"/>
                          </a:solidFill>
                          <a:effectLst/>
                        </a:rPr>
                        <a:t>amominu.d</a:t>
                      </a:r>
                      <a:endParaRPr lang="en-US" sz="18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57543742"/>
                  </a:ext>
                </a:extLst>
              </a:tr>
            </a:tbl>
          </a:graphicData>
        </a:graphic>
      </p:graphicFrame>
      <p:sp>
        <p:nvSpPr>
          <p:cNvPr id="5" name="TextBox 4">
            <a:extLst>
              <a:ext uri="{FF2B5EF4-FFF2-40B4-BE49-F238E27FC236}">
                <a16:creationId xmlns:a16="http://schemas.microsoft.com/office/drawing/2014/main" id="{34DC37CB-8CAA-9221-C291-772140ECDFAC}"/>
              </a:ext>
            </a:extLst>
          </p:cNvPr>
          <p:cNvSpPr txBox="1"/>
          <p:nvPr/>
        </p:nvSpPr>
        <p:spPr>
          <a:xfrm>
            <a:off x="849618" y="3837062"/>
            <a:ext cx="10743402" cy="1965153"/>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The standard atomic-instruction extension, named “A”, contains instructions that atomically</a:t>
            </a:r>
          </a:p>
          <a:p>
            <a:pPr>
              <a:lnSpc>
                <a:spcPct val="107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read-modify-write memory to support synchronization between multiple RISC-V harts running</a:t>
            </a:r>
          </a:p>
          <a:p>
            <a:pPr>
              <a:lnSpc>
                <a:spcPct val="107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in the same memory space.</a:t>
            </a:r>
          </a:p>
          <a:p>
            <a:pPr marL="285750" indent="-285750">
              <a:lnSpc>
                <a:spcPct val="107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Arial" panose="020B0604020202020204" pitchFamily="34" charset="0"/>
              </a:rPr>
              <a:t> The two forms of atomic instruction provided are load-reserved/store-conditional</a:t>
            </a:r>
          </a:p>
          <a:p>
            <a:r>
              <a:rPr lang="en-US" sz="1800">
                <a:effectLst/>
                <a:latin typeface="Aptos" panose="020B0004020202020204" pitchFamily="34" charset="0"/>
                <a:ea typeface="Aptos" panose="020B0004020202020204" pitchFamily="34" charset="0"/>
                <a:cs typeface="Arial" panose="020B0604020202020204" pitchFamily="34" charset="0"/>
              </a:rPr>
              <a:t>instructions and atomic fetch-and-op memory instructions. </a:t>
            </a:r>
            <a:endParaRPr lang="en-US"/>
          </a:p>
        </p:txBody>
      </p:sp>
    </p:spTree>
    <p:extLst>
      <p:ext uri="{BB962C8B-B14F-4D97-AF65-F5344CB8AC3E}">
        <p14:creationId xmlns:p14="http://schemas.microsoft.com/office/powerpoint/2010/main" val="23020865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Atomic Extension “A”</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600"/>
          </a:p>
        </p:txBody>
      </p:sp>
      <p:sp>
        <p:nvSpPr>
          <p:cNvPr id="5" name="TextBox 4">
            <a:extLst>
              <a:ext uri="{FF2B5EF4-FFF2-40B4-BE49-F238E27FC236}">
                <a16:creationId xmlns:a16="http://schemas.microsoft.com/office/drawing/2014/main" id="{34DC37CB-8CAA-9221-C291-772140ECDFAC}"/>
              </a:ext>
            </a:extLst>
          </p:cNvPr>
          <p:cNvSpPr txBox="1"/>
          <p:nvPr/>
        </p:nvSpPr>
        <p:spPr>
          <a:xfrm>
            <a:off x="816090" y="1854604"/>
            <a:ext cx="10743402" cy="3269421"/>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US" sz="2000">
                <a:effectLst/>
                <a:latin typeface="Aptos" panose="020B0004020202020204" pitchFamily="34" charset="0"/>
                <a:ea typeface="Aptos" panose="020B0004020202020204" pitchFamily="34" charset="0"/>
                <a:cs typeface="Arial" panose="020B0604020202020204" pitchFamily="34" charset="0"/>
              </a:rPr>
              <a:t>LR/SC : “LR” is x[</a:t>
            </a:r>
            <a:r>
              <a:rPr lang="en-US" sz="2000" err="1">
                <a:effectLst/>
                <a:latin typeface="Aptos" panose="020B0004020202020204" pitchFamily="34" charset="0"/>
                <a:ea typeface="Aptos" panose="020B0004020202020204" pitchFamily="34" charset="0"/>
                <a:cs typeface="Arial" panose="020B0604020202020204" pitchFamily="34" charset="0"/>
              </a:rPr>
              <a:t>rd</a:t>
            </a:r>
            <a:r>
              <a:rPr lang="en-US" sz="2000">
                <a:effectLst/>
                <a:latin typeface="Aptos" panose="020B0004020202020204" pitchFamily="34" charset="0"/>
                <a:ea typeface="Aptos" panose="020B0004020202020204" pitchFamily="34" charset="0"/>
                <a:cs typeface="Arial" panose="020B0604020202020204" pitchFamily="34" charset="0"/>
              </a:rPr>
              <a:t>] = MEM[x[rs1]] AND then locks MEM[x[rs1]]</a:t>
            </a:r>
          </a:p>
          <a:p>
            <a:pPr marL="285750" indent="-285750">
              <a:lnSpc>
                <a:spcPct val="107000"/>
              </a:lnSpc>
              <a:spcAft>
                <a:spcPts val="800"/>
              </a:spcAft>
              <a:buFont typeface="Arial" panose="020B0604020202020204" pitchFamily="34" charset="0"/>
              <a:buChar char="•"/>
            </a:pPr>
            <a:r>
              <a:rPr lang="en-US" sz="2000">
                <a:latin typeface="Aptos" panose="020B0004020202020204" pitchFamily="34" charset="0"/>
                <a:ea typeface="Aptos" panose="020B0004020202020204" pitchFamily="34" charset="0"/>
                <a:cs typeface="Arial" panose="020B0604020202020204" pitchFamily="34" charset="0"/>
              </a:rPr>
              <a:t>“SC” puts on x[</a:t>
            </a:r>
            <a:r>
              <a:rPr lang="en-US" sz="2000" err="1">
                <a:latin typeface="Aptos" panose="020B0004020202020204" pitchFamily="34" charset="0"/>
                <a:ea typeface="Aptos" panose="020B0004020202020204" pitchFamily="34" charset="0"/>
                <a:cs typeface="Arial" panose="020B0604020202020204" pitchFamily="34" charset="0"/>
              </a:rPr>
              <a:t>rd</a:t>
            </a:r>
            <a:r>
              <a:rPr lang="en-US" sz="2000">
                <a:latin typeface="Aptos" panose="020B0004020202020204" pitchFamily="34" charset="0"/>
                <a:ea typeface="Aptos" panose="020B0004020202020204" pitchFamily="34" charset="0"/>
                <a:cs typeface="Arial" panose="020B0604020202020204" pitchFamily="34" charset="0"/>
              </a:rPr>
              <a:t>] zero if store is succussed </a:t>
            </a:r>
            <a:r>
              <a:rPr lang="en-US" sz="2000">
                <a:effectLst/>
                <a:latin typeface="Aptos" panose="020B0004020202020204" pitchFamily="34" charset="0"/>
                <a:ea typeface="Aptos" panose="020B0004020202020204" pitchFamily="34" charset="0"/>
                <a:cs typeface="Arial" panose="020B0604020202020204" pitchFamily="34" charset="0"/>
              </a:rPr>
              <a:t> and non-zero if failure</a:t>
            </a:r>
            <a:endParaRPr lang="en-US" sz="2000">
              <a:latin typeface="Aptos" panose="020B000402020202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2000">
                <a:latin typeface="Aptos" panose="020B0004020202020204" pitchFamily="34" charset="0"/>
                <a:cs typeface="Arial" panose="020B0604020202020204" pitchFamily="34" charset="0"/>
              </a:rPr>
              <a:t>For AMO: it can be divided in 3 separate instructions as follows:</a:t>
            </a:r>
          </a:p>
          <a:p>
            <a:pPr marL="342900" indent="-342900">
              <a:lnSpc>
                <a:spcPct val="107000"/>
              </a:lnSpc>
              <a:spcAft>
                <a:spcPts val="800"/>
              </a:spcAft>
              <a:buFont typeface="+mj-lt"/>
              <a:buAutoNum type="arabicPeriod"/>
            </a:pPr>
            <a:r>
              <a:rPr lang="en-US">
                <a:latin typeface="Aptos" panose="020B0004020202020204" pitchFamily="34" charset="0"/>
                <a:cs typeface="Arial" panose="020B0604020202020204" pitchFamily="34" charset="0"/>
              </a:rPr>
              <a:t>Load </a:t>
            </a:r>
          </a:p>
          <a:p>
            <a:pPr marL="342900" indent="-342900">
              <a:lnSpc>
                <a:spcPct val="107000"/>
              </a:lnSpc>
              <a:spcAft>
                <a:spcPts val="800"/>
              </a:spcAft>
              <a:buFont typeface="+mj-lt"/>
              <a:buAutoNum type="arabicPeriod"/>
            </a:pPr>
            <a:r>
              <a:rPr lang="en-US">
                <a:latin typeface="Aptos" panose="020B0004020202020204" pitchFamily="34" charset="0"/>
                <a:cs typeface="Arial" panose="020B0604020202020204" pitchFamily="34" charset="0"/>
              </a:rPr>
              <a:t>Operation</a:t>
            </a:r>
          </a:p>
          <a:p>
            <a:pPr marL="342900" indent="-342900">
              <a:lnSpc>
                <a:spcPct val="107000"/>
              </a:lnSpc>
              <a:spcAft>
                <a:spcPts val="800"/>
              </a:spcAft>
              <a:buFont typeface="+mj-lt"/>
              <a:buAutoNum type="arabicPeriod"/>
            </a:pPr>
            <a:r>
              <a:rPr lang="en-US">
                <a:latin typeface="Aptos" panose="020B0004020202020204" pitchFamily="34" charset="0"/>
                <a:cs typeface="Arial" panose="020B0604020202020204" pitchFamily="34" charset="0"/>
              </a:rPr>
              <a:t>Store</a:t>
            </a:r>
          </a:p>
          <a:p>
            <a:pPr marL="285750" indent="-285750">
              <a:lnSpc>
                <a:spcPct val="107000"/>
              </a:lnSpc>
              <a:spcAft>
                <a:spcPts val="800"/>
              </a:spcAft>
              <a:buFont typeface="Arial" panose="020B0604020202020204" pitchFamily="34" charset="0"/>
              <a:buChar char="•"/>
            </a:pPr>
            <a:endParaRPr lang="en-US">
              <a:latin typeface="Aptos" panose="020B000402020202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a:latin typeface="Aptos" panose="020B0004020202020204" pitchFamily="34" charset="0"/>
                <a:cs typeface="Arial" panose="020B0604020202020204" pitchFamily="34" charset="0"/>
              </a:rPr>
              <a:t>x[</a:t>
            </a:r>
            <a:r>
              <a:rPr lang="en-US" err="1">
                <a:latin typeface="Aptos" panose="020B0004020202020204" pitchFamily="34" charset="0"/>
                <a:cs typeface="Arial" panose="020B0604020202020204" pitchFamily="34" charset="0"/>
              </a:rPr>
              <a:t>rd</a:t>
            </a:r>
            <a:r>
              <a:rPr lang="en-US">
                <a:latin typeface="Aptos" panose="020B0004020202020204" pitchFamily="34" charset="0"/>
                <a:cs typeface="Arial" panose="020B0604020202020204" pitchFamily="34" charset="0"/>
              </a:rPr>
              <a:t>] = MEM[x[rs1]] , MEM[x[rs1]] = MEM[x[rs1]]  OPERATION x[rs2]</a:t>
            </a:r>
            <a:endParaRPr lang="en-US"/>
          </a:p>
        </p:txBody>
      </p:sp>
      <p:sp>
        <p:nvSpPr>
          <p:cNvPr id="6" name="Right Brace 5">
            <a:extLst>
              <a:ext uri="{FF2B5EF4-FFF2-40B4-BE49-F238E27FC236}">
                <a16:creationId xmlns:a16="http://schemas.microsoft.com/office/drawing/2014/main" id="{1D4F6896-4B93-8B5D-F6FF-CE62BE7BA0EC}"/>
              </a:ext>
            </a:extLst>
          </p:cNvPr>
          <p:cNvSpPr/>
          <p:nvPr/>
        </p:nvSpPr>
        <p:spPr>
          <a:xfrm rot="5400000">
            <a:off x="1964733" y="4602402"/>
            <a:ext cx="228600" cy="19178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E3E9BAB9-E939-7C88-3143-F54033FD1DC5}"/>
              </a:ext>
            </a:extLst>
          </p:cNvPr>
          <p:cNvSpPr/>
          <p:nvPr/>
        </p:nvSpPr>
        <p:spPr>
          <a:xfrm rot="5400000">
            <a:off x="6291997" y="4558932"/>
            <a:ext cx="228600" cy="1917889"/>
          </a:xfrm>
          <a:prstGeom prst="rightBrace">
            <a:avLst>
              <a:gd name="adj1" fmla="val 184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6C2C192E-1F6A-D2BB-20FB-194F02579EDA}"/>
              </a:ext>
            </a:extLst>
          </p:cNvPr>
          <p:cNvSpPr/>
          <p:nvPr/>
        </p:nvSpPr>
        <p:spPr>
          <a:xfrm rot="5400000">
            <a:off x="3645814" y="4933585"/>
            <a:ext cx="228600" cy="12826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A8AFEE1-91FD-349C-F6F4-6F19C6B5A5BB}"/>
              </a:ext>
            </a:extLst>
          </p:cNvPr>
          <p:cNvSpPr txBox="1"/>
          <p:nvPr/>
        </p:nvSpPr>
        <p:spPr>
          <a:xfrm>
            <a:off x="1811726" y="5830417"/>
            <a:ext cx="1472184" cy="369332"/>
          </a:xfrm>
          <a:prstGeom prst="rect">
            <a:avLst/>
          </a:prstGeom>
          <a:noFill/>
        </p:spPr>
        <p:txBody>
          <a:bodyPr wrap="square" rtlCol="0">
            <a:spAutoFit/>
          </a:bodyPr>
          <a:lstStyle/>
          <a:p>
            <a:r>
              <a:rPr lang="en-US"/>
              <a:t>Load</a:t>
            </a:r>
          </a:p>
        </p:txBody>
      </p:sp>
      <p:sp>
        <p:nvSpPr>
          <p:cNvPr id="11" name="TextBox 10">
            <a:extLst>
              <a:ext uri="{FF2B5EF4-FFF2-40B4-BE49-F238E27FC236}">
                <a16:creationId xmlns:a16="http://schemas.microsoft.com/office/drawing/2014/main" id="{E65D8746-1709-C9F8-E96E-4073935D5052}"/>
              </a:ext>
            </a:extLst>
          </p:cNvPr>
          <p:cNvSpPr txBox="1"/>
          <p:nvPr/>
        </p:nvSpPr>
        <p:spPr>
          <a:xfrm>
            <a:off x="6028358" y="5805246"/>
            <a:ext cx="1472184" cy="369332"/>
          </a:xfrm>
          <a:prstGeom prst="rect">
            <a:avLst/>
          </a:prstGeom>
          <a:noFill/>
        </p:spPr>
        <p:txBody>
          <a:bodyPr wrap="square" rtlCol="0">
            <a:spAutoFit/>
          </a:bodyPr>
          <a:lstStyle/>
          <a:p>
            <a:r>
              <a:rPr lang="en-US"/>
              <a:t>Operation</a:t>
            </a:r>
          </a:p>
        </p:txBody>
      </p:sp>
      <p:sp>
        <p:nvSpPr>
          <p:cNvPr id="12" name="TextBox 11">
            <a:extLst>
              <a:ext uri="{FF2B5EF4-FFF2-40B4-BE49-F238E27FC236}">
                <a16:creationId xmlns:a16="http://schemas.microsoft.com/office/drawing/2014/main" id="{DC282F65-7EAB-BA07-9E61-B4D001D0F6F1}"/>
              </a:ext>
            </a:extLst>
          </p:cNvPr>
          <p:cNvSpPr txBox="1"/>
          <p:nvPr/>
        </p:nvSpPr>
        <p:spPr>
          <a:xfrm>
            <a:off x="3462634" y="5822923"/>
            <a:ext cx="1472184" cy="369332"/>
          </a:xfrm>
          <a:prstGeom prst="rect">
            <a:avLst/>
          </a:prstGeom>
          <a:noFill/>
        </p:spPr>
        <p:txBody>
          <a:bodyPr wrap="square" rtlCol="0">
            <a:spAutoFit/>
          </a:bodyPr>
          <a:lstStyle/>
          <a:p>
            <a:r>
              <a:rPr lang="en-US"/>
              <a:t>Store</a:t>
            </a:r>
          </a:p>
        </p:txBody>
      </p:sp>
    </p:spTree>
    <p:extLst>
      <p:ext uri="{BB962C8B-B14F-4D97-AF65-F5344CB8AC3E}">
        <p14:creationId xmlns:p14="http://schemas.microsoft.com/office/powerpoint/2010/main" val="20526132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Modified Data Cache For “A” Extension</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7" name="Graphic 6">
            <a:extLst>
              <a:ext uri="{FF2B5EF4-FFF2-40B4-BE49-F238E27FC236}">
                <a16:creationId xmlns:a16="http://schemas.microsoft.com/office/drawing/2014/main" id="{BC8CABFB-4D17-CE29-ADDD-CF7113BA09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256" y="1452103"/>
            <a:ext cx="11896626" cy="4939188"/>
          </a:xfrm>
          <a:prstGeom prst="rect">
            <a:avLst/>
          </a:prstGeom>
        </p:spPr>
      </p:pic>
    </p:spTree>
    <p:extLst>
      <p:ext uri="{BB962C8B-B14F-4D97-AF65-F5344CB8AC3E}">
        <p14:creationId xmlns:p14="http://schemas.microsoft.com/office/powerpoint/2010/main" val="20469671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Modified Data Cache Controller States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pSp>
        <p:nvGrpSpPr>
          <p:cNvPr id="4" name="Group 3">
            <a:extLst>
              <a:ext uri="{FF2B5EF4-FFF2-40B4-BE49-F238E27FC236}">
                <a16:creationId xmlns:a16="http://schemas.microsoft.com/office/drawing/2014/main" id="{FB943823-CC84-0FE4-0E21-3CCDD789C96A}"/>
              </a:ext>
            </a:extLst>
          </p:cNvPr>
          <p:cNvGrpSpPr/>
          <p:nvPr/>
        </p:nvGrpSpPr>
        <p:grpSpPr>
          <a:xfrm>
            <a:off x="1316736" y="1820545"/>
            <a:ext cx="9838943" cy="4303078"/>
            <a:chOff x="0" y="235116"/>
            <a:chExt cx="7687542" cy="7784308"/>
          </a:xfrm>
        </p:grpSpPr>
        <p:sp>
          <p:nvSpPr>
            <p:cNvPr id="5" name="Shape 8">
              <a:extLst>
                <a:ext uri="{FF2B5EF4-FFF2-40B4-BE49-F238E27FC236}">
                  <a16:creationId xmlns:a16="http://schemas.microsoft.com/office/drawing/2014/main" id="{E3328FE6-660D-94E6-5C84-5D00A0CD6496}"/>
                </a:ext>
              </a:extLst>
            </p:cNvPr>
            <p:cNvSpPr/>
            <p:nvPr/>
          </p:nvSpPr>
          <p:spPr>
            <a:xfrm>
              <a:off x="2717976" y="1838291"/>
              <a:ext cx="1184569" cy="1264727"/>
            </a:xfrm>
            <a:custGeom>
              <a:avLst/>
              <a:gdLst/>
              <a:ahLst/>
              <a:cxnLst/>
              <a:rect l="0" t="0" r="0" b="0"/>
              <a:pathLst>
                <a:path w="1184569" h="1264727">
                  <a:moveTo>
                    <a:pt x="1184569" y="632364"/>
                  </a:moveTo>
                  <a:cubicBezTo>
                    <a:pt x="1184569" y="653074"/>
                    <a:pt x="1183618" y="673735"/>
                    <a:pt x="1181717" y="694346"/>
                  </a:cubicBezTo>
                  <a:cubicBezTo>
                    <a:pt x="1179815" y="714957"/>
                    <a:pt x="1176972" y="735419"/>
                    <a:pt x="1173188" y="755731"/>
                  </a:cubicBezTo>
                  <a:cubicBezTo>
                    <a:pt x="1169403" y="776044"/>
                    <a:pt x="1164696" y="796110"/>
                    <a:pt x="1159065" y="815929"/>
                  </a:cubicBezTo>
                  <a:cubicBezTo>
                    <a:pt x="1153434" y="835748"/>
                    <a:pt x="1146907" y="855224"/>
                    <a:pt x="1139484" y="874358"/>
                  </a:cubicBezTo>
                  <a:cubicBezTo>
                    <a:pt x="1132060" y="893493"/>
                    <a:pt x="1123776" y="912192"/>
                    <a:pt x="1114632" y="930457"/>
                  </a:cubicBezTo>
                  <a:cubicBezTo>
                    <a:pt x="1105488" y="948723"/>
                    <a:pt x="1095527" y="966465"/>
                    <a:pt x="1084750" y="983686"/>
                  </a:cubicBezTo>
                  <a:cubicBezTo>
                    <a:pt x="1073973" y="1000906"/>
                    <a:pt x="1062432" y="1017521"/>
                    <a:pt x="1050126" y="1033530"/>
                  </a:cubicBezTo>
                  <a:cubicBezTo>
                    <a:pt x="1037820" y="1049540"/>
                    <a:pt x="1024809" y="1064867"/>
                    <a:pt x="1011092" y="1079512"/>
                  </a:cubicBezTo>
                  <a:cubicBezTo>
                    <a:pt x="997376" y="1094157"/>
                    <a:pt x="983020" y="1108049"/>
                    <a:pt x="968025" y="1121187"/>
                  </a:cubicBezTo>
                  <a:cubicBezTo>
                    <a:pt x="953031" y="1134326"/>
                    <a:pt x="937469" y="1146648"/>
                    <a:pt x="921340" y="1158155"/>
                  </a:cubicBezTo>
                  <a:cubicBezTo>
                    <a:pt x="905211" y="1169661"/>
                    <a:pt x="888592" y="1180295"/>
                    <a:pt x="871485" y="1190058"/>
                  </a:cubicBezTo>
                  <a:cubicBezTo>
                    <a:pt x="854377" y="1199821"/>
                    <a:pt x="836863" y="1208666"/>
                    <a:pt x="818941" y="1216591"/>
                  </a:cubicBezTo>
                  <a:cubicBezTo>
                    <a:pt x="801020" y="1224517"/>
                    <a:pt x="782778" y="1231486"/>
                    <a:pt x="764215" y="1237498"/>
                  </a:cubicBezTo>
                  <a:cubicBezTo>
                    <a:pt x="745652" y="1243510"/>
                    <a:pt x="726858" y="1248536"/>
                    <a:pt x="707833" y="1252576"/>
                  </a:cubicBezTo>
                  <a:cubicBezTo>
                    <a:pt x="688808" y="1256617"/>
                    <a:pt x="669643" y="1259652"/>
                    <a:pt x="650338" y="1261682"/>
                  </a:cubicBezTo>
                  <a:cubicBezTo>
                    <a:pt x="631034" y="1263712"/>
                    <a:pt x="611682" y="1264727"/>
                    <a:pt x="592284" y="1264727"/>
                  </a:cubicBezTo>
                  <a:cubicBezTo>
                    <a:pt x="572886" y="1264727"/>
                    <a:pt x="553535" y="1263712"/>
                    <a:pt x="534230" y="1261682"/>
                  </a:cubicBezTo>
                  <a:cubicBezTo>
                    <a:pt x="514926" y="1259652"/>
                    <a:pt x="495760" y="1256617"/>
                    <a:pt x="476735" y="1252576"/>
                  </a:cubicBezTo>
                  <a:cubicBezTo>
                    <a:pt x="457710" y="1248536"/>
                    <a:pt x="438916" y="1243510"/>
                    <a:pt x="420353" y="1237498"/>
                  </a:cubicBezTo>
                  <a:cubicBezTo>
                    <a:pt x="401790" y="1231486"/>
                    <a:pt x="383548" y="1224517"/>
                    <a:pt x="365627" y="1216591"/>
                  </a:cubicBezTo>
                  <a:cubicBezTo>
                    <a:pt x="347705" y="1208666"/>
                    <a:pt x="330191" y="1199821"/>
                    <a:pt x="313083" y="1190058"/>
                  </a:cubicBezTo>
                  <a:cubicBezTo>
                    <a:pt x="295976" y="1180295"/>
                    <a:pt x="279357" y="1169661"/>
                    <a:pt x="263229" y="1158155"/>
                  </a:cubicBezTo>
                  <a:cubicBezTo>
                    <a:pt x="247100" y="1146648"/>
                    <a:pt x="231538" y="1134326"/>
                    <a:pt x="216543" y="1121187"/>
                  </a:cubicBezTo>
                  <a:cubicBezTo>
                    <a:pt x="201548" y="1108049"/>
                    <a:pt x="187192" y="1094157"/>
                    <a:pt x="173476" y="1079512"/>
                  </a:cubicBezTo>
                  <a:cubicBezTo>
                    <a:pt x="159760" y="1064867"/>
                    <a:pt x="146748" y="1049540"/>
                    <a:pt x="134442" y="1033530"/>
                  </a:cubicBezTo>
                  <a:cubicBezTo>
                    <a:pt x="122137" y="1017521"/>
                    <a:pt x="110595" y="1000906"/>
                    <a:pt x="99818" y="983686"/>
                  </a:cubicBezTo>
                  <a:cubicBezTo>
                    <a:pt x="89041" y="966466"/>
                    <a:pt x="79080" y="948723"/>
                    <a:pt x="69936" y="930458"/>
                  </a:cubicBezTo>
                  <a:cubicBezTo>
                    <a:pt x="60792" y="912192"/>
                    <a:pt x="52508" y="893493"/>
                    <a:pt x="45085" y="874358"/>
                  </a:cubicBezTo>
                  <a:cubicBezTo>
                    <a:pt x="37661" y="855224"/>
                    <a:pt x="31134" y="835748"/>
                    <a:pt x="25503" y="815929"/>
                  </a:cubicBezTo>
                  <a:cubicBezTo>
                    <a:pt x="19872" y="796110"/>
                    <a:pt x="15165" y="776044"/>
                    <a:pt x="11381" y="755731"/>
                  </a:cubicBezTo>
                  <a:cubicBezTo>
                    <a:pt x="7596" y="735419"/>
                    <a:pt x="4753" y="714957"/>
                    <a:pt x="2852" y="694346"/>
                  </a:cubicBezTo>
                  <a:cubicBezTo>
                    <a:pt x="951" y="673735"/>
                    <a:pt x="0" y="653074"/>
                    <a:pt x="0" y="632364"/>
                  </a:cubicBezTo>
                  <a:cubicBezTo>
                    <a:pt x="0" y="611653"/>
                    <a:pt x="951" y="590992"/>
                    <a:pt x="2852" y="570381"/>
                  </a:cubicBezTo>
                  <a:cubicBezTo>
                    <a:pt x="4753" y="549770"/>
                    <a:pt x="7596" y="529308"/>
                    <a:pt x="11381" y="508995"/>
                  </a:cubicBezTo>
                  <a:cubicBezTo>
                    <a:pt x="15165" y="488683"/>
                    <a:pt x="19873" y="468617"/>
                    <a:pt x="25504" y="448798"/>
                  </a:cubicBezTo>
                  <a:cubicBezTo>
                    <a:pt x="31135" y="428979"/>
                    <a:pt x="37661" y="409503"/>
                    <a:pt x="45085" y="390368"/>
                  </a:cubicBezTo>
                  <a:cubicBezTo>
                    <a:pt x="52508" y="371234"/>
                    <a:pt x="60792" y="352535"/>
                    <a:pt x="69936" y="334269"/>
                  </a:cubicBezTo>
                  <a:cubicBezTo>
                    <a:pt x="79080" y="316004"/>
                    <a:pt x="89041" y="298261"/>
                    <a:pt x="99818" y="281041"/>
                  </a:cubicBezTo>
                  <a:cubicBezTo>
                    <a:pt x="110595" y="263821"/>
                    <a:pt x="122137" y="247206"/>
                    <a:pt x="134442" y="231197"/>
                  </a:cubicBezTo>
                  <a:cubicBezTo>
                    <a:pt x="146748" y="215187"/>
                    <a:pt x="159760" y="199860"/>
                    <a:pt x="173476" y="185215"/>
                  </a:cubicBezTo>
                  <a:cubicBezTo>
                    <a:pt x="187192" y="170571"/>
                    <a:pt x="201548" y="156679"/>
                    <a:pt x="216543" y="143540"/>
                  </a:cubicBezTo>
                  <a:cubicBezTo>
                    <a:pt x="231538" y="130401"/>
                    <a:pt x="247100" y="118079"/>
                    <a:pt x="263229" y="106572"/>
                  </a:cubicBezTo>
                  <a:cubicBezTo>
                    <a:pt x="279357" y="95066"/>
                    <a:pt x="295976" y="84432"/>
                    <a:pt x="313083" y="74669"/>
                  </a:cubicBezTo>
                  <a:cubicBezTo>
                    <a:pt x="330191" y="64906"/>
                    <a:pt x="347705" y="56062"/>
                    <a:pt x="365627" y="48136"/>
                  </a:cubicBezTo>
                  <a:cubicBezTo>
                    <a:pt x="383548" y="40210"/>
                    <a:pt x="401790" y="33242"/>
                    <a:pt x="420353" y="27229"/>
                  </a:cubicBezTo>
                  <a:cubicBezTo>
                    <a:pt x="438916" y="21218"/>
                    <a:pt x="457710" y="16191"/>
                    <a:pt x="476735" y="12151"/>
                  </a:cubicBezTo>
                  <a:cubicBezTo>
                    <a:pt x="495760" y="8111"/>
                    <a:pt x="514926" y="5075"/>
                    <a:pt x="534230" y="3045"/>
                  </a:cubicBezTo>
                  <a:cubicBezTo>
                    <a:pt x="553535" y="1015"/>
                    <a:pt x="572886" y="0"/>
                    <a:pt x="592284" y="0"/>
                  </a:cubicBezTo>
                  <a:cubicBezTo>
                    <a:pt x="611682" y="0"/>
                    <a:pt x="631034" y="1015"/>
                    <a:pt x="650338" y="3045"/>
                  </a:cubicBezTo>
                  <a:cubicBezTo>
                    <a:pt x="669643" y="5075"/>
                    <a:pt x="688808" y="8111"/>
                    <a:pt x="707833" y="12151"/>
                  </a:cubicBezTo>
                  <a:cubicBezTo>
                    <a:pt x="726858" y="16191"/>
                    <a:pt x="745652" y="21218"/>
                    <a:pt x="764215" y="27229"/>
                  </a:cubicBezTo>
                  <a:cubicBezTo>
                    <a:pt x="782778" y="33242"/>
                    <a:pt x="801020" y="40210"/>
                    <a:pt x="818941" y="48136"/>
                  </a:cubicBezTo>
                  <a:cubicBezTo>
                    <a:pt x="836863" y="56062"/>
                    <a:pt x="854377" y="64906"/>
                    <a:pt x="871484" y="74669"/>
                  </a:cubicBezTo>
                  <a:cubicBezTo>
                    <a:pt x="888592" y="84432"/>
                    <a:pt x="905211" y="95066"/>
                    <a:pt x="921340" y="106572"/>
                  </a:cubicBezTo>
                  <a:cubicBezTo>
                    <a:pt x="937469" y="118079"/>
                    <a:pt x="953031" y="130401"/>
                    <a:pt x="968025" y="143540"/>
                  </a:cubicBezTo>
                  <a:cubicBezTo>
                    <a:pt x="983020" y="156679"/>
                    <a:pt x="997376" y="170571"/>
                    <a:pt x="1011092" y="185215"/>
                  </a:cubicBezTo>
                  <a:cubicBezTo>
                    <a:pt x="1024809" y="199860"/>
                    <a:pt x="1037820" y="215187"/>
                    <a:pt x="1050126" y="231197"/>
                  </a:cubicBezTo>
                  <a:cubicBezTo>
                    <a:pt x="1062432" y="247206"/>
                    <a:pt x="1073973" y="263821"/>
                    <a:pt x="1084750" y="281041"/>
                  </a:cubicBezTo>
                  <a:cubicBezTo>
                    <a:pt x="1095527" y="298261"/>
                    <a:pt x="1105488" y="316004"/>
                    <a:pt x="1114632" y="334269"/>
                  </a:cubicBezTo>
                  <a:cubicBezTo>
                    <a:pt x="1123776" y="352535"/>
                    <a:pt x="1132060" y="371234"/>
                    <a:pt x="1139484" y="390368"/>
                  </a:cubicBezTo>
                  <a:cubicBezTo>
                    <a:pt x="1146907" y="409503"/>
                    <a:pt x="1153434" y="428979"/>
                    <a:pt x="1159065" y="448798"/>
                  </a:cubicBezTo>
                  <a:cubicBezTo>
                    <a:pt x="1164696" y="468617"/>
                    <a:pt x="1169403" y="488683"/>
                    <a:pt x="1173188" y="508995"/>
                  </a:cubicBezTo>
                  <a:cubicBezTo>
                    <a:pt x="1176972" y="529308"/>
                    <a:pt x="1179815" y="549770"/>
                    <a:pt x="1181717" y="570381"/>
                  </a:cubicBezTo>
                  <a:cubicBezTo>
                    <a:pt x="1183618" y="590992"/>
                    <a:pt x="1184569" y="611653"/>
                    <a:pt x="1184569" y="632364"/>
                  </a:cubicBezTo>
                  <a:close/>
                </a:path>
              </a:pathLst>
            </a:custGeom>
            <a:ln w="8907"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6" name="Rectangle 5">
              <a:extLst>
                <a:ext uri="{FF2B5EF4-FFF2-40B4-BE49-F238E27FC236}">
                  <a16:creationId xmlns:a16="http://schemas.microsoft.com/office/drawing/2014/main" id="{ED09C803-6EF8-6D19-7630-45909383167F}"/>
                </a:ext>
              </a:extLst>
            </p:cNvPr>
            <p:cNvSpPr/>
            <p:nvPr/>
          </p:nvSpPr>
          <p:spPr>
            <a:xfrm>
              <a:off x="3100917" y="2209108"/>
              <a:ext cx="474024" cy="422784"/>
            </a:xfrm>
            <a:prstGeom prst="rect">
              <a:avLst/>
            </a:prstGeom>
            <a:ln>
              <a:noFill/>
            </a:ln>
          </p:spPr>
          <p:txBody>
            <a:bodyPr vert="horz" lIns="0" tIns="0" rIns="0" bIns="0" rtlCol="0">
              <a:noAutofit/>
            </a:bodyPr>
            <a:lstStyle/>
            <a:p>
              <a:pPr>
                <a:lnSpc>
                  <a:spcPct val="107000"/>
                </a:lnSpc>
                <a:spcAft>
                  <a:spcPts val="800"/>
                </a:spcAft>
              </a:pPr>
              <a:r>
                <a:rPr lang="en-US" sz="1250" kern="100">
                  <a:effectLst/>
                  <a:latin typeface="Arial" panose="020B0604020202020204" pitchFamily="34" charset="0"/>
                  <a:ea typeface="Arial" panose="020B0604020202020204" pitchFamily="34" charset="0"/>
                  <a:cs typeface="Arial" panose="020B0604020202020204" pitchFamily="34" charset="0"/>
                </a:rPr>
                <a:t>IDLE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7" name="Shape 10">
              <a:extLst>
                <a:ext uri="{FF2B5EF4-FFF2-40B4-BE49-F238E27FC236}">
                  <a16:creationId xmlns:a16="http://schemas.microsoft.com/office/drawing/2014/main" id="{3B6433B6-2509-A0C8-ABCE-7E0959E720E7}"/>
                </a:ext>
              </a:extLst>
            </p:cNvPr>
            <p:cNvSpPr/>
            <p:nvPr/>
          </p:nvSpPr>
          <p:spPr>
            <a:xfrm>
              <a:off x="3016345" y="1266789"/>
              <a:ext cx="492798" cy="586643"/>
            </a:xfrm>
            <a:custGeom>
              <a:avLst/>
              <a:gdLst/>
              <a:ahLst/>
              <a:cxnLst/>
              <a:rect l="0" t="0" r="0" b="0"/>
              <a:pathLst>
                <a:path w="492798" h="586643">
                  <a:moveTo>
                    <a:pt x="81851" y="586643"/>
                  </a:moveTo>
                  <a:cubicBezTo>
                    <a:pt x="24315" y="511235"/>
                    <a:pt x="0" y="423060"/>
                    <a:pt x="8907" y="322120"/>
                  </a:cubicBezTo>
                  <a:cubicBezTo>
                    <a:pt x="17813" y="221179"/>
                    <a:pt x="92034" y="136567"/>
                    <a:pt x="231570" y="68283"/>
                  </a:cubicBezTo>
                  <a:cubicBezTo>
                    <a:pt x="371105" y="0"/>
                    <a:pt x="458182" y="167027"/>
                    <a:pt x="492798" y="569365"/>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9" name="Shape 11">
              <a:extLst>
                <a:ext uri="{FF2B5EF4-FFF2-40B4-BE49-F238E27FC236}">
                  <a16:creationId xmlns:a16="http://schemas.microsoft.com/office/drawing/2014/main" id="{D4456085-E879-EAD6-DFF3-B675EF4E7F3B}"/>
                </a:ext>
              </a:extLst>
            </p:cNvPr>
            <p:cNvSpPr/>
            <p:nvPr/>
          </p:nvSpPr>
          <p:spPr>
            <a:xfrm>
              <a:off x="3476724" y="1817984"/>
              <a:ext cx="62168" cy="64751"/>
            </a:xfrm>
            <a:custGeom>
              <a:avLst/>
              <a:gdLst/>
              <a:ahLst/>
              <a:cxnLst/>
              <a:rect l="0" t="0" r="0" b="0"/>
              <a:pathLst>
                <a:path w="62168" h="64751">
                  <a:moveTo>
                    <a:pt x="62168" y="0"/>
                  </a:moveTo>
                  <a:lnTo>
                    <a:pt x="36428" y="64751"/>
                  </a:lnTo>
                  <a:lnTo>
                    <a:pt x="0" y="5344"/>
                  </a:lnTo>
                  <a:lnTo>
                    <a:pt x="32419" y="18169"/>
                  </a:lnTo>
                  <a:lnTo>
                    <a:pt x="6216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 name="Shape 12">
              <a:extLst>
                <a:ext uri="{FF2B5EF4-FFF2-40B4-BE49-F238E27FC236}">
                  <a16:creationId xmlns:a16="http://schemas.microsoft.com/office/drawing/2014/main" id="{41407E1F-0370-B6AA-C406-9E7AE9D0A9F7}"/>
                </a:ext>
              </a:extLst>
            </p:cNvPr>
            <p:cNvSpPr/>
            <p:nvPr/>
          </p:nvSpPr>
          <p:spPr>
            <a:xfrm>
              <a:off x="3476724" y="1817984"/>
              <a:ext cx="62168" cy="64751"/>
            </a:xfrm>
            <a:custGeom>
              <a:avLst/>
              <a:gdLst/>
              <a:ahLst/>
              <a:cxnLst/>
              <a:rect l="0" t="0" r="0" b="0"/>
              <a:pathLst>
                <a:path w="62168" h="64751">
                  <a:moveTo>
                    <a:pt x="36428" y="64751"/>
                  </a:moveTo>
                  <a:lnTo>
                    <a:pt x="0" y="5344"/>
                  </a:lnTo>
                  <a:lnTo>
                    <a:pt x="32419" y="18169"/>
                  </a:lnTo>
                  <a:lnTo>
                    <a:pt x="62168" y="0"/>
                  </a:lnTo>
                  <a:lnTo>
                    <a:pt x="36428" y="64751"/>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1" name="Shape 14">
              <a:extLst>
                <a:ext uri="{FF2B5EF4-FFF2-40B4-BE49-F238E27FC236}">
                  <a16:creationId xmlns:a16="http://schemas.microsoft.com/office/drawing/2014/main" id="{87C023A3-CBED-B199-87B5-02094815E3DC}"/>
                </a:ext>
              </a:extLst>
            </p:cNvPr>
            <p:cNvSpPr/>
            <p:nvPr/>
          </p:nvSpPr>
          <p:spPr>
            <a:xfrm>
              <a:off x="518063" y="3753195"/>
              <a:ext cx="1184568" cy="1264728"/>
            </a:xfrm>
            <a:custGeom>
              <a:avLst/>
              <a:gdLst/>
              <a:ahLst/>
              <a:cxnLst/>
              <a:rect l="0" t="0" r="0" b="0"/>
              <a:pathLst>
                <a:path w="1184568" h="1264728">
                  <a:moveTo>
                    <a:pt x="1184568" y="632364"/>
                  </a:moveTo>
                  <a:cubicBezTo>
                    <a:pt x="1184568" y="653075"/>
                    <a:pt x="1183618" y="673735"/>
                    <a:pt x="1181716" y="694346"/>
                  </a:cubicBezTo>
                  <a:cubicBezTo>
                    <a:pt x="1179815" y="714957"/>
                    <a:pt x="1176972" y="735419"/>
                    <a:pt x="1173188" y="755731"/>
                  </a:cubicBezTo>
                  <a:cubicBezTo>
                    <a:pt x="1169403" y="776044"/>
                    <a:pt x="1164696" y="796110"/>
                    <a:pt x="1159065" y="815929"/>
                  </a:cubicBezTo>
                  <a:cubicBezTo>
                    <a:pt x="1153434" y="835748"/>
                    <a:pt x="1146907" y="855224"/>
                    <a:pt x="1139484" y="874358"/>
                  </a:cubicBezTo>
                  <a:cubicBezTo>
                    <a:pt x="1132060" y="893493"/>
                    <a:pt x="1123776" y="912193"/>
                    <a:pt x="1114632" y="930458"/>
                  </a:cubicBezTo>
                  <a:cubicBezTo>
                    <a:pt x="1105488" y="948723"/>
                    <a:pt x="1095527" y="966465"/>
                    <a:pt x="1084751" y="983686"/>
                  </a:cubicBezTo>
                  <a:cubicBezTo>
                    <a:pt x="1073973" y="1000906"/>
                    <a:pt x="1062432" y="1017521"/>
                    <a:pt x="1050126" y="1033531"/>
                  </a:cubicBezTo>
                  <a:cubicBezTo>
                    <a:pt x="1037820" y="1049541"/>
                    <a:pt x="1024809" y="1064867"/>
                    <a:pt x="1011092" y="1079512"/>
                  </a:cubicBezTo>
                  <a:cubicBezTo>
                    <a:pt x="997376" y="1094157"/>
                    <a:pt x="983020" y="1108049"/>
                    <a:pt x="968025" y="1121187"/>
                  </a:cubicBezTo>
                  <a:cubicBezTo>
                    <a:pt x="953030" y="1134326"/>
                    <a:pt x="937469" y="1146648"/>
                    <a:pt x="921340" y="1158154"/>
                  </a:cubicBezTo>
                  <a:cubicBezTo>
                    <a:pt x="905211" y="1169661"/>
                    <a:pt x="888592" y="1180295"/>
                    <a:pt x="871485" y="1190058"/>
                  </a:cubicBezTo>
                  <a:cubicBezTo>
                    <a:pt x="854378" y="1199821"/>
                    <a:pt x="836863" y="1208665"/>
                    <a:pt x="818942" y="1216591"/>
                  </a:cubicBezTo>
                  <a:cubicBezTo>
                    <a:pt x="801020" y="1224517"/>
                    <a:pt x="782778" y="1231486"/>
                    <a:pt x="764215" y="1237498"/>
                  </a:cubicBezTo>
                  <a:cubicBezTo>
                    <a:pt x="745652" y="1243510"/>
                    <a:pt x="726858" y="1248536"/>
                    <a:pt x="707833" y="1252576"/>
                  </a:cubicBezTo>
                  <a:cubicBezTo>
                    <a:pt x="688808" y="1256617"/>
                    <a:pt x="669643" y="1259653"/>
                    <a:pt x="650338" y="1261683"/>
                  </a:cubicBezTo>
                  <a:cubicBezTo>
                    <a:pt x="631034" y="1263712"/>
                    <a:pt x="611682" y="1264728"/>
                    <a:pt x="592284" y="1264728"/>
                  </a:cubicBezTo>
                  <a:cubicBezTo>
                    <a:pt x="572886" y="1264728"/>
                    <a:pt x="553535" y="1263712"/>
                    <a:pt x="534230" y="1261683"/>
                  </a:cubicBezTo>
                  <a:cubicBezTo>
                    <a:pt x="514926" y="1259653"/>
                    <a:pt x="495761" y="1256618"/>
                    <a:pt x="476735" y="1252577"/>
                  </a:cubicBezTo>
                  <a:cubicBezTo>
                    <a:pt x="457710" y="1248536"/>
                    <a:pt x="438916" y="1243510"/>
                    <a:pt x="420353" y="1237498"/>
                  </a:cubicBezTo>
                  <a:cubicBezTo>
                    <a:pt x="401790" y="1231486"/>
                    <a:pt x="383548" y="1224517"/>
                    <a:pt x="365627" y="1216591"/>
                  </a:cubicBezTo>
                  <a:cubicBezTo>
                    <a:pt x="347705" y="1208665"/>
                    <a:pt x="330191" y="1199821"/>
                    <a:pt x="313083" y="1190058"/>
                  </a:cubicBezTo>
                  <a:cubicBezTo>
                    <a:pt x="295976" y="1180295"/>
                    <a:pt x="279358" y="1169661"/>
                    <a:pt x="263229" y="1158154"/>
                  </a:cubicBezTo>
                  <a:cubicBezTo>
                    <a:pt x="247100" y="1146648"/>
                    <a:pt x="231538" y="1134326"/>
                    <a:pt x="216543" y="1121187"/>
                  </a:cubicBezTo>
                  <a:cubicBezTo>
                    <a:pt x="201548" y="1108049"/>
                    <a:pt x="187193" y="1094157"/>
                    <a:pt x="173476" y="1079512"/>
                  </a:cubicBezTo>
                  <a:cubicBezTo>
                    <a:pt x="159759" y="1064867"/>
                    <a:pt x="146748" y="1049541"/>
                    <a:pt x="134442" y="1033531"/>
                  </a:cubicBezTo>
                  <a:cubicBezTo>
                    <a:pt x="122136" y="1017521"/>
                    <a:pt x="110595" y="1000906"/>
                    <a:pt x="99818" y="983686"/>
                  </a:cubicBezTo>
                  <a:cubicBezTo>
                    <a:pt x="89041" y="966465"/>
                    <a:pt x="79080" y="948723"/>
                    <a:pt x="69936" y="930458"/>
                  </a:cubicBezTo>
                  <a:cubicBezTo>
                    <a:pt x="60792" y="912193"/>
                    <a:pt x="52508" y="893493"/>
                    <a:pt x="45085" y="874358"/>
                  </a:cubicBezTo>
                  <a:cubicBezTo>
                    <a:pt x="37662" y="855224"/>
                    <a:pt x="31134" y="835748"/>
                    <a:pt x="25504" y="815929"/>
                  </a:cubicBezTo>
                  <a:cubicBezTo>
                    <a:pt x="19873" y="796110"/>
                    <a:pt x="15165" y="776044"/>
                    <a:pt x="11381" y="755731"/>
                  </a:cubicBezTo>
                  <a:cubicBezTo>
                    <a:pt x="7596" y="735419"/>
                    <a:pt x="4753" y="714957"/>
                    <a:pt x="2852" y="694346"/>
                  </a:cubicBezTo>
                  <a:cubicBezTo>
                    <a:pt x="951" y="673735"/>
                    <a:pt x="0" y="653075"/>
                    <a:pt x="0" y="632364"/>
                  </a:cubicBezTo>
                  <a:cubicBezTo>
                    <a:pt x="0" y="611653"/>
                    <a:pt x="951" y="590992"/>
                    <a:pt x="2852" y="570381"/>
                  </a:cubicBezTo>
                  <a:cubicBezTo>
                    <a:pt x="4753" y="549770"/>
                    <a:pt x="7596" y="529308"/>
                    <a:pt x="11381" y="508995"/>
                  </a:cubicBezTo>
                  <a:cubicBezTo>
                    <a:pt x="15165" y="488682"/>
                    <a:pt x="19873" y="468616"/>
                    <a:pt x="25504" y="448797"/>
                  </a:cubicBezTo>
                  <a:cubicBezTo>
                    <a:pt x="31134" y="428979"/>
                    <a:pt x="37662" y="409503"/>
                    <a:pt x="45085" y="390368"/>
                  </a:cubicBezTo>
                  <a:cubicBezTo>
                    <a:pt x="52508" y="371234"/>
                    <a:pt x="60792" y="352534"/>
                    <a:pt x="69936" y="334269"/>
                  </a:cubicBezTo>
                  <a:cubicBezTo>
                    <a:pt x="79080" y="316004"/>
                    <a:pt x="89041" y="298262"/>
                    <a:pt x="99818" y="281041"/>
                  </a:cubicBezTo>
                  <a:cubicBezTo>
                    <a:pt x="110595" y="263821"/>
                    <a:pt x="122136" y="247206"/>
                    <a:pt x="134442" y="231196"/>
                  </a:cubicBezTo>
                  <a:cubicBezTo>
                    <a:pt x="146748" y="215186"/>
                    <a:pt x="159759" y="199860"/>
                    <a:pt x="173476" y="185215"/>
                  </a:cubicBezTo>
                  <a:cubicBezTo>
                    <a:pt x="187193" y="170570"/>
                    <a:pt x="201548" y="156679"/>
                    <a:pt x="216543" y="143540"/>
                  </a:cubicBezTo>
                  <a:cubicBezTo>
                    <a:pt x="231538" y="130401"/>
                    <a:pt x="247100" y="118078"/>
                    <a:pt x="263229" y="106572"/>
                  </a:cubicBezTo>
                  <a:cubicBezTo>
                    <a:pt x="279358" y="95066"/>
                    <a:pt x="295976" y="84432"/>
                    <a:pt x="313083" y="74669"/>
                  </a:cubicBezTo>
                  <a:cubicBezTo>
                    <a:pt x="330191" y="64906"/>
                    <a:pt x="347705" y="56061"/>
                    <a:pt x="365627" y="48135"/>
                  </a:cubicBezTo>
                  <a:cubicBezTo>
                    <a:pt x="383548" y="40210"/>
                    <a:pt x="401790" y="33242"/>
                    <a:pt x="420353" y="27230"/>
                  </a:cubicBezTo>
                  <a:cubicBezTo>
                    <a:pt x="438916" y="21218"/>
                    <a:pt x="457710" y="16191"/>
                    <a:pt x="476735" y="12151"/>
                  </a:cubicBezTo>
                  <a:cubicBezTo>
                    <a:pt x="495761" y="8110"/>
                    <a:pt x="514926" y="5075"/>
                    <a:pt x="534230" y="3045"/>
                  </a:cubicBezTo>
                  <a:cubicBezTo>
                    <a:pt x="553535" y="1015"/>
                    <a:pt x="572886" y="0"/>
                    <a:pt x="592284" y="0"/>
                  </a:cubicBezTo>
                  <a:cubicBezTo>
                    <a:pt x="611682" y="0"/>
                    <a:pt x="631034" y="1015"/>
                    <a:pt x="650338" y="3045"/>
                  </a:cubicBezTo>
                  <a:cubicBezTo>
                    <a:pt x="669643" y="5075"/>
                    <a:pt x="688808" y="8110"/>
                    <a:pt x="707833" y="12151"/>
                  </a:cubicBezTo>
                  <a:cubicBezTo>
                    <a:pt x="726858" y="16191"/>
                    <a:pt x="745652" y="21218"/>
                    <a:pt x="764215" y="27230"/>
                  </a:cubicBezTo>
                  <a:cubicBezTo>
                    <a:pt x="782778" y="33242"/>
                    <a:pt x="801020" y="40210"/>
                    <a:pt x="818942" y="48135"/>
                  </a:cubicBezTo>
                  <a:cubicBezTo>
                    <a:pt x="836863" y="56061"/>
                    <a:pt x="854378" y="64906"/>
                    <a:pt x="871485" y="74669"/>
                  </a:cubicBezTo>
                  <a:cubicBezTo>
                    <a:pt x="888592" y="84432"/>
                    <a:pt x="905211" y="95066"/>
                    <a:pt x="921340" y="106572"/>
                  </a:cubicBezTo>
                  <a:cubicBezTo>
                    <a:pt x="937469" y="118078"/>
                    <a:pt x="953030" y="130401"/>
                    <a:pt x="968025" y="143540"/>
                  </a:cubicBezTo>
                  <a:cubicBezTo>
                    <a:pt x="983020" y="156679"/>
                    <a:pt x="997376" y="170570"/>
                    <a:pt x="1011092" y="185215"/>
                  </a:cubicBezTo>
                  <a:cubicBezTo>
                    <a:pt x="1024809" y="199860"/>
                    <a:pt x="1037820" y="215186"/>
                    <a:pt x="1050126" y="231196"/>
                  </a:cubicBezTo>
                  <a:cubicBezTo>
                    <a:pt x="1062432" y="247206"/>
                    <a:pt x="1073973" y="263820"/>
                    <a:pt x="1084751" y="281041"/>
                  </a:cubicBezTo>
                  <a:cubicBezTo>
                    <a:pt x="1095527" y="298261"/>
                    <a:pt x="1105488" y="316004"/>
                    <a:pt x="1114632" y="334269"/>
                  </a:cubicBezTo>
                  <a:cubicBezTo>
                    <a:pt x="1123776" y="352534"/>
                    <a:pt x="1132060" y="371234"/>
                    <a:pt x="1139484" y="390368"/>
                  </a:cubicBezTo>
                  <a:cubicBezTo>
                    <a:pt x="1146907" y="409503"/>
                    <a:pt x="1153434" y="428979"/>
                    <a:pt x="1159065" y="448798"/>
                  </a:cubicBezTo>
                  <a:cubicBezTo>
                    <a:pt x="1164696" y="468616"/>
                    <a:pt x="1169403" y="488682"/>
                    <a:pt x="1173188" y="508995"/>
                  </a:cubicBezTo>
                  <a:cubicBezTo>
                    <a:pt x="1176972" y="529308"/>
                    <a:pt x="1179815" y="549770"/>
                    <a:pt x="1181716" y="570381"/>
                  </a:cubicBezTo>
                  <a:cubicBezTo>
                    <a:pt x="1183618" y="590992"/>
                    <a:pt x="1184568" y="611653"/>
                    <a:pt x="1184568" y="632364"/>
                  </a:cubicBezTo>
                  <a:close/>
                </a:path>
              </a:pathLst>
            </a:custGeom>
            <a:ln w="8907"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Rectangle 11">
              <a:extLst>
                <a:ext uri="{FF2B5EF4-FFF2-40B4-BE49-F238E27FC236}">
                  <a16:creationId xmlns:a16="http://schemas.microsoft.com/office/drawing/2014/main" id="{1A888FA0-56E4-9F54-265D-7E3F7CE50FAC}"/>
                </a:ext>
              </a:extLst>
            </p:cNvPr>
            <p:cNvSpPr/>
            <p:nvPr/>
          </p:nvSpPr>
          <p:spPr>
            <a:xfrm>
              <a:off x="674086" y="4164965"/>
              <a:ext cx="1078085" cy="526923"/>
            </a:xfrm>
            <a:prstGeom prst="rect">
              <a:avLst/>
            </a:prstGeom>
            <a:ln>
              <a:noFill/>
            </a:ln>
          </p:spPr>
          <p:txBody>
            <a:bodyPr vert="horz" lIns="0" tIns="0" rIns="0" bIns="0" rtlCol="0">
              <a:noAutofit/>
            </a:bodyPr>
            <a:lstStyle/>
            <a:p>
              <a:pPr>
                <a:lnSpc>
                  <a:spcPct val="107000"/>
                </a:lnSpc>
                <a:spcAft>
                  <a:spcPts val="800"/>
                </a:spcAft>
              </a:pPr>
              <a:r>
                <a:rPr lang="en-US" sz="1250" kern="100">
                  <a:effectLst/>
                  <a:latin typeface="Arial" panose="020B0604020202020204" pitchFamily="34" charset="0"/>
                  <a:ea typeface="Arial" panose="020B0604020202020204" pitchFamily="34" charset="0"/>
                  <a:cs typeface="Arial" panose="020B0604020202020204" pitchFamily="34" charset="0"/>
                </a:rPr>
                <a:t>MEM_REQ</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14" name="Shape 17">
              <a:extLst>
                <a:ext uri="{FF2B5EF4-FFF2-40B4-BE49-F238E27FC236}">
                  <a16:creationId xmlns:a16="http://schemas.microsoft.com/office/drawing/2014/main" id="{71423B7A-541B-F205-1DE4-A21F75F5A534}"/>
                </a:ext>
              </a:extLst>
            </p:cNvPr>
            <p:cNvSpPr/>
            <p:nvPr/>
          </p:nvSpPr>
          <p:spPr>
            <a:xfrm>
              <a:off x="4695226" y="235116"/>
              <a:ext cx="1184569" cy="1264727"/>
            </a:xfrm>
            <a:custGeom>
              <a:avLst/>
              <a:gdLst/>
              <a:ahLst/>
              <a:cxnLst/>
              <a:rect l="0" t="0" r="0" b="0"/>
              <a:pathLst>
                <a:path w="1184569" h="1264727">
                  <a:moveTo>
                    <a:pt x="1184568" y="632364"/>
                  </a:moveTo>
                  <a:cubicBezTo>
                    <a:pt x="1184569" y="653074"/>
                    <a:pt x="1183618" y="673735"/>
                    <a:pt x="1181717" y="694346"/>
                  </a:cubicBezTo>
                  <a:cubicBezTo>
                    <a:pt x="1179816" y="714957"/>
                    <a:pt x="1176972" y="735419"/>
                    <a:pt x="1173188" y="755732"/>
                  </a:cubicBezTo>
                  <a:cubicBezTo>
                    <a:pt x="1169404" y="776044"/>
                    <a:pt x="1164697" y="796110"/>
                    <a:pt x="1159065" y="815929"/>
                  </a:cubicBezTo>
                  <a:cubicBezTo>
                    <a:pt x="1153434" y="835748"/>
                    <a:pt x="1146906" y="855225"/>
                    <a:pt x="1139483" y="874359"/>
                  </a:cubicBezTo>
                  <a:cubicBezTo>
                    <a:pt x="1132060" y="893493"/>
                    <a:pt x="1123776" y="912193"/>
                    <a:pt x="1114632" y="930458"/>
                  </a:cubicBezTo>
                  <a:cubicBezTo>
                    <a:pt x="1105488" y="948723"/>
                    <a:pt x="1095528" y="966466"/>
                    <a:pt x="1084751" y="983686"/>
                  </a:cubicBezTo>
                  <a:cubicBezTo>
                    <a:pt x="1073973" y="1000906"/>
                    <a:pt x="1062432" y="1017521"/>
                    <a:pt x="1050126" y="1033531"/>
                  </a:cubicBezTo>
                  <a:cubicBezTo>
                    <a:pt x="1037820" y="1049541"/>
                    <a:pt x="1024809" y="1064868"/>
                    <a:pt x="1011092" y="1079512"/>
                  </a:cubicBezTo>
                  <a:cubicBezTo>
                    <a:pt x="997376" y="1094157"/>
                    <a:pt x="983020" y="1108049"/>
                    <a:pt x="968026" y="1121187"/>
                  </a:cubicBezTo>
                  <a:cubicBezTo>
                    <a:pt x="953031" y="1134326"/>
                    <a:pt x="937469" y="1146648"/>
                    <a:pt x="921339" y="1158155"/>
                  </a:cubicBezTo>
                  <a:cubicBezTo>
                    <a:pt x="905211" y="1169661"/>
                    <a:pt x="888593" y="1180296"/>
                    <a:pt x="871485" y="1190059"/>
                  </a:cubicBezTo>
                  <a:cubicBezTo>
                    <a:pt x="854377" y="1199822"/>
                    <a:pt x="836862" y="1208666"/>
                    <a:pt x="818941" y="1216592"/>
                  </a:cubicBezTo>
                  <a:cubicBezTo>
                    <a:pt x="801020" y="1224517"/>
                    <a:pt x="782777" y="1231486"/>
                    <a:pt x="764215" y="1237498"/>
                  </a:cubicBezTo>
                  <a:cubicBezTo>
                    <a:pt x="745652" y="1243510"/>
                    <a:pt x="726858" y="1248536"/>
                    <a:pt x="707832" y="1252577"/>
                  </a:cubicBezTo>
                  <a:cubicBezTo>
                    <a:pt x="688808" y="1256617"/>
                    <a:pt x="669643" y="1259652"/>
                    <a:pt x="650338" y="1261682"/>
                  </a:cubicBezTo>
                  <a:cubicBezTo>
                    <a:pt x="631034" y="1263712"/>
                    <a:pt x="611682" y="1264727"/>
                    <a:pt x="592284" y="1264727"/>
                  </a:cubicBezTo>
                  <a:cubicBezTo>
                    <a:pt x="572886" y="1264727"/>
                    <a:pt x="553535" y="1263712"/>
                    <a:pt x="534230" y="1261682"/>
                  </a:cubicBezTo>
                  <a:cubicBezTo>
                    <a:pt x="514926" y="1259652"/>
                    <a:pt x="495760" y="1256617"/>
                    <a:pt x="476734" y="1252577"/>
                  </a:cubicBezTo>
                  <a:cubicBezTo>
                    <a:pt x="457709" y="1248536"/>
                    <a:pt x="438915" y="1243510"/>
                    <a:pt x="420353" y="1237498"/>
                  </a:cubicBezTo>
                  <a:cubicBezTo>
                    <a:pt x="401790" y="1231486"/>
                    <a:pt x="383548" y="1224517"/>
                    <a:pt x="365626" y="1216592"/>
                  </a:cubicBezTo>
                  <a:cubicBezTo>
                    <a:pt x="347705" y="1208666"/>
                    <a:pt x="330190" y="1199822"/>
                    <a:pt x="313082" y="1190059"/>
                  </a:cubicBezTo>
                  <a:cubicBezTo>
                    <a:pt x="295975" y="1180296"/>
                    <a:pt x="279357" y="1169661"/>
                    <a:pt x="263228" y="1158155"/>
                  </a:cubicBezTo>
                  <a:cubicBezTo>
                    <a:pt x="247100" y="1146648"/>
                    <a:pt x="231537" y="1134326"/>
                    <a:pt x="216543" y="1121187"/>
                  </a:cubicBezTo>
                  <a:cubicBezTo>
                    <a:pt x="201548" y="1108049"/>
                    <a:pt x="187192" y="1094157"/>
                    <a:pt x="173475" y="1079512"/>
                  </a:cubicBezTo>
                  <a:cubicBezTo>
                    <a:pt x="159759" y="1064868"/>
                    <a:pt x="146748" y="1049541"/>
                    <a:pt x="134442" y="1033531"/>
                  </a:cubicBezTo>
                  <a:cubicBezTo>
                    <a:pt x="122136" y="1017521"/>
                    <a:pt x="110595" y="1000906"/>
                    <a:pt x="99817" y="983686"/>
                  </a:cubicBezTo>
                  <a:cubicBezTo>
                    <a:pt x="89040" y="966466"/>
                    <a:pt x="79080" y="948723"/>
                    <a:pt x="69936" y="930458"/>
                  </a:cubicBezTo>
                  <a:cubicBezTo>
                    <a:pt x="60792" y="912193"/>
                    <a:pt x="52508" y="893493"/>
                    <a:pt x="45084" y="874359"/>
                  </a:cubicBezTo>
                  <a:cubicBezTo>
                    <a:pt x="37661" y="855225"/>
                    <a:pt x="31134" y="835748"/>
                    <a:pt x="25503" y="815929"/>
                  </a:cubicBezTo>
                  <a:cubicBezTo>
                    <a:pt x="19872" y="796110"/>
                    <a:pt x="15164" y="776044"/>
                    <a:pt x="11380" y="755732"/>
                  </a:cubicBezTo>
                  <a:cubicBezTo>
                    <a:pt x="7596" y="735419"/>
                    <a:pt x="4753" y="714957"/>
                    <a:pt x="2852" y="694346"/>
                  </a:cubicBezTo>
                  <a:cubicBezTo>
                    <a:pt x="951" y="673735"/>
                    <a:pt x="0" y="653074"/>
                    <a:pt x="0" y="632364"/>
                  </a:cubicBezTo>
                  <a:cubicBezTo>
                    <a:pt x="0" y="611653"/>
                    <a:pt x="950" y="590992"/>
                    <a:pt x="2852" y="570381"/>
                  </a:cubicBezTo>
                  <a:cubicBezTo>
                    <a:pt x="4753" y="549770"/>
                    <a:pt x="7596" y="529308"/>
                    <a:pt x="11380" y="508996"/>
                  </a:cubicBezTo>
                  <a:cubicBezTo>
                    <a:pt x="15164" y="488683"/>
                    <a:pt x="19872" y="468617"/>
                    <a:pt x="25503" y="448798"/>
                  </a:cubicBezTo>
                  <a:cubicBezTo>
                    <a:pt x="31135" y="428979"/>
                    <a:pt x="37661" y="409503"/>
                    <a:pt x="45084" y="390369"/>
                  </a:cubicBezTo>
                  <a:cubicBezTo>
                    <a:pt x="52508" y="371234"/>
                    <a:pt x="60791" y="352535"/>
                    <a:pt x="69936" y="334269"/>
                  </a:cubicBezTo>
                  <a:cubicBezTo>
                    <a:pt x="79080" y="316004"/>
                    <a:pt x="89040" y="298262"/>
                    <a:pt x="99817" y="281041"/>
                  </a:cubicBezTo>
                  <a:cubicBezTo>
                    <a:pt x="110594" y="263821"/>
                    <a:pt x="122136" y="247206"/>
                    <a:pt x="134442" y="231196"/>
                  </a:cubicBezTo>
                  <a:cubicBezTo>
                    <a:pt x="146748" y="215187"/>
                    <a:pt x="159759" y="199860"/>
                    <a:pt x="173475" y="185215"/>
                  </a:cubicBezTo>
                  <a:cubicBezTo>
                    <a:pt x="187192" y="170570"/>
                    <a:pt x="201548" y="156679"/>
                    <a:pt x="216543" y="143540"/>
                  </a:cubicBezTo>
                  <a:cubicBezTo>
                    <a:pt x="231537" y="130401"/>
                    <a:pt x="247100" y="118079"/>
                    <a:pt x="263228" y="106573"/>
                  </a:cubicBezTo>
                  <a:cubicBezTo>
                    <a:pt x="279357" y="95066"/>
                    <a:pt x="295975" y="84432"/>
                    <a:pt x="313083" y="74669"/>
                  </a:cubicBezTo>
                  <a:cubicBezTo>
                    <a:pt x="330191" y="64906"/>
                    <a:pt x="347705" y="56062"/>
                    <a:pt x="365627" y="48136"/>
                  </a:cubicBezTo>
                  <a:cubicBezTo>
                    <a:pt x="383548" y="40210"/>
                    <a:pt x="401790" y="33241"/>
                    <a:pt x="420353" y="27229"/>
                  </a:cubicBezTo>
                  <a:cubicBezTo>
                    <a:pt x="438915" y="21217"/>
                    <a:pt x="457709" y="16191"/>
                    <a:pt x="476734" y="12151"/>
                  </a:cubicBezTo>
                  <a:cubicBezTo>
                    <a:pt x="495760" y="8110"/>
                    <a:pt x="514926" y="5075"/>
                    <a:pt x="534230" y="3045"/>
                  </a:cubicBezTo>
                  <a:cubicBezTo>
                    <a:pt x="553535" y="1015"/>
                    <a:pt x="572886" y="0"/>
                    <a:pt x="592284" y="0"/>
                  </a:cubicBezTo>
                  <a:cubicBezTo>
                    <a:pt x="611682" y="0"/>
                    <a:pt x="631034" y="1015"/>
                    <a:pt x="650338" y="3045"/>
                  </a:cubicBezTo>
                  <a:cubicBezTo>
                    <a:pt x="669643" y="5075"/>
                    <a:pt x="688808" y="8110"/>
                    <a:pt x="707832" y="12151"/>
                  </a:cubicBezTo>
                  <a:cubicBezTo>
                    <a:pt x="726858" y="16191"/>
                    <a:pt x="745653" y="21217"/>
                    <a:pt x="764215" y="27229"/>
                  </a:cubicBezTo>
                  <a:cubicBezTo>
                    <a:pt x="782777" y="33241"/>
                    <a:pt x="801020" y="40210"/>
                    <a:pt x="818941" y="48136"/>
                  </a:cubicBezTo>
                  <a:cubicBezTo>
                    <a:pt x="836862" y="56061"/>
                    <a:pt x="854377" y="64906"/>
                    <a:pt x="871485" y="74669"/>
                  </a:cubicBezTo>
                  <a:cubicBezTo>
                    <a:pt x="888593" y="84432"/>
                    <a:pt x="905211" y="95066"/>
                    <a:pt x="921339" y="106573"/>
                  </a:cubicBezTo>
                  <a:cubicBezTo>
                    <a:pt x="937469" y="118079"/>
                    <a:pt x="953031" y="130401"/>
                    <a:pt x="968026" y="143540"/>
                  </a:cubicBezTo>
                  <a:cubicBezTo>
                    <a:pt x="983020" y="156679"/>
                    <a:pt x="997376" y="170570"/>
                    <a:pt x="1011092" y="185215"/>
                  </a:cubicBezTo>
                  <a:cubicBezTo>
                    <a:pt x="1024809" y="199860"/>
                    <a:pt x="1037820" y="215187"/>
                    <a:pt x="1050126" y="231196"/>
                  </a:cubicBezTo>
                  <a:cubicBezTo>
                    <a:pt x="1062431" y="247206"/>
                    <a:pt x="1073973" y="263821"/>
                    <a:pt x="1084750" y="281041"/>
                  </a:cubicBezTo>
                  <a:cubicBezTo>
                    <a:pt x="1095527" y="298262"/>
                    <a:pt x="1105488" y="316004"/>
                    <a:pt x="1114632" y="334269"/>
                  </a:cubicBezTo>
                  <a:cubicBezTo>
                    <a:pt x="1123776" y="352535"/>
                    <a:pt x="1132060" y="371234"/>
                    <a:pt x="1139483" y="390369"/>
                  </a:cubicBezTo>
                  <a:cubicBezTo>
                    <a:pt x="1146906" y="409503"/>
                    <a:pt x="1153434" y="428979"/>
                    <a:pt x="1159065" y="448798"/>
                  </a:cubicBezTo>
                  <a:cubicBezTo>
                    <a:pt x="1164697" y="468617"/>
                    <a:pt x="1169404" y="488683"/>
                    <a:pt x="1173188" y="508996"/>
                  </a:cubicBezTo>
                  <a:cubicBezTo>
                    <a:pt x="1176972" y="529308"/>
                    <a:pt x="1179816" y="549770"/>
                    <a:pt x="1181717" y="570381"/>
                  </a:cubicBezTo>
                  <a:cubicBezTo>
                    <a:pt x="1183618" y="590992"/>
                    <a:pt x="1184569" y="611653"/>
                    <a:pt x="1184568" y="632364"/>
                  </a:cubicBezTo>
                  <a:close/>
                </a:path>
              </a:pathLst>
            </a:custGeom>
            <a:ln w="8907"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6" name="Rectangle 15">
              <a:extLst>
                <a:ext uri="{FF2B5EF4-FFF2-40B4-BE49-F238E27FC236}">
                  <a16:creationId xmlns:a16="http://schemas.microsoft.com/office/drawing/2014/main" id="{299D03A9-DD24-B392-A01C-DF8E4A556821}"/>
                </a:ext>
              </a:extLst>
            </p:cNvPr>
            <p:cNvSpPr/>
            <p:nvPr/>
          </p:nvSpPr>
          <p:spPr>
            <a:xfrm>
              <a:off x="4913230" y="647441"/>
              <a:ext cx="912338" cy="435703"/>
            </a:xfrm>
            <a:prstGeom prst="rect">
              <a:avLst/>
            </a:prstGeom>
            <a:ln>
              <a:noFill/>
            </a:ln>
          </p:spPr>
          <p:txBody>
            <a:bodyPr vert="horz" lIns="0" tIns="0" rIns="0" bIns="0" rtlCol="0">
              <a:noAutofit/>
            </a:bodyPr>
            <a:lstStyle/>
            <a:p>
              <a:pPr>
                <a:lnSpc>
                  <a:spcPct val="107000"/>
                </a:lnSpc>
                <a:spcAft>
                  <a:spcPts val="800"/>
                </a:spcAft>
              </a:pPr>
              <a:r>
                <a:rPr lang="en-US" sz="1250" kern="100">
                  <a:effectLst/>
                  <a:latin typeface="Arial" panose="020B0604020202020204" pitchFamily="34" charset="0"/>
                  <a:ea typeface="Arial" panose="020B0604020202020204" pitchFamily="34" charset="0"/>
                  <a:cs typeface="Arial" panose="020B0604020202020204" pitchFamily="34" charset="0"/>
                </a:rPr>
                <a:t>AMO_OP</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18" name="Shape 20">
              <a:extLst>
                <a:ext uri="{FF2B5EF4-FFF2-40B4-BE49-F238E27FC236}">
                  <a16:creationId xmlns:a16="http://schemas.microsoft.com/office/drawing/2014/main" id="{6725C3CB-A7C0-9735-A6A5-5EFB3BC1FD19}"/>
                </a:ext>
              </a:extLst>
            </p:cNvPr>
            <p:cNvSpPr/>
            <p:nvPr/>
          </p:nvSpPr>
          <p:spPr>
            <a:xfrm>
              <a:off x="2450780" y="6264837"/>
              <a:ext cx="1683334" cy="1754587"/>
            </a:xfrm>
            <a:custGeom>
              <a:avLst/>
              <a:gdLst/>
              <a:ahLst/>
              <a:cxnLst/>
              <a:rect l="0" t="0" r="0" b="0"/>
              <a:pathLst>
                <a:path w="1683334" h="1754587">
                  <a:moveTo>
                    <a:pt x="1683334" y="877294"/>
                  </a:moveTo>
                  <a:cubicBezTo>
                    <a:pt x="1683334" y="891651"/>
                    <a:pt x="1682996" y="906000"/>
                    <a:pt x="1682320" y="920341"/>
                  </a:cubicBezTo>
                  <a:cubicBezTo>
                    <a:pt x="1681644" y="934681"/>
                    <a:pt x="1680631" y="948996"/>
                    <a:pt x="1679281" y="963284"/>
                  </a:cubicBezTo>
                  <a:cubicBezTo>
                    <a:pt x="1677931" y="977571"/>
                    <a:pt x="1676245" y="991817"/>
                    <a:pt x="1674224" y="1006019"/>
                  </a:cubicBezTo>
                  <a:cubicBezTo>
                    <a:pt x="1672203" y="1020221"/>
                    <a:pt x="1669849" y="1034363"/>
                    <a:pt x="1667161" y="1048445"/>
                  </a:cubicBezTo>
                  <a:cubicBezTo>
                    <a:pt x="1664474" y="1062526"/>
                    <a:pt x="1661457" y="1076530"/>
                    <a:pt x="1658110" y="1090458"/>
                  </a:cubicBezTo>
                  <a:cubicBezTo>
                    <a:pt x="1654763" y="1104385"/>
                    <a:pt x="1651090" y="1118219"/>
                    <a:pt x="1647092" y="1131958"/>
                  </a:cubicBezTo>
                  <a:cubicBezTo>
                    <a:pt x="1643093" y="1145697"/>
                    <a:pt x="1638774" y="1159325"/>
                    <a:pt x="1634132" y="1172845"/>
                  </a:cubicBezTo>
                  <a:cubicBezTo>
                    <a:pt x="1629492" y="1186363"/>
                    <a:pt x="1624536" y="1199753"/>
                    <a:pt x="1619265" y="1213018"/>
                  </a:cubicBezTo>
                  <a:cubicBezTo>
                    <a:pt x="1613994" y="1226283"/>
                    <a:pt x="1608414" y="1239404"/>
                    <a:pt x="1602524" y="1252384"/>
                  </a:cubicBezTo>
                  <a:cubicBezTo>
                    <a:pt x="1596635" y="1265363"/>
                    <a:pt x="1590443" y="1278183"/>
                    <a:pt x="1583950" y="1290846"/>
                  </a:cubicBezTo>
                  <a:cubicBezTo>
                    <a:pt x="1577457" y="1303508"/>
                    <a:pt x="1570670" y="1315996"/>
                    <a:pt x="1563588" y="1328311"/>
                  </a:cubicBezTo>
                  <a:cubicBezTo>
                    <a:pt x="1556507" y="1340626"/>
                    <a:pt x="1549140" y="1352752"/>
                    <a:pt x="1541487" y="1364690"/>
                  </a:cubicBezTo>
                  <a:cubicBezTo>
                    <a:pt x="1533834" y="1376628"/>
                    <a:pt x="1525905" y="1388363"/>
                    <a:pt x="1517700" y="1399895"/>
                  </a:cubicBezTo>
                  <a:cubicBezTo>
                    <a:pt x="1509494" y="1411428"/>
                    <a:pt x="1501022" y="1422743"/>
                    <a:pt x="1492284" y="1433841"/>
                  </a:cubicBezTo>
                  <a:cubicBezTo>
                    <a:pt x="1483546" y="1444940"/>
                    <a:pt x="1474551" y="1455808"/>
                    <a:pt x="1465301" y="1466447"/>
                  </a:cubicBezTo>
                  <a:cubicBezTo>
                    <a:pt x="1456050" y="1477084"/>
                    <a:pt x="1446555" y="1487480"/>
                    <a:pt x="1436815" y="1497633"/>
                  </a:cubicBezTo>
                  <a:cubicBezTo>
                    <a:pt x="1427075" y="1507785"/>
                    <a:pt x="1417102" y="1517682"/>
                    <a:pt x="1406895" y="1527324"/>
                  </a:cubicBezTo>
                  <a:cubicBezTo>
                    <a:pt x="1396689" y="1536966"/>
                    <a:pt x="1386262" y="1546341"/>
                    <a:pt x="1375615" y="1555449"/>
                  </a:cubicBezTo>
                  <a:cubicBezTo>
                    <a:pt x="1364966" y="1564557"/>
                    <a:pt x="1354111" y="1573388"/>
                    <a:pt x="1343047" y="1581941"/>
                  </a:cubicBezTo>
                  <a:cubicBezTo>
                    <a:pt x="1331983" y="1590494"/>
                    <a:pt x="1320724" y="1598758"/>
                    <a:pt x="1309272" y="1606735"/>
                  </a:cubicBezTo>
                  <a:cubicBezTo>
                    <a:pt x="1297819" y="1614711"/>
                    <a:pt x="1286184" y="1622390"/>
                    <a:pt x="1274370" y="1629772"/>
                  </a:cubicBezTo>
                  <a:cubicBezTo>
                    <a:pt x="1262555" y="1637153"/>
                    <a:pt x="1250574" y="1644228"/>
                    <a:pt x="1238426" y="1650996"/>
                  </a:cubicBezTo>
                  <a:cubicBezTo>
                    <a:pt x="1226278" y="1657764"/>
                    <a:pt x="1213978" y="1664217"/>
                    <a:pt x="1201526" y="1670355"/>
                  </a:cubicBezTo>
                  <a:cubicBezTo>
                    <a:pt x="1189074" y="1676495"/>
                    <a:pt x="1176484" y="1682311"/>
                    <a:pt x="1163758" y="1687806"/>
                  </a:cubicBezTo>
                  <a:cubicBezTo>
                    <a:pt x="1151033" y="1693300"/>
                    <a:pt x="1138185" y="1698465"/>
                    <a:pt x="1125216" y="1703302"/>
                  </a:cubicBezTo>
                  <a:cubicBezTo>
                    <a:pt x="1112247" y="1708139"/>
                    <a:pt x="1099171" y="1712642"/>
                    <a:pt x="1085990" y="1716809"/>
                  </a:cubicBezTo>
                  <a:cubicBezTo>
                    <a:pt x="1072808" y="1720977"/>
                    <a:pt x="1059537" y="1724805"/>
                    <a:pt x="1046175" y="1728294"/>
                  </a:cubicBezTo>
                  <a:cubicBezTo>
                    <a:pt x="1032813" y="1731783"/>
                    <a:pt x="1019378" y="1734927"/>
                    <a:pt x="1005868" y="1737729"/>
                  </a:cubicBezTo>
                  <a:cubicBezTo>
                    <a:pt x="992358" y="1740529"/>
                    <a:pt x="978790" y="1742984"/>
                    <a:pt x="965165" y="1745090"/>
                  </a:cubicBezTo>
                  <a:cubicBezTo>
                    <a:pt x="951539" y="1747197"/>
                    <a:pt x="937873" y="1748955"/>
                    <a:pt x="924165" y="1750362"/>
                  </a:cubicBezTo>
                  <a:cubicBezTo>
                    <a:pt x="910456" y="1751769"/>
                    <a:pt x="896724" y="1752825"/>
                    <a:pt x="882966" y="1753529"/>
                  </a:cubicBezTo>
                  <a:cubicBezTo>
                    <a:pt x="869208" y="1754234"/>
                    <a:pt x="855441" y="1754586"/>
                    <a:pt x="841667" y="1754587"/>
                  </a:cubicBezTo>
                  <a:cubicBezTo>
                    <a:pt x="827893" y="1754586"/>
                    <a:pt x="814126" y="1754234"/>
                    <a:pt x="800369" y="1753529"/>
                  </a:cubicBezTo>
                  <a:cubicBezTo>
                    <a:pt x="786611" y="1752825"/>
                    <a:pt x="772877" y="1751769"/>
                    <a:pt x="759169" y="1750361"/>
                  </a:cubicBezTo>
                  <a:cubicBezTo>
                    <a:pt x="745461" y="1748955"/>
                    <a:pt x="731794" y="1747197"/>
                    <a:pt x="718169" y="1745090"/>
                  </a:cubicBezTo>
                  <a:cubicBezTo>
                    <a:pt x="704543" y="1742984"/>
                    <a:pt x="690975" y="1740529"/>
                    <a:pt x="677466" y="1737729"/>
                  </a:cubicBezTo>
                  <a:cubicBezTo>
                    <a:pt x="663956" y="1734927"/>
                    <a:pt x="650520" y="1731783"/>
                    <a:pt x="637158" y="1728294"/>
                  </a:cubicBezTo>
                  <a:cubicBezTo>
                    <a:pt x="623797" y="1724805"/>
                    <a:pt x="610525" y="1720977"/>
                    <a:pt x="597344" y="1716809"/>
                  </a:cubicBezTo>
                  <a:cubicBezTo>
                    <a:pt x="584162" y="1712642"/>
                    <a:pt x="571087" y="1708139"/>
                    <a:pt x="558118" y="1703302"/>
                  </a:cubicBezTo>
                  <a:cubicBezTo>
                    <a:pt x="545149" y="1698465"/>
                    <a:pt x="532301" y="1693300"/>
                    <a:pt x="519575" y="1687806"/>
                  </a:cubicBezTo>
                  <a:cubicBezTo>
                    <a:pt x="506849" y="1682311"/>
                    <a:pt x="494260" y="1676495"/>
                    <a:pt x="481808" y="1670355"/>
                  </a:cubicBezTo>
                  <a:cubicBezTo>
                    <a:pt x="469356" y="1664217"/>
                    <a:pt x="457056" y="1657764"/>
                    <a:pt x="444908" y="1650996"/>
                  </a:cubicBezTo>
                  <a:cubicBezTo>
                    <a:pt x="432759" y="1644228"/>
                    <a:pt x="420778" y="1637153"/>
                    <a:pt x="408963" y="1629772"/>
                  </a:cubicBezTo>
                  <a:cubicBezTo>
                    <a:pt x="397148" y="1622390"/>
                    <a:pt x="385514" y="1614711"/>
                    <a:pt x="374061" y="1606735"/>
                  </a:cubicBezTo>
                  <a:cubicBezTo>
                    <a:pt x="362608" y="1598758"/>
                    <a:pt x="351350" y="1590494"/>
                    <a:pt x="340286" y="1581941"/>
                  </a:cubicBezTo>
                  <a:cubicBezTo>
                    <a:pt x="329222" y="1573388"/>
                    <a:pt x="318366" y="1564557"/>
                    <a:pt x="307719" y="1555449"/>
                  </a:cubicBezTo>
                  <a:cubicBezTo>
                    <a:pt x="297071" y="1546341"/>
                    <a:pt x="286644" y="1536966"/>
                    <a:pt x="276438" y="1527324"/>
                  </a:cubicBezTo>
                  <a:cubicBezTo>
                    <a:pt x="266232" y="1517682"/>
                    <a:pt x="256259" y="1507785"/>
                    <a:pt x="246518" y="1497633"/>
                  </a:cubicBezTo>
                  <a:cubicBezTo>
                    <a:pt x="236778" y="1487480"/>
                    <a:pt x="227283" y="1477084"/>
                    <a:pt x="218033" y="1466446"/>
                  </a:cubicBezTo>
                  <a:cubicBezTo>
                    <a:pt x="208782" y="1455808"/>
                    <a:pt x="199788" y="1444940"/>
                    <a:pt x="191050" y="1433841"/>
                  </a:cubicBezTo>
                  <a:cubicBezTo>
                    <a:pt x="182311" y="1422743"/>
                    <a:pt x="173839" y="1411428"/>
                    <a:pt x="165634" y="1399895"/>
                  </a:cubicBezTo>
                  <a:cubicBezTo>
                    <a:pt x="157428" y="1388363"/>
                    <a:pt x="149499" y="1376628"/>
                    <a:pt x="141846" y="1364690"/>
                  </a:cubicBezTo>
                  <a:cubicBezTo>
                    <a:pt x="134194" y="1352752"/>
                    <a:pt x="126827" y="1340626"/>
                    <a:pt x="119745" y="1328311"/>
                  </a:cubicBezTo>
                  <a:cubicBezTo>
                    <a:pt x="112663" y="1315996"/>
                    <a:pt x="105876" y="1303508"/>
                    <a:pt x="99383" y="1290846"/>
                  </a:cubicBezTo>
                  <a:cubicBezTo>
                    <a:pt x="92889" y="1278183"/>
                    <a:pt x="86698" y="1265363"/>
                    <a:pt x="80809" y="1252384"/>
                  </a:cubicBezTo>
                  <a:cubicBezTo>
                    <a:pt x="74919" y="1239404"/>
                    <a:pt x="69339" y="1226283"/>
                    <a:pt x="64068" y="1213018"/>
                  </a:cubicBezTo>
                  <a:cubicBezTo>
                    <a:pt x="58797" y="1199753"/>
                    <a:pt x="53841" y="1186363"/>
                    <a:pt x="49200" y="1172844"/>
                  </a:cubicBezTo>
                  <a:cubicBezTo>
                    <a:pt x="44560" y="1159325"/>
                    <a:pt x="40240" y="1145697"/>
                    <a:pt x="36242" y="1131958"/>
                  </a:cubicBezTo>
                  <a:cubicBezTo>
                    <a:pt x="32243" y="1118219"/>
                    <a:pt x="28571" y="1104385"/>
                    <a:pt x="25224" y="1090458"/>
                  </a:cubicBezTo>
                  <a:cubicBezTo>
                    <a:pt x="21877" y="1076530"/>
                    <a:pt x="18860" y="1062525"/>
                    <a:pt x="16172" y="1048444"/>
                  </a:cubicBezTo>
                  <a:cubicBezTo>
                    <a:pt x="13485" y="1034363"/>
                    <a:pt x="11131" y="1020221"/>
                    <a:pt x="9110" y="1006019"/>
                  </a:cubicBezTo>
                  <a:cubicBezTo>
                    <a:pt x="7089" y="991817"/>
                    <a:pt x="5403" y="977571"/>
                    <a:pt x="4053" y="963284"/>
                  </a:cubicBezTo>
                  <a:cubicBezTo>
                    <a:pt x="2703" y="948996"/>
                    <a:pt x="1690" y="934681"/>
                    <a:pt x="1014" y="920341"/>
                  </a:cubicBezTo>
                  <a:cubicBezTo>
                    <a:pt x="338" y="906000"/>
                    <a:pt x="0" y="891651"/>
                    <a:pt x="0" y="877294"/>
                  </a:cubicBezTo>
                  <a:cubicBezTo>
                    <a:pt x="0" y="862937"/>
                    <a:pt x="338" y="848587"/>
                    <a:pt x="1014" y="834247"/>
                  </a:cubicBezTo>
                  <a:cubicBezTo>
                    <a:pt x="1690" y="819907"/>
                    <a:pt x="2703" y="805592"/>
                    <a:pt x="4053" y="791304"/>
                  </a:cubicBezTo>
                  <a:cubicBezTo>
                    <a:pt x="5403" y="777015"/>
                    <a:pt x="7089" y="762769"/>
                    <a:pt x="9110" y="748568"/>
                  </a:cubicBezTo>
                  <a:cubicBezTo>
                    <a:pt x="11131" y="734365"/>
                    <a:pt x="13485" y="720223"/>
                    <a:pt x="16172" y="706141"/>
                  </a:cubicBezTo>
                  <a:cubicBezTo>
                    <a:pt x="18860" y="692059"/>
                    <a:pt x="21877" y="678054"/>
                    <a:pt x="25224" y="664128"/>
                  </a:cubicBezTo>
                  <a:cubicBezTo>
                    <a:pt x="28571" y="650201"/>
                    <a:pt x="32243" y="636367"/>
                    <a:pt x="36242" y="622628"/>
                  </a:cubicBezTo>
                  <a:cubicBezTo>
                    <a:pt x="40240" y="608888"/>
                    <a:pt x="44560" y="595260"/>
                    <a:pt x="49200" y="581741"/>
                  </a:cubicBezTo>
                  <a:cubicBezTo>
                    <a:pt x="53841" y="568223"/>
                    <a:pt x="58797" y="554832"/>
                    <a:pt x="64068" y="541568"/>
                  </a:cubicBezTo>
                  <a:cubicBezTo>
                    <a:pt x="69339" y="528303"/>
                    <a:pt x="74919" y="515180"/>
                    <a:pt x="80809" y="502201"/>
                  </a:cubicBezTo>
                  <a:cubicBezTo>
                    <a:pt x="86698" y="489222"/>
                    <a:pt x="92889" y="476402"/>
                    <a:pt x="99383" y="463740"/>
                  </a:cubicBezTo>
                  <a:cubicBezTo>
                    <a:pt x="105876" y="451077"/>
                    <a:pt x="112663" y="438589"/>
                    <a:pt x="119745" y="426274"/>
                  </a:cubicBezTo>
                  <a:cubicBezTo>
                    <a:pt x="126826" y="413959"/>
                    <a:pt x="134193" y="401833"/>
                    <a:pt x="141846" y="389895"/>
                  </a:cubicBezTo>
                  <a:cubicBezTo>
                    <a:pt x="149499" y="377957"/>
                    <a:pt x="157428" y="366222"/>
                    <a:pt x="165634" y="354690"/>
                  </a:cubicBezTo>
                  <a:cubicBezTo>
                    <a:pt x="173839" y="343158"/>
                    <a:pt x="182311" y="331843"/>
                    <a:pt x="191049" y="320745"/>
                  </a:cubicBezTo>
                  <a:cubicBezTo>
                    <a:pt x="199788" y="309645"/>
                    <a:pt x="208782" y="298778"/>
                    <a:pt x="218033" y="288140"/>
                  </a:cubicBezTo>
                  <a:cubicBezTo>
                    <a:pt x="227283" y="277501"/>
                    <a:pt x="236778" y="267105"/>
                    <a:pt x="246518" y="256953"/>
                  </a:cubicBezTo>
                  <a:cubicBezTo>
                    <a:pt x="256259" y="246800"/>
                    <a:pt x="266232" y="236904"/>
                    <a:pt x="276438" y="227262"/>
                  </a:cubicBezTo>
                  <a:cubicBezTo>
                    <a:pt x="286644" y="217620"/>
                    <a:pt x="297071" y="208245"/>
                    <a:pt x="307719" y="199137"/>
                  </a:cubicBezTo>
                  <a:cubicBezTo>
                    <a:pt x="318367" y="190028"/>
                    <a:pt x="329223" y="181197"/>
                    <a:pt x="340287" y="172645"/>
                  </a:cubicBezTo>
                  <a:cubicBezTo>
                    <a:pt x="351350" y="164092"/>
                    <a:pt x="362609" y="155828"/>
                    <a:pt x="374062" y="147851"/>
                  </a:cubicBezTo>
                  <a:cubicBezTo>
                    <a:pt x="385514" y="139874"/>
                    <a:pt x="397148" y="132195"/>
                    <a:pt x="408963" y="124814"/>
                  </a:cubicBezTo>
                  <a:cubicBezTo>
                    <a:pt x="420778" y="117432"/>
                    <a:pt x="432760" y="110358"/>
                    <a:pt x="444908" y="103590"/>
                  </a:cubicBezTo>
                  <a:cubicBezTo>
                    <a:pt x="457056" y="96822"/>
                    <a:pt x="469356" y="90368"/>
                    <a:pt x="481808" y="84229"/>
                  </a:cubicBezTo>
                  <a:cubicBezTo>
                    <a:pt x="494260" y="78090"/>
                    <a:pt x="506849" y="72273"/>
                    <a:pt x="519575" y="66779"/>
                  </a:cubicBezTo>
                  <a:cubicBezTo>
                    <a:pt x="532301" y="61285"/>
                    <a:pt x="545149" y="56119"/>
                    <a:pt x="558118" y="51283"/>
                  </a:cubicBezTo>
                  <a:cubicBezTo>
                    <a:pt x="571087" y="46446"/>
                    <a:pt x="584162" y="41943"/>
                    <a:pt x="597344" y="37776"/>
                  </a:cubicBezTo>
                  <a:cubicBezTo>
                    <a:pt x="610525" y="33608"/>
                    <a:pt x="623797" y="29780"/>
                    <a:pt x="637158" y="26291"/>
                  </a:cubicBezTo>
                  <a:cubicBezTo>
                    <a:pt x="650520" y="22802"/>
                    <a:pt x="663956" y="19657"/>
                    <a:pt x="677466" y="16857"/>
                  </a:cubicBezTo>
                  <a:cubicBezTo>
                    <a:pt x="690975" y="14055"/>
                    <a:pt x="704543" y="11602"/>
                    <a:pt x="718169" y="9495"/>
                  </a:cubicBezTo>
                  <a:cubicBezTo>
                    <a:pt x="731794" y="7389"/>
                    <a:pt x="745461" y="5632"/>
                    <a:pt x="759169" y="4224"/>
                  </a:cubicBezTo>
                  <a:cubicBezTo>
                    <a:pt x="772877" y="2817"/>
                    <a:pt x="786611" y="1761"/>
                    <a:pt x="800369" y="1057"/>
                  </a:cubicBezTo>
                  <a:cubicBezTo>
                    <a:pt x="814126" y="352"/>
                    <a:pt x="827893" y="0"/>
                    <a:pt x="841667" y="0"/>
                  </a:cubicBezTo>
                  <a:cubicBezTo>
                    <a:pt x="855441" y="0"/>
                    <a:pt x="869208" y="352"/>
                    <a:pt x="882966" y="1057"/>
                  </a:cubicBezTo>
                  <a:cubicBezTo>
                    <a:pt x="896724" y="1761"/>
                    <a:pt x="910456" y="2817"/>
                    <a:pt x="924165" y="4224"/>
                  </a:cubicBezTo>
                  <a:cubicBezTo>
                    <a:pt x="937873" y="5632"/>
                    <a:pt x="951540" y="7389"/>
                    <a:pt x="965165" y="9495"/>
                  </a:cubicBezTo>
                  <a:cubicBezTo>
                    <a:pt x="978790" y="11602"/>
                    <a:pt x="992358" y="14055"/>
                    <a:pt x="1005868" y="16857"/>
                  </a:cubicBezTo>
                  <a:cubicBezTo>
                    <a:pt x="1019378" y="19657"/>
                    <a:pt x="1032813" y="22802"/>
                    <a:pt x="1046175" y="26291"/>
                  </a:cubicBezTo>
                  <a:cubicBezTo>
                    <a:pt x="1059537" y="29780"/>
                    <a:pt x="1072808" y="33608"/>
                    <a:pt x="1085990" y="37776"/>
                  </a:cubicBezTo>
                  <a:cubicBezTo>
                    <a:pt x="1099171" y="41943"/>
                    <a:pt x="1112247" y="46446"/>
                    <a:pt x="1125216" y="51283"/>
                  </a:cubicBezTo>
                  <a:cubicBezTo>
                    <a:pt x="1138185" y="56119"/>
                    <a:pt x="1151033" y="61285"/>
                    <a:pt x="1163758" y="66779"/>
                  </a:cubicBezTo>
                  <a:cubicBezTo>
                    <a:pt x="1176484" y="72273"/>
                    <a:pt x="1189073" y="78090"/>
                    <a:pt x="1201526" y="84229"/>
                  </a:cubicBezTo>
                  <a:cubicBezTo>
                    <a:pt x="1213978" y="90368"/>
                    <a:pt x="1226278" y="96822"/>
                    <a:pt x="1238426" y="103590"/>
                  </a:cubicBezTo>
                  <a:cubicBezTo>
                    <a:pt x="1250574" y="110358"/>
                    <a:pt x="1262555" y="117432"/>
                    <a:pt x="1274370" y="124814"/>
                  </a:cubicBezTo>
                  <a:cubicBezTo>
                    <a:pt x="1286184" y="132195"/>
                    <a:pt x="1297819" y="139874"/>
                    <a:pt x="1309272" y="147851"/>
                  </a:cubicBezTo>
                  <a:cubicBezTo>
                    <a:pt x="1320724" y="155828"/>
                    <a:pt x="1331983" y="164092"/>
                    <a:pt x="1343047" y="172645"/>
                  </a:cubicBezTo>
                  <a:cubicBezTo>
                    <a:pt x="1354110" y="181197"/>
                    <a:pt x="1364966" y="190029"/>
                    <a:pt x="1375615" y="199137"/>
                  </a:cubicBezTo>
                  <a:cubicBezTo>
                    <a:pt x="1386262" y="208245"/>
                    <a:pt x="1396689" y="217620"/>
                    <a:pt x="1406896" y="227262"/>
                  </a:cubicBezTo>
                  <a:cubicBezTo>
                    <a:pt x="1417102" y="236904"/>
                    <a:pt x="1427075" y="246800"/>
                    <a:pt x="1436815" y="256953"/>
                  </a:cubicBezTo>
                  <a:cubicBezTo>
                    <a:pt x="1446555" y="267105"/>
                    <a:pt x="1456050" y="277501"/>
                    <a:pt x="1465301" y="288139"/>
                  </a:cubicBezTo>
                  <a:cubicBezTo>
                    <a:pt x="1474551" y="298777"/>
                    <a:pt x="1483546" y="309645"/>
                    <a:pt x="1492284" y="320745"/>
                  </a:cubicBezTo>
                  <a:cubicBezTo>
                    <a:pt x="1501022" y="331843"/>
                    <a:pt x="1509494" y="343158"/>
                    <a:pt x="1517700" y="354690"/>
                  </a:cubicBezTo>
                  <a:cubicBezTo>
                    <a:pt x="1525905" y="366222"/>
                    <a:pt x="1533834" y="377957"/>
                    <a:pt x="1541487" y="389895"/>
                  </a:cubicBezTo>
                  <a:cubicBezTo>
                    <a:pt x="1549140" y="401833"/>
                    <a:pt x="1556507" y="413959"/>
                    <a:pt x="1563588" y="426274"/>
                  </a:cubicBezTo>
                  <a:cubicBezTo>
                    <a:pt x="1570670" y="438589"/>
                    <a:pt x="1577457" y="451077"/>
                    <a:pt x="1583951" y="463740"/>
                  </a:cubicBezTo>
                  <a:cubicBezTo>
                    <a:pt x="1590444" y="476402"/>
                    <a:pt x="1596635" y="489222"/>
                    <a:pt x="1602524" y="502201"/>
                  </a:cubicBezTo>
                  <a:cubicBezTo>
                    <a:pt x="1608414" y="515180"/>
                    <a:pt x="1613994" y="528303"/>
                    <a:pt x="1619265" y="541568"/>
                  </a:cubicBezTo>
                  <a:cubicBezTo>
                    <a:pt x="1624536" y="554832"/>
                    <a:pt x="1629492" y="568224"/>
                    <a:pt x="1634132" y="581742"/>
                  </a:cubicBezTo>
                  <a:cubicBezTo>
                    <a:pt x="1638774" y="595260"/>
                    <a:pt x="1643093" y="608888"/>
                    <a:pt x="1647092" y="622628"/>
                  </a:cubicBezTo>
                  <a:cubicBezTo>
                    <a:pt x="1651090" y="636367"/>
                    <a:pt x="1654763" y="650201"/>
                    <a:pt x="1658110" y="664128"/>
                  </a:cubicBezTo>
                  <a:cubicBezTo>
                    <a:pt x="1661457" y="678054"/>
                    <a:pt x="1664474" y="692059"/>
                    <a:pt x="1667161" y="706141"/>
                  </a:cubicBezTo>
                  <a:cubicBezTo>
                    <a:pt x="1669849" y="720223"/>
                    <a:pt x="1672203" y="734365"/>
                    <a:pt x="1674224" y="748568"/>
                  </a:cubicBezTo>
                  <a:cubicBezTo>
                    <a:pt x="1676245" y="762769"/>
                    <a:pt x="1677931" y="777015"/>
                    <a:pt x="1679281" y="791304"/>
                  </a:cubicBezTo>
                  <a:cubicBezTo>
                    <a:pt x="1680631" y="805592"/>
                    <a:pt x="1681644" y="819907"/>
                    <a:pt x="1682320" y="834247"/>
                  </a:cubicBezTo>
                  <a:cubicBezTo>
                    <a:pt x="1682996" y="848587"/>
                    <a:pt x="1683334" y="862937"/>
                    <a:pt x="1683334" y="877294"/>
                  </a:cubicBezTo>
                  <a:close/>
                </a:path>
              </a:pathLst>
            </a:custGeom>
            <a:ln w="8907"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19" name="Rectangle 18">
              <a:extLst>
                <a:ext uri="{FF2B5EF4-FFF2-40B4-BE49-F238E27FC236}">
                  <a16:creationId xmlns:a16="http://schemas.microsoft.com/office/drawing/2014/main" id="{095B3673-441D-AF52-08CD-89812A142AF0}"/>
                </a:ext>
              </a:extLst>
            </p:cNvPr>
            <p:cNvSpPr/>
            <p:nvPr/>
          </p:nvSpPr>
          <p:spPr>
            <a:xfrm>
              <a:off x="2617053" y="6939293"/>
              <a:ext cx="1714004" cy="517913"/>
            </a:xfrm>
            <a:prstGeom prst="rect">
              <a:avLst/>
            </a:prstGeom>
            <a:ln>
              <a:noFill/>
            </a:ln>
          </p:spPr>
          <p:txBody>
            <a:bodyPr vert="horz" lIns="0" tIns="0" rIns="0" bIns="0" rtlCol="0">
              <a:noAutofit/>
            </a:bodyPr>
            <a:lstStyle/>
            <a:p>
              <a:pPr>
                <a:lnSpc>
                  <a:spcPct val="107000"/>
                </a:lnSpc>
                <a:spcAft>
                  <a:spcPts val="800"/>
                </a:spcAft>
              </a:pPr>
              <a:r>
                <a:rPr lang="en-US" sz="1250" kern="100">
                  <a:effectLst/>
                  <a:latin typeface="Arial" panose="020B0604020202020204" pitchFamily="34" charset="0"/>
                  <a:ea typeface="Arial" panose="020B0604020202020204" pitchFamily="34" charset="0"/>
                  <a:cs typeface="Arial" panose="020B0604020202020204" pitchFamily="34" charset="0"/>
                </a:rPr>
                <a:t>UPDATE_CACHE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 name="Shape 22">
              <a:extLst>
                <a:ext uri="{FF2B5EF4-FFF2-40B4-BE49-F238E27FC236}">
                  <a16:creationId xmlns:a16="http://schemas.microsoft.com/office/drawing/2014/main" id="{E002C12D-44B2-0072-09F6-F5D0706099C0}"/>
                </a:ext>
              </a:extLst>
            </p:cNvPr>
            <p:cNvSpPr/>
            <p:nvPr/>
          </p:nvSpPr>
          <p:spPr>
            <a:xfrm>
              <a:off x="849089" y="2280649"/>
              <a:ext cx="1868887" cy="1422759"/>
            </a:xfrm>
            <a:custGeom>
              <a:avLst/>
              <a:gdLst/>
              <a:ahLst/>
              <a:cxnLst/>
              <a:rect l="0" t="0" r="0" b="0"/>
              <a:pathLst>
                <a:path w="1868887" h="1422759">
                  <a:moveTo>
                    <a:pt x="153133" y="1422759"/>
                  </a:moveTo>
                  <a:cubicBezTo>
                    <a:pt x="8491" y="862182"/>
                    <a:pt x="0" y="469077"/>
                    <a:pt x="127660" y="243445"/>
                  </a:cubicBezTo>
                  <a:cubicBezTo>
                    <a:pt x="255321" y="17813"/>
                    <a:pt x="835729" y="0"/>
                    <a:pt x="1868887" y="190006"/>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 name="Shape 23">
              <a:extLst>
                <a:ext uri="{FF2B5EF4-FFF2-40B4-BE49-F238E27FC236}">
                  <a16:creationId xmlns:a16="http://schemas.microsoft.com/office/drawing/2014/main" id="{A0E6CD35-6D18-B7E0-2901-BFA2E05AC70E}"/>
                </a:ext>
              </a:extLst>
            </p:cNvPr>
            <p:cNvSpPr/>
            <p:nvPr/>
          </p:nvSpPr>
          <p:spPr>
            <a:xfrm>
              <a:off x="972029" y="3695659"/>
              <a:ext cx="60386" cy="68135"/>
            </a:xfrm>
            <a:custGeom>
              <a:avLst/>
              <a:gdLst/>
              <a:ahLst/>
              <a:cxnLst/>
              <a:rect l="0" t="0" r="0" b="0"/>
              <a:pathLst>
                <a:path w="60386" h="68135">
                  <a:moveTo>
                    <a:pt x="60386" y="0"/>
                  </a:moveTo>
                  <a:lnTo>
                    <a:pt x="45780" y="68135"/>
                  </a:lnTo>
                  <a:lnTo>
                    <a:pt x="0" y="15587"/>
                  </a:lnTo>
                  <a:lnTo>
                    <a:pt x="60386"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2" name="Shape 24">
              <a:extLst>
                <a:ext uri="{FF2B5EF4-FFF2-40B4-BE49-F238E27FC236}">
                  <a16:creationId xmlns:a16="http://schemas.microsoft.com/office/drawing/2014/main" id="{557051BD-777B-86F7-E25B-C476D1BDD0B5}"/>
                </a:ext>
              </a:extLst>
            </p:cNvPr>
            <p:cNvSpPr/>
            <p:nvPr/>
          </p:nvSpPr>
          <p:spPr>
            <a:xfrm>
              <a:off x="972029" y="3695659"/>
              <a:ext cx="60386" cy="68135"/>
            </a:xfrm>
            <a:custGeom>
              <a:avLst/>
              <a:gdLst/>
              <a:ahLst/>
              <a:cxnLst/>
              <a:rect l="0" t="0" r="0" b="0"/>
              <a:pathLst>
                <a:path w="60386" h="68135">
                  <a:moveTo>
                    <a:pt x="45780" y="68135"/>
                  </a:moveTo>
                  <a:lnTo>
                    <a:pt x="0" y="15587"/>
                  </a:lnTo>
                  <a:lnTo>
                    <a:pt x="60386" y="0"/>
                  </a:lnTo>
                  <a:lnTo>
                    <a:pt x="45780" y="68135"/>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Shape 25">
              <a:extLst>
                <a:ext uri="{FF2B5EF4-FFF2-40B4-BE49-F238E27FC236}">
                  <a16:creationId xmlns:a16="http://schemas.microsoft.com/office/drawing/2014/main" id="{5DBA3BE5-2691-0F30-7B23-7DCDB2DBA1C3}"/>
                </a:ext>
              </a:extLst>
            </p:cNvPr>
            <p:cNvSpPr/>
            <p:nvPr/>
          </p:nvSpPr>
          <p:spPr>
            <a:xfrm>
              <a:off x="0" y="4950856"/>
              <a:ext cx="2382913" cy="2166336"/>
            </a:xfrm>
            <a:custGeom>
              <a:avLst/>
              <a:gdLst/>
              <a:ahLst/>
              <a:cxnLst/>
              <a:rect l="0" t="0" r="0" b="0"/>
              <a:pathLst>
                <a:path w="2382913" h="2166336">
                  <a:moveTo>
                    <a:pt x="2382913" y="2166336"/>
                  </a:moveTo>
                  <a:cubicBezTo>
                    <a:pt x="967487" y="1645601"/>
                    <a:pt x="207819" y="1250150"/>
                    <a:pt x="103910" y="979986"/>
                  </a:cubicBezTo>
                  <a:cubicBezTo>
                    <a:pt x="0" y="709821"/>
                    <a:pt x="245850" y="383159"/>
                    <a:pt x="841459" y="0"/>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4" name="Shape 26">
              <a:extLst>
                <a:ext uri="{FF2B5EF4-FFF2-40B4-BE49-F238E27FC236}">
                  <a16:creationId xmlns:a16="http://schemas.microsoft.com/office/drawing/2014/main" id="{B65134CE-A4B9-5F8E-DC8B-494202BE1819}"/>
                </a:ext>
              </a:extLst>
            </p:cNvPr>
            <p:cNvSpPr/>
            <p:nvPr/>
          </p:nvSpPr>
          <p:spPr>
            <a:xfrm>
              <a:off x="2372136" y="7087890"/>
              <a:ext cx="69293" cy="58516"/>
            </a:xfrm>
            <a:custGeom>
              <a:avLst/>
              <a:gdLst/>
              <a:ahLst/>
              <a:cxnLst/>
              <a:rect l="0" t="0" r="0" b="0"/>
              <a:pathLst>
                <a:path w="69293" h="58516">
                  <a:moveTo>
                    <a:pt x="21554" y="0"/>
                  </a:moveTo>
                  <a:lnTo>
                    <a:pt x="69293" y="50767"/>
                  </a:lnTo>
                  <a:lnTo>
                    <a:pt x="0" y="58516"/>
                  </a:lnTo>
                  <a:lnTo>
                    <a:pt x="2155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5" name="Shape 27">
              <a:extLst>
                <a:ext uri="{FF2B5EF4-FFF2-40B4-BE49-F238E27FC236}">
                  <a16:creationId xmlns:a16="http://schemas.microsoft.com/office/drawing/2014/main" id="{917F25AB-DD91-40E4-5A53-452CD408A7CD}"/>
                </a:ext>
              </a:extLst>
            </p:cNvPr>
            <p:cNvSpPr/>
            <p:nvPr/>
          </p:nvSpPr>
          <p:spPr>
            <a:xfrm>
              <a:off x="2372136" y="7087890"/>
              <a:ext cx="69293" cy="58516"/>
            </a:xfrm>
            <a:custGeom>
              <a:avLst/>
              <a:gdLst/>
              <a:ahLst/>
              <a:cxnLst/>
              <a:rect l="0" t="0" r="0" b="0"/>
              <a:pathLst>
                <a:path w="69293" h="58516">
                  <a:moveTo>
                    <a:pt x="69293" y="50767"/>
                  </a:moveTo>
                  <a:lnTo>
                    <a:pt x="0" y="58516"/>
                  </a:lnTo>
                  <a:lnTo>
                    <a:pt x="21554" y="0"/>
                  </a:lnTo>
                  <a:lnTo>
                    <a:pt x="69293" y="50767"/>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6" name="Shape 28">
              <a:extLst>
                <a:ext uri="{FF2B5EF4-FFF2-40B4-BE49-F238E27FC236}">
                  <a16:creationId xmlns:a16="http://schemas.microsoft.com/office/drawing/2014/main" id="{D22BD44F-D668-B282-5E04-BD70D835A775}"/>
                </a:ext>
              </a:extLst>
            </p:cNvPr>
            <p:cNvSpPr/>
            <p:nvPr/>
          </p:nvSpPr>
          <p:spPr>
            <a:xfrm>
              <a:off x="3213773" y="3174716"/>
              <a:ext cx="673720" cy="3346986"/>
            </a:xfrm>
            <a:custGeom>
              <a:avLst/>
              <a:gdLst/>
              <a:ahLst/>
              <a:cxnLst/>
              <a:rect l="0" t="0" r="0" b="0"/>
              <a:pathLst>
                <a:path w="673720" h="3346986">
                  <a:moveTo>
                    <a:pt x="87225" y="0"/>
                  </a:moveTo>
                  <a:cubicBezTo>
                    <a:pt x="7303" y="617222"/>
                    <a:pt x="0" y="1163341"/>
                    <a:pt x="65315" y="1638356"/>
                  </a:cubicBezTo>
                  <a:cubicBezTo>
                    <a:pt x="130629" y="2113371"/>
                    <a:pt x="333431" y="2682914"/>
                    <a:pt x="673720" y="3346986"/>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29">
              <a:extLst>
                <a:ext uri="{FF2B5EF4-FFF2-40B4-BE49-F238E27FC236}">
                  <a16:creationId xmlns:a16="http://schemas.microsoft.com/office/drawing/2014/main" id="{B7C799CA-2D0C-3A13-D2E8-3FDA545D968B}"/>
                </a:ext>
              </a:extLst>
            </p:cNvPr>
            <p:cNvSpPr/>
            <p:nvPr/>
          </p:nvSpPr>
          <p:spPr>
            <a:xfrm>
              <a:off x="3270092" y="3112905"/>
              <a:ext cx="61811" cy="65819"/>
            </a:xfrm>
            <a:custGeom>
              <a:avLst/>
              <a:gdLst/>
              <a:ahLst/>
              <a:cxnLst/>
              <a:rect l="0" t="0" r="0" b="0"/>
              <a:pathLst>
                <a:path w="61811" h="65819">
                  <a:moveTo>
                    <a:pt x="38922" y="0"/>
                  </a:moveTo>
                  <a:lnTo>
                    <a:pt x="61811" y="65819"/>
                  </a:lnTo>
                  <a:lnTo>
                    <a:pt x="0" y="57803"/>
                  </a:lnTo>
                  <a:lnTo>
                    <a:pt x="38922"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 name="Shape 30">
              <a:extLst>
                <a:ext uri="{FF2B5EF4-FFF2-40B4-BE49-F238E27FC236}">
                  <a16:creationId xmlns:a16="http://schemas.microsoft.com/office/drawing/2014/main" id="{D20380B7-7AE2-6744-D352-5C99C4F4410C}"/>
                </a:ext>
              </a:extLst>
            </p:cNvPr>
            <p:cNvSpPr/>
            <p:nvPr/>
          </p:nvSpPr>
          <p:spPr>
            <a:xfrm>
              <a:off x="3270092" y="3112905"/>
              <a:ext cx="61811" cy="65819"/>
            </a:xfrm>
            <a:custGeom>
              <a:avLst/>
              <a:gdLst/>
              <a:ahLst/>
              <a:cxnLst/>
              <a:rect l="0" t="0" r="0" b="0"/>
              <a:pathLst>
                <a:path w="61811" h="65819">
                  <a:moveTo>
                    <a:pt x="38922" y="0"/>
                  </a:moveTo>
                  <a:lnTo>
                    <a:pt x="61811" y="65819"/>
                  </a:lnTo>
                  <a:lnTo>
                    <a:pt x="0" y="57803"/>
                  </a:lnTo>
                  <a:lnTo>
                    <a:pt x="38922" y="0"/>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Shape 31">
              <a:extLst>
                <a:ext uri="{FF2B5EF4-FFF2-40B4-BE49-F238E27FC236}">
                  <a16:creationId xmlns:a16="http://schemas.microsoft.com/office/drawing/2014/main" id="{29EB0D01-888F-0D8A-D37A-A5A3691638AE}"/>
                </a:ext>
              </a:extLst>
            </p:cNvPr>
            <p:cNvSpPr/>
            <p:nvPr/>
          </p:nvSpPr>
          <p:spPr>
            <a:xfrm>
              <a:off x="3727442" y="353573"/>
              <a:ext cx="1157047" cy="1668282"/>
            </a:xfrm>
            <a:custGeom>
              <a:avLst/>
              <a:gdLst/>
              <a:ahLst/>
              <a:cxnLst/>
              <a:rect l="0" t="0" r="0" b="0"/>
              <a:pathLst>
                <a:path w="1157047" h="1668282">
                  <a:moveTo>
                    <a:pt x="0" y="1668282"/>
                  </a:moveTo>
                  <a:cubicBezTo>
                    <a:pt x="15794" y="999639"/>
                    <a:pt x="87521" y="588128"/>
                    <a:pt x="215182" y="433748"/>
                  </a:cubicBezTo>
                  <a:cubicBezTo>
                    <a:pt x="342842" y="279368"/>
                    <a:pt x="656797" y="134785"/>
                    <a:pt x="1157047" y="0"/>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0" name="Shape 32">
              <a:extLst>
                <a:ext uri="{FF2B5EF4-FFF2-40B4-BE49-F238E27FC236}">
                  <a16:creationId xmlns:a16="http://schemas.microsoft.com/office/drawing/2014/main" id="{FC04C7CF-619D-FF21-7C53-0510F216AB58}"/>
                </a:ext>
              </a:extLst>
            </p:cNvPr>
            <p:cNvSpPr/>
            <p:nvPr/>
          </p:nvSpPr>
          <p:spPr>
            <a:xfrm>
              <a:off x="4861333" y="327566"/>
              <a:ext cx="68313" cy="60208"/>
            </a:xfrm>
            <a:custGeom>
              <a:avLst/>
              <a:gdLst/>
              <a:ahLst/>
              <a:cxnLst/>
              <a:rect l="0" t="0" r="0" b="0"/>
              <a:pathLst>
                <a:path w="68313" h="60208">
                  <a:moveTo>
                    <a:pt x="0" y="0"/>
                  </a:moveTo>
                  <a:lnTo>
                    <a:pt x="68313" y="13805"/>
                  </a:lnTo>
                  <a:lnTo>
                    <a:pt x="16210" y="60208"/>
                  </a:lnTo>
                  <a:lnTo>
                    <a:pt x="23157" y="26007"/>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1" name="Shape 33">
              <a:extLst>
                <a:ext uri="{FF2B5EF4-FFF2-40B4-BE49-F238E27FC236}">
                  <a16:creationId xmlns:a16="http://schemas.microsoft.com/office/drawing/2014/main" id="{0E490C93-B34E-326D-4102-8A7F10567F3E}"/>
                </a:ext>
              </a:extLst>
            </p:cNvPr>
            <p:cNvSpPr/>
            <p:nvPr/>
          </p:nvSpPr>
          <p:spPr>
            <a:xfrm>
              <a:off x="4861333" y="327566"/>
              <a:ext cx="68313" cy="60208"/>
            </a:xfrm>
            <a:custGeom>
              <a:avLst/>
              <a:gdLst/>
              <a:ahLst/>
              <a:cxnLst/>
              <a:rect l="0" t="0" r="0" b="0"/>
              <a:pathLst>
                <a:path w="68313" h="60208">
                  <a:moveTo>
                    <a:pt x="68313" y="13805"/>
                  </a:moveTo>
                  <a:lnTo>
                    <a:pt x="16210" y="60208"/>
                  </a:lnTo>
                  <a:lnTo>
                    <a:pt x="23157" y="26007"/>
                  </a:lnTo>
                  <a:lnTo>
                    <a:pt x="0" y="0"/>
                  </a:lnTo>
                  <a:lnTo>
                    <a:pt x="68313" y="13805"/>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2" name="Shape 35">
              <a:extLst>
                <a:ext uri="{FF2B5EF4-FFF2-40B4-BE49-F238E27FC236}">
                  <a16:creationId xmlns:a16="http://schemas.microsoft.com/office/drawing/2014/main" id="{5797F819-5877-8332-18B7-8B8E73A98D25}"/>
                </a:ext>
              </a:extLst>
            </p:cNvPr>
            <p:cNvSpPr/>
            <p:nvPr/>
          </p:nvSpPr>
          <p:spPr>
            <a:xfrm>
              <a:off x="6307308" y="1980796"/>
              <a:ext cx="1184569" cy="1264727"/>
            </a:xfrm>
            <a:custGeom>
              <a:avLst/>
              <a:gdLst/>
              <a:ahLst/>
              <a:cxnLst/>
              <a:rect l="0" t="0" r="0" b="0"/>
              <a:pathLst>
                <a:path w="1184569" h="1264727">
                  <a:moveTo>
                    <a:pt x="1184568" y="632364"/>
                  </a:moveTo>
                  <a:cubicBezTo>
                    <a:pt x="1184569" y="653074"/>
                    <a:pt x="1183618" y="673735"/>
                    <a:pt x="1181716" y="694346"/>
                  </a:cubicBezTo>
                  <a:cubicBezTo>
                    <a:pt x="1179816" y="714957"/>
                    <a:pt x="1176972" y="735419"/>
                    <a:pt x="1173187" y="755732"/>
                  </a:cubicBezTo>
                  <a:cubicBezTo>
                    <a:pt x="1169403" y="776045"/>
                    <a:pt x="1164696" y="796111"/>
                    <a:pt x="1159065" y="815929"/>
                  </a:cubicBezTo>
                  <a:cubicBezTo>
                    <a:pt x="1153434" y="835748"/>
                    <a:pt x="1146906" y="855225"/>
                    <a:pt x="1139482" y="874358"/>
                  </a:cubicBezTo>
                  <a:cubicBezTo>
                    <a:pt x="1132060" y="893493"/>
                    <a:pt x="1123776" y="912193"/>
                    <a:pt x="1114632" y="930458"/>
                  </a:cubicBezTo>
                  <a:cubicBezTo>
                    <a:pt x="1105488" y="948723"/>
                    <a:pt x="1095527" y="966466"/>
                    <a:pt x="1084749" y="983686"/>
                  </a:cubicBezTo>
                  <a:cubicBezTo>
                    <a:pt x="1073973" y="1000906"/>
                    <a:pt x="1062431" y="1017521"/>
                    <a:pt x="1050125" y="1033531"/>
                  </a:cubicBezTo>
                  <a:cubicBezTo>
                    <a:pt x="1037820" y="1049540"/>
                    <a:pt x="1024808" y="1064867"/>
                    <a:pt x="1011092" y="1079512"/>
                  </a:cubicBezTo>
                  <a:cubicBezTo>
                    <a:pt x="997376" y="1094157"/>
                    <a:pt x="983020" y="1108049"/>
                    <a:pt x="968025" y="1121187"/>
                  </a:cubicBezTo>
                  <a:cubicBezTo>
                    <a:pt x="953030" y="1134326"/>
                    <a:pt x="937468" y="1146648"/>
                    <a:pt x="921339" y="1158155"/>
                  </a:cubicBezTo>
                  <a:cubicBezTo>
                    <a:pt x="905211" y="1169661"/>
                    <a:pt x="888592" y="1180296"/>
                    <a:pt x="871485" y="1190059"/>
                  </a:cubicBezTo>
                  <a:cubicBezTo>
                    <a:pt x="854377" y="1199822"/>
                    <a:pt x="836862" y="1208666"/>
                    <a:pt x="818941" y="1216591"/>
                  </a:cubicBezTo>
                  <a:cubicBezTo>
                    <a:pt x="801019" y="1224517"/>
                    <a:pt x="782777" y="1231486"/>
                    <a:pt x="764215" y="1237498"/>
                  </a:cubicBezTo>
                  <a:cubicBezTo>
                    <a:pt x="745652" y="1243510"/>
                    <a:pt x="726858" y="1248536"/>
                    <a:pt x="707832" y="1252576"/>
                  </a:cubicBezTo>
                  <a:cubicBezTo>
                    <a:pt x="688808" y="1256617"/>
                    <a:pt x="669643" y="1259652"/>
                    <a:pt x="650339" y="1261682"/>
                  </a:cubicBezTo>
                  <a:cubicBezTo>
                    <a:pt x="631033" y="1263712"/>
                    <a:pt x="611681" y="1264727"/>
                    <a:pt x="592284" y="1264727"/>
                  </a:cubicBezTo>
                  <a:cubicBezTo>
                    <a:pt x="572886" y="1264727"/>
                    <a:pt x="553534" y="1263712"/>
                    <a:pt x="534229" y="1261682"/>
                  </a:cubicBezTo>
                  <a:cubicBezTo>
                    <a:pt x="514925" y="1259652"/>
                    <a:pt x="495760" y="1256617"/>
                    <a:pt x="476734" y="1252576"/>
                  </a:cubicBezTo>
                  <a:cubicBezTo>
                    <a:pt x="457709" y="1248536"/>
                    <a:pt x="438916" y="1243510"/>
                    <a:pt x="420353" y="1237498"/>
                  </a:cubicBezTo>
                  <a:cubicBezTo>
                    <a:pt x="401790" y="1231486"/>
                    <a:pt x="383548" y="1224517"/>
                    <a:pt x="365626" y="1216591"/>
                  </a:cubicBezTo>
                  <a:cubicBezTo>
                    <a:pt x="347704" y="1208666"/>
                    <a:pt x="330190" y="1199822"/>
                    <a:pt x="313082" y="1190059"/>
                  </a:cubicBezTo>
                  <a:cubicBezTo>
                    <a:pt x="295975" y="1180296"/>
                    <a:pt x="279357" y="1169661"/>
                    <a:pt x="263228" y="1158155"/>
                  </a:cubicBezTo>
                  <a:cubicBezTo>
                    <a:pt x="247100" y="1146648"/>
                    <a:pt x="231538" y="1134326"/>
                    <a:pt x="216543" y="1121187"/>
                  </a:cubicBezTo>
                  <a:cubicBezTo>
                    <a:pt x="201548" y="1108049"/>
                    <a:pt x="187192" y="1094157"/>
                    <a:pt x="173475" y="1079512"/>
                  </a:cubicBezTo>
                  <a:cubicBezTo>
                    <a:pt x="159759" y="1064867"/>
                    <a:pt x="146748" y="1049540"/>
                    <a:pt x="134442" y="1033531"/>
                  </a:cubicBezTo>
                  <a:cubicBezTo>
                    <a:pt x="122136" y="1017521"/>
                    <a:pt x="110594" y="1000906"/>
                    <a:pt x="99816" y="983686"/>
                  </a:cubicBezTo>
                  <a:cubicBezTo>
                    <a:pt x="89040" y="966465"/>
                    <a:pt x="79080" y="948723"/>
                    <a:pt x="69935" y="930457"/>
                  </a:cubicBezTo>
                  <a:cubicBezTo>
                    <a:pt x="60792" y="912192"/>
                    <a:pt x="52507" y="893493"/>
                    <a:pt x="45083" y="874358"/>
                  </a:cubicBezTo>
                  <a:cubicBezTo>
                    <a:pt x="37660" y="855224"/>
                    <a:pt x="31134" y="835748"/>
                    <a:pt x="25503" y="815929"/>
                  </a:cubicBezTo>
                  <a:cubicBezTo>
                    <a:pt x="19872" y="796110"/>
                    <a:pt x="15164" y="776045"/>
                    <a:pt x="11380" y="755732"/>
                  </a:cubicBezTo>
                  <a:cubicBezTo>
                    <a:pt x="7596" y="735419"/>
                    <a:pt x="4753" y="714957"/>
                    <a:pt x="2852" y="694346"/>
                  </a:cubicBezTo>
                  <a:cubicBezTo>
                    <a:pt x="951" y="673735"/>
                    <a:pt x="0" y="653074"/>
                    <a:pt x="0" y="632364"/>
                  </a:cubicBezTo>
                  <a:cubicBezTo>
                    <a:pt x="0" y="611653"/>
                    <a:pt x="951" y="590992"/>
                    <a:pt x="2852" y="570381"/>
                  </a:cubicBezTo>
                  <a:cubicBezTo>
                    <a:pt x="4753" y="549770"/>
                    <a:pt x="7596" y="529308"/>
                    <a:pt x="11380" y="508995"/>
                  </a:cubicBezTo>
                  <a:cubicBezTo>
                    <a:pt x="15164" y="488683"/>
                    <a:pt x="19872" y="468617"/>
                    <a:pt x="25503" y="448798"/>
                  </a:cubicBezTo>
                  <a:cubicBezTo>
                    <a:pt x="31134" y="428979"/>
                    <a:pt x="37660" y="409503"/>
                    <a:pt x="45083" y="390368"/>
                  </a:cubicBezTo>
                  <a:cubicBezTo>
                    <a:pt x="52507" y="371234"/>
                    <a:pt x="60792" y="352535"/>
                    <a:pt x="69935" y="334270"/>
                  </a:cubicBezTo>
                  <a:cubicBezTo>
                    <a:pt x="79080" y="316004"/>
                    <a:pt x="89040" y="298261"/>
                    <a:pt x="99817" y="281041"/>
                  </a:cubicBezTo>
                  <a:cubicBezTo>
                    <a:pt x="110594" y="263821"/>
                    <a:pt x="122136" y="247206"/>
                    <a:pt x="134442" y="231196"/>
                  </a:cubicBezTo>
                  <a:cubicBezTo>
                    <a:pt x="146748" y="215187"/>
                    <a:pt x="159759" y="199860"/>
                    <a:pt x="173475" y="185215"/>
                  </a:cubicBezTo>
                  <a:cubicBezTo>
                    <a:pt x="187192" y="170570"/>
                    <a:pt x="201548" y="156679"/>
                    <a:pt x="216543" y="143540"/>
                  </a:cubicBezTo>
                  <a:cubicBezTo>
                    <a:pt x="231538" y="130401"/>
                    <a:pt x="247100" y="118078"/>
                    <a:pt x="263228" y="106572"/>
                  </a:cubicBezTo>
                  <a:cubicBezTo>
                    <a:pt x="279357" y="95066"/>
                    <a:pt x="295975" y="84432"/>
                    <a:pt x="313083" y="74669"/>
                  </a:cubicBezTo>
                  <a:cubicBezTo>
                    <a:pt x="330190" y="64906"/>
                    <a:pt x="347704" y="56061"/>
                    <a:pt x="365626" y="48136"/>
                  </a:cubicBezTo>
                  <a:cubicBezTo>
                    <a:pt x="383548" y="40210"/>
                    <a:pt x="401789" y="33241"/>
                    <a:pt x="420353" y="27229"/>
                  </a:cubicBezTo>
                  <a:cubicBezTo>
                    <a:pt x="438915" y="21217"/>
                    <a:pt x="457709" y="16191"/>
                    <a:pt x="476734" y="12151"/>
                  </a:cubicBezTo>
                  <a:cubicBezTo>
                    <a:pt x="495760" y="8110"/>
                    <a:pt x="514925" y="5075"/>
                    <a:pt x="534229" y="3045"/>
                  </a:cubicBezTo>
                  <a:cubicBezTo>
                    <a:pt x="553534" y="1015"/>
                    <a:pt x="572886" y="0"/>
                    <a:pt x="592284" y="0"/>
                  </a:cubicBezTo>
                  <a:cubicBezTo>
                    <a:pt x="611681" y="0"/>
                    <a:pt x="631033" y="1015"/>
                    <a:pt x="650338" y="3045"/>
                  </a:cubicBezTo>
                  <a:cubicBezTo>
                    <a:pt x="669643" y="5075"/>
                    <a:pt x="688808" y="8110"/>
                    <a:pt x="707832" y="12151"/>
                  </a:cubicBezTo>
                  <a:cubicBezTo>
                    <a:pt x="726858" y="16191"/>
                    <a:pt x="745652" y="21217"/>
                    <a:pt x="764215" y="27229"/>
                  </a:cubicBezTo>
                  <a:cubicBezTo>
                    <a:pt x="782777" y="33241"/>
                    <a:pt x="801019" y="40210"/>
                    <a:pt x="818941" y="48136"/>
                  </a:cubicBezTo>
                  <a:cubicBezTo>
                    <a:pt x="836862" y="56061"/>
                    <a:pt x="854377" y="64906"/>
                    <a:pt x="871484" y="74669"/>
                  </a:cubicBezTo>
                  <a:cubicBezTo>
                    <a:pt x="888592" y="84431"/>
                    <a:pt x="905211" y="95066"/>
                    <a:pt x="921339" y="106572"/>
                  </a:cubicBezTo>
                  <a:cubicBezTo>
                    <a:pt x="937468" y="118078"/>
                    <a:pt x="953030" y="130401"/>
                    <a:pt x="968025" y="143540"/>
                  </a:cubicBezTo>
                  <a:cubicBezTo>
                    <a:pt x="983020" y="156679"/>
                    <a:pt x="997376" y="170570"/>
                    <a:pt x="1011092" y="185215"/>
                  </a:cubicBezTo>
                  <a:cubicBezTo>
                    <a:pt x="1024808" y="199860"/>
                    <a:pt x="1037820" y="215187"/>
                    <a:pt x="1050126" y="231196"/>
                  </a:cubicBezTo>
                  <a:cubicBezTo>
                    <a:pt x="1062431" y="247206"/>
                    <a:pt x="1073973" y="263821"/>
                    <a:pt x="1084749" y="281041"/>
                  </a:cubicBezTo>
                  <a:cubicBezTo>
                    <a:pt x="1095527" y="298261"/>
                    <a:pt x="1105488" y="316004"/>
                    <a:pt x="1114632" y="334270"/>
                  </a:cubicBezTo>
                  <a:cubicBezTo>
                    <a:pt x="1123776" y="352535"/>
                    <a:pt x="1132060" y="371234"/>
                    <a:pt x="1139482" y="390368"/>
                  </a:cubicBezTo>
                  <a:cubicBezTo>
                    <a:pt x="1146906" y="409503"/>
                    <a:pt x="1153434" y="428979"/>
                    <a:pt x="1159065" y="448798"/>
                  </a:cubicBezTo>
                  <a:cubicBezTo>
                    <a:pt x="1164696" y="468617"/>
                    <a:pt x="1169403" y="488683"/>
                    <a:pt x="1173187" y="508995"/>
                  </a:cubicBezTo>
                  <a:cubicBezTo>
                    <a:pt x="1176972" y="529308"/>
                    <a:pt x="1179816" y="549770"/>
                    <a:pt x="1181716" y="570381"/>
                  </a:cubicBezTo>
                  <a:cubicBezTo>
                    <a:pt x="1183618" y="590992"/>
                    <a:pt x="1184569" y="611653"/>
                    <a:pt x="1184568" y="632364"/>
                  </a:cubicBezTo>
                  <a:close/>
                </a:path>
              </a:pathLst>
            </a:custGeom>
            <a:ln w="8907" cap="flat">
              <a:miter lim="100000"/>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Rectangle 32">
              <a:extLst>
                <a:ext uri="{FF2B5EF4-FFF2-40B4-BE49-F238E27FC236}">
                  <a16:creationId xmlns:a16="http://schemas.microsoft.com/office/drawing/2014/main" id="{784B0C7A-7483-F834-3FD5-CB54C57100F8}"/>
                </a:ext>
              </a:extLst>
            </p:cNvPr>
            <p:cNvSpPr/>
            <p:nvPr/>
          </p:nvSpPr>
          <p:spPr>
            <a:xfrm>
              <a:off x="6384575" y="2368265"/>
              <a:ext cx="1302967" cy="473878"/>
            </a:xfrm>
            <a:prstGeom prst="rect">
              <a:avLst/>
            </a:prstGeom>
            <a:ln>
              <a:noFill/>
            </a:ln>
          </p:spPr>
          <p:txBody>
            <a:bodyPr vert="horz" lIns="0" tIns="0" rIns="0" bIns="0" rtlCol="0">
              <a:noAutofit/>
            </a:bodyPr>
            <a:lstStyle/>
            <a:p>
              <a:pPr>
                <a:lnSpc>
                  <a:spcPct val="107000"/>
                </a:lnSpc>
                <a:spcAft>
                  <a:spcPts val="800"/>
                </a:spcAft>
              </a:pPr>
              <a:r>
                <a:rPr lang="en-US" sz="1250" kern="100">
                  <a:effectLst/>
                  <a:latin typeface="Arial" panose="020B0604020202020204" pitchFamily="34" charset="0"/>
                  <a:ea typeface="Arial" panose="020B0604020202020204" pitchFamily="34" charset="0"/>
                  <a:cs typeface="Arial" panose="020B0604020202020204" pitchFamily="34" charset="0"/>
                </a:rPr>
                <a:t>MEM_WRITE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34" name="Shape 37">
              <a:extLst>
                <a:ext uri="{FF2B5EF4-FFF2-40B4-BE49-F238E27FC236}">
                  <a16:creationId xmlns:a16="http://schemas.microsoft.com/office/drawing/2014/main" id="{7D7C9E77-2770-1BFA-FA15-9D161FC0E554}"/>
                </a:ext>
              </a:extLst>
            </p:cNvPr>
            <p:cNvSpPr/>
            <p:nvPr/>
          </p:nvSpPr>
          <p:spPr>
            <a:xfrm>
              <a:off x="5858508" y="513445"/>
              <a:ext cx="1257453" cy="1417029"/>
            </a:xfrm>
            <a:custGeom>
              <a:avLst/>
              <a:gdLst/>
              <a:ahLst/>
              <a:cxnLst/>
              <a:rect l="0" t="0" r="0" b="0"/>
              <a:pathLst>
                <a:path w="1257453" h="1417029">
                  <a:moveTo>
                    <a:pt x="0" y="93519"/>
                  </a:moveTo>
                  <a:cubicBezTo>
                    <a:pt x="881093" y="0"/>
                    <a:pt x="1257453" y="441170"/>
                    <a:pt x="1129080" y="1417029"/>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Shape 38">
              <a:extLst>
                <a:ext uri="{FF2B5EF4-FFF2-40B4-BE49-F238E27FC236}">
                  <a16:creationId xmlns:a16="http://schemas.microsoft.com/office/drawing/2014/main" id="{834C9585-DF70-D5F1-6086-6C3DC14BF0AA}"/>
                </a:ext>
              </a:extLst>
            </p:cNvPr>
            <p:cNvSpPr/>
            <p:nvPr/>
          </p:nvSpPr>
          <p:spPr>
            <a:xfrm>
              <a:off x="6958731" y="1910968"/>
              <a:ext cx="61812" cy="65819"/>
            </a:xfrm>
            <a:custGeom>
              <a:avLst/>
              <a:gdLst/>
              <a:ahLst/>
              <a:cxnLst/>
              <a:rect l="0" t="0" r="0" b="0"/>
              <a:pathLst>
                <a:path w="61812" h="65819">
                  <a:moveTo>
                    <a:pt x="0" y="0"/>
                  </a:moveTo>
                  <a:lnTo>
                    <a:pt x="28857" y="19505"/>
                  </a:lnTo>
                  <a:lnTo>
                    <a:pt x="61812" y="8105"/>
                  </a:lnTo>
                  <a:lnTo>
                    <a:pt x="22712" y="65819"/>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6" name="Shape 39">
              <a:extLst>
                <a:ext uri="{FF2B5EF4-FFF2-40B4-BE49-F238E27FC236}">
                  <a16:creationId xmlns:a16="http://schemas.microsoft.com/office/drawing/2014/main" id="{24938961-F0E0-9B01-0796-32806B50293E}"/>
                </a:ext>
              </a:extLst>
            </p:cNvPr>
            <p:cNvSpPr/>
            <p:nvPr/>
          </p:nvSpPr>
          <p:spPr>
            <a:xfrm>
              <a:off x="6958731" y="1910968"/>
              <a:ext cx="61812" cy="65819"/>
            </a:xfrm>
            <a:custGeom>
              <a:avLst/>
              <a:gdLst/>
              <a:ahLst/>
              <a:cxnLst/>
              <a:rect l="0" t="0" r="0" b="0"/>
              <a:pathLst>
                <a:path w="61812" h="65819">
                  <a:moveTo>
                    <a:pt x="22712" y="65819"/>
                  </a:moveTo>
                  <a:lnTo>
                    <a:pt x="0" y="0"/>
                  </a:lnTo>
                  <a:lnTo>
                    <a:pt x="28857" y="19505"/>
                  </a:lnTo>
                  <a:lnTo>
                    <a:pt x="61812" y="8105"/>
                  </a:lnTo>
                  <a:lnTo>
                    <a:pt x="22712" y="65819"/>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40">
              <a:extLst>
                <a:ext uri="{FF2B5EF4-FFF2-40B4-BE49-F238E27FC236}">
                  <a16:creationId xmlns:a16="http://schemas.microsoft.com/office/drawing/2014/main" id="{43909326-F5D5-2010-545C-3E9E4C14B01B}"/>
                </a:ext>
              </a:extLst>
            </p:cNvPr>
            <p:cNvSpPr/>
            <p:nvPr/>
          </p:nvSpPr>
          <p:spPr>
            <a:xfrm>
              <a:off x="3663137" y="3066234"/>
              <a:ext cx="3086024" cy="636134"/>
            </a:xfrm>
            <a:custGeom>
              <a:avLst/>
              <a:gdLst/>
              <a:ahLst/>
              <a:cxnLst/>
              <a:rect l="0" t="0" r="0" b="0"/>
              <a:pathLst>
                <a:path w="3086024" h="636134">
                  <a:moveTo>
                    <a:pt x="3086024" y="142594"/>
                  </a:moveTo>
                  <a:cubicBezTo>
                    <a:pt x="2215499" y="636134"/>
                    <a:pt x="1186825" y="588603"/>
                    <a:pt x="0" y="0"/>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8" name="Shape 41">
              <a:extLst>
                <a:ext uri="{FF2B5EF4-FFF2-40B4-BE49-F238E27FC236}">
                  <a16:creationId xmlns:a16="http://schemas.microsoft.com/office/drawing/2014/main" id="{9968843A-0D9F-EBFF-8957-FD4AB51649C6}"/>
                </a:ext>
              </a:extLst>
            </p:cNvPr>
            <p:cNvSpPr/>
            <p:nvPr/>
          </p:nvSpPr>
          <p:spPr>
            <a:xfrm>
              <a:off x="3621277" y="3045215"/>
              <a:ext cx="69649" cy="55844"/>
            </a:xfrm>
            <a:custGeom>
              <a:avLst/>
              <a:gdLst/>
              <a:ahLst/>
              <a:cxnLst/>
              <a:rect l="0" t="0" r="0" b="0"/>
              <a:pathLst>
                <a:path w="69649" h="55844">
                  <a:moveTo>
                    <a:pt x="69649" y="0"/>
                  </a:moveTo>
                  <a:lnTo>
                    <a:pt x="41860" y="21019"/>
                  </a:lnTo>
                  <a:lnTo>
                    <a:pt x="41949" y="55844"/>
                  </a:lnTo>
                  <a:lnTo>
                    <a:pt x="0" y="267"/>
                  </a:lnTo>
                  <a:lnTo>
                    <a:pt x="69649"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9" name="Shape 42">
              <a:extLst>
                <a:ext uri="{FF2B5EF4-FFF2-40B4-BE49-F238E27FC236}">
                  <a16:creationId xmlns:a16="http://schemas.microsoft.com/office/drawing/2014/main" id="{1935BDB4-D474-F61A-B594-499773CF9056}"/>
                </a:ext>
              </a:extLst>
            </p:cNvPr>
            <p:cNvSpPr/>
            <p:nvPr/>
          </p:nvSpPr>
          <p:spPr>
            <a:xfrm>
              <a:off x="3621277" y="3045215"/>
              <a:ext cx="69649" cy="55844"/>
            </a:xfrm>
            <a:custGeom>
              <a:avLst/>
              <a:gdLst/>
              <a:ahLst/>
              <a:cxnLst/>
              <a:rect l="0" t="0" r="0" b="0"/>
              <a:pathLst>
                <a:path w="69649" h="55844">
                  <a:moveTo>
                    <a:pt x="0" y="267"/>
                  </a:moveTo>
                  <a:lnTo>
                    <a:pt x="69649" y="0"/>
                  </a:lnTo>
                  <a:lnTo>
                    <a:pt x="41860" y="21019"/>
                  </a:lnTo>
                  <a:lnTo>
                    <a:pt x="41949" y="55844"/>
                  </a:lnTo>
                  <a:lnTo>
                    <a:pt x="0" y="267"/>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Shape 43">
              <a:extLst>
                <a:ext uri="{FF2B5EF4-FFF2-40B4-BE49-F238E27FC236}">
                  <a16:creationId xmlns:a16="http://schemas.microsoft.com/office/drawing/2014/main" id="{8FDF24B3-0141-F3A7-9804-8297DC48BAF1}"/>
                </a:ext>
              </a:extLst>
            </p:cNvPr>
            <p:cNvSpPr/>
            <p:nvPr/>
          </p:nvSpPr>
          <p:spPr>
            <a:xfrm>
              <a:off x="3900140" y="1872552"/>
              <a:ext cx="2413224" cy="495678"/>
            </a:xfrm>
            <a:custGeom>
              <a:avLst/>
              <a:gdLst/>
              <a:ahLst/>
              <a:cxnLst/>
              <a:rect l="0" t="0" r="0" b="0"/>
              <a:pathLst>
                <a:path w="2413224" h="495678">
                  <a:moveTo>
                    <a:pt x="2413224" y="371343"/>
                  </a:moveTo>
                  <a:cubicBezTo>
                    <a:pt x="1666975" y="0"/>
                    <a:pt x="862568" y="41445"/>
                    <a:pt x="0" y="495678"/>
                  </a:cubicBezTo>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41" name="Shape 44">
              <a:extLst>
                <a:ext uri="{FF2B5EF4-FFF2-40B4-BE49-F238E27FC236}">
                  <a16:creationId xmlns:a16="http://schemas.microsoft.com/office/drawing/2014/main" id="{DAA5C21C-3C48-7E6B-774B-875834DDEE68}"/>
                </a:ext>
              </a:extLst>
            </p:cNvPr>
            <p:cNvSpPr/>
            <p:nvPr/>
          </p:nvSpPr>
          <p:spPr>
            <a:xfrm>
              <a:off x="6285576" y="2209070"/>
              <a:ext cx="69649" cy="55755"/>
            </a:xfrm>
            <a:custGeom>
              <a:avLst/>
              <a:gdLst/>
              <a:ahLst/>
              <a:cxnLst/>
              <a:rect l="0" t="0" r="0" b="0"/>
              <a:pathLst>
                <a:path w="69649" h="55755">
                  <a:moveTo>
                    <a:pt x="27788" y="0"/>
                  </a:moveTo>
                  <a:lnTo>
                    <a:pt x="69649" y="55666"/>
                  </a:lnTo>
                  <a:lnTo>
                    <a:pt x="0" y="55755"/>
                  </a:lnTo>
                  <a:lnTo>
                    <a:pt x="27788" y="34824"/>
                  </a:lnTo>
                  <a:lnTo>
                    <a:pt x="27788"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42" name="Shape 45">
              <a:extLst>
                <a:ext uri="{FF2B5EF4-FFF2-40B4-BE49-F238E27FC236}">
                  <a16:creationId xmlns:a16="http://schemas.microsoft.com/office/drawing/2014/main" id="{37307F9B-A6B1-2985-FEE6-9E16DC52E65E}"/>
                </a:ext>
              </a:extLst>
            </p:cNvPr>
            <p:cNvSpPr/>
            <p:nvPr/>
          </p:nvSpPr>
          <p:spPr>
            <a:xfrm>
              <a:off x="6285576" y="2209070"/>
              <a:ext cx="69649" cy="55755"/>
            </a:xfrm>
            <a:custGeom>
              <a:avLst/>
              <a:gdLst/>
              <a:ahLst/>
              <a:cxnLst/>
              <a:rect l="0" t="0" r="0" b="0"/>
              <a:pathLst>
                <a:path w="69649" h="55755">
                  <a:moveTo>
                    <a:pt x="69649" y="55666"/>
                  </a:moveTo>
                  <a:lnTo>
                    <a:pt x="0" y="55755"/>
                  </a:lnTo>
                  <a:lnTo>
                    <a:pt x="27788" y="34824"/>
                  </a:lnTo>
                  <a:lnTo>
                    <a:pt x="27788" y="0"/>
                  </a:lnTo>
                  <a:lnTo>
                    <a:pt x="69649" y="55666"/>
                  </a:lnTo>
                  <a:close/>
                </a:path>
              </a:pathLst>
            </a:custGeom>
            <a:ln w="890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43" name="Rectangle 42">
              <a:extLst>
                <a:ext uri="{FF2B5EF4-FFF2-40B4-BE49-F238E27FC236}">
                  <a16:creationId xmlns:a16="http://schemas.microsoft.com/office/drawing/2014/main" id="{5AE405E9-9AF3-B8A4-6D95-1F8C8A6CB77B}"/>
                </a:ext>
              </a:extLst>
            </p:cNvPr>
            <p:cNvSpPr/>
            <p:nvPr/>
          </p:nvSpPr>
          <p:spPr>
            <a:xfrm>
              <a:off x="2335558" y="1024828"/>
              <a:ext cx="1193337" cy="322681"/>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Load &amp;&amp; cache_hit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501C7018-E88D-B173-2ED1-0DF2FD81BD2E}"/>
                </a:ext>
              </a:extLst>
            </p:cNvPr>
            <p:cNvSpPr/>
            <p:nvPr/>
          </p:nvSpPr>
          <p:spPr>
            <a:xfrm>
              <a:off x="945479" y="2006470"/>
              <a:ext cx="750512" cy="417856"/>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cache_miss</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4F672EDA-8D6B-59D8-6CCE-A52323A88643}"/>
                </a:ext>
              </a:extLst>
            </p:cNvPr>
            <p:cNvSpPr/>
            <p:nvPr/>
          </p:nvSpPr>
          <p:spPr>
            <a:xfrm>
              <a:off x="3338232" y="4775340"/>
              <a:ext cx="932640" cy="285193"/>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update is done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C834FC0B-EB06-A54D-FD76-AA8C5C462E7A}"/>
                </a:ext>
              </a:extLst>
            </p:cNvPr>
            <p:cNvSpPr/>
            <p:nvPr/>
          </p:nvSpPr>
          <p:spPr>
            <a:xfrm>
              <a:off x="4674237" y="2103027"/>
              <a:ext cx="1003367" cy="348950"/>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store instruction</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103E0273-597C-617A-501A-FF6E489713E9}"/>
                </a:ext>
              </a:extLst>
            </p:cNvPr>
            <p:cNvSpPr/>
            <p:nvPr/>
          </p:nvSpPr>
          <p:spPr>
            <a:xfrm rot="19800001">
              <a:off x="3545581" y="266026"/>
              <a:ext cx="963874" cy="554663"/>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amo instruction</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C17EB711-5DED-62E8-8C46-0AFBB1D9FEC0}"/>
                </a:ext>
              </a:extLst>
            </p:cNvPr>
            <p:cNvSpPr/>
            <p:nvPr/>
          </p:nvSpPr>
          <p:spPr>
            <a:xfrm>
              <a:off x="5098678" y="3590134"/>
              <a:ext cx="797987" cy="493381"/>
            </a:xfrm>
            <a:prstGeom prst="rect">
              <a:avLst/>
            </a:prstGeom>
            <a:ln>
              <a:noFill/>
            </a:ln>
          </p:spPr>
          <p:txBody>
            <a:bodyPr vert="horz" lIns="0" tIns="0" rIns="0" bIns="0" rtlCol="0">
              <a:noAutofit/>
            </a:bodyPr>
            <a:lstStyle/>
            <a:p>
              <a:pPr>
                <a:lnSpc>
                  <a:spcPct val="107000"/>
                </a:lnSpc>
                <a:spcAft>
                  <a:spcPts val="800"/>
                </a:spcAft>
              </a:pPr>
              <a:r>
                <a:rPr lang="en-US" sz="850" kern="100">
                  <a:effectLst/>
                  <a:latin typeface="Arial" panose="020B0604020202020204" pitchFamily="34" charset="0"/>
                  <a:ea typeface="Arial" panose="020B0604020202020204" pitchFamily="34" charset="0"/>
                  <a:cs typeface="Arial" panose="020B0604020202020204" pitchFamily="34" charset="0"/>
                </a:rPr>
                <a:t>write is done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29528488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Note on MEM_WRITE State in atomic</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Box 3">
            <a:extLst>
              <a:ext uri="{FF2B5EF4-FFF2-40B4-BE49-F238E27FC236}">
                <a16:creationId xmlns:a16="http://schemas.microsoft.com/office/drawing/2014/main" id="{86B5B398-0B32-01DA-88D8-E51EA1A568C5}"/>
              </a:ext>
            </a:extLst>
          </p:cNvPr>
          <p:cNvSpPr txBox="1"/>
          <p:nvPr/>
        </p:nvSpPr>
        <p:spPr>
          <a:xfrm>
            <a:off x="816090" y="1905506"/>
            <a:ext cx="10369296" cy="2677656"/>
          </a:xfrm>
          <a:prstGeom prst="rect">
            <a:avLst/>
          </a:prstGeom>
          <a:noFill/>
        </p:spPr>
        <p:txBody>
          <a:bodyPr wrap="square" rtlCol="0">
            <a:spAutoFit/>
          </a:bodyPr>
          <a:lstStyle/>
          <a:p>
            <a:pPr marL="285750" indent="-285750">
              <a:buFont typeface="Arial" panose="020B0604020202020204" pitchFamily="34" charset="0"/>
              <a:buChar char="•"/>
            </a:pPr>
            <a:r>
              <a:rPr lang="en-US" sz="2400"/>
              <a:t>Since we have the write happens with positive edge with clock, when we have AMO, we write in the main memory first before the cache unlike the ordinary store.</a:t>
            </a:r>
          </a:p>
          <a:p>
            <a:pPr marL="285750" indent="-285750">
              <a:buFont typeface="Arial" panose="020B0604020202020204" pitchFamily="34" charset="0"/>
              <a:buChar char="•"/>
            </a:pPr>
            <a:r>
              <a:rPr lang="en-US" sz="2400"/>
              <a:t>That’s because we don’t want to override the old data before it reaches the rd.</a:t>
            </a:r>
          </a:p>
          <a:p>
            <a:pPr marL="285750" indent="-285750">
              <a:buFont typeface="Arial" panose="020B0604020202020204" pitchFamily="34" charset="0"/>
              <a:buChar char="•"/>
            </a:pPr>
            <a:r>
              <a:rPr lang="en-US" sz="2400"/>
              <a:t>So, when the “</a:t>
            </a:r>
            <a:r>
              <a:rPr lang="en-US" sz="2400" err="1"/>
              <a:t>write_done</a:t>
            </a:r>
            <a:r>
              <a:rPr lang="en-US" sz="2400"/>
              <a:t>” comes, we rise “</a:t>
            </a:r>
            <a:r>
              <a:rPr lang="en-US" sz="2400" err="1"/>
              <a:t>i_write</a:t>
            </a:r>
            <a:r>
              <a:rPr lang="en-US" sz="2400"/>
              <a:t>” from controller to memory and release “stall” so that next positive edge, old data passes to WB Stage and AMO result is written inside cache. </a:t>
            </a:r>
          </a:p>
        </p:txBody>
      </p:sp>
      <p:pic>
        <p:nvPicPr>
          <p:cNvPr id="12" name="Graphic 11">
            <a:extLst>
              <a:ext uri="{FF2B5EF4-FFF2-40B4-BE49-F238E27FC236}">
                <a16:creationId xmlns:a16="http://schemas.microsoft.com/office/drawing/2014/main" id="{FF4CB87B-F579-4E7A-7784-550FB1475B0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30333"/>
          <a:stretch/>
        </p:blipFill>
        <p:spPr>
          <a:xfrm>
            <a:off x="3143238" y="4583162"/>
            <a:ext cx="3981462" cy="1714500"/>
          </a:xfrm>
          <a:prstGeom prst="rect">
            <a:avLst/>
          </a:prstGeom>
        </p:spPr>
      </p:pic>
    </p:spTree>
    <p:extLst>
      <p:ext uri="{BB962C8B-B14F-4D97-AF65-F5344CB8AC3E}">
        <p14:creationId xmlns:p14="http://schemas.microsoft.com/office/powerpoint/2010/main" val="17725668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Caches and Main Memory</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Box 3">
            <a:extLst>
              <a:ext uri="{FF2B5EF4-FFF2-40B4-BE49-F238E27FC236}">
                <a16:creationId xmlns:a16="http://schemas.microsoft.com/office/drawing/2014/main" id="{86B5B398-0B32-01DA-88D8-E51EA1A568C5}"/>
              </a:ext>
            </a:extLst>
          </p:cNvPr>
          <p:cNvSpPr txBox="1"/>
          <p:nvPr/>
        </p:nvSpPr>
        <p:spPr>
          <a:xfrm>
            <a:off x="816090" y="1905506"/>
            <a:ext cx="10369296" cy="3046988"/>
          </a:xfrm>
          <a:prstGeom prst="rect">
            <a:avLst/>
          </a:prstGeom>
          <a:noFill/>
        </p:spPr>
        <p:txBody>
          <a:bodyPr wrap="square" rtlCol="0">
            <a:spAutoFit/>
          </a:bodyPr>
          <a:lstStyle/>
          <a:p>
            <a:pPr marL="285750" indent="-285750">
              <a:buFont typeface="Arial" panose="020B0604020202020204" pitchFamily="34" charset="0"/>
              <a:buChar char="•"/>
            </a:pPr>
            <a:r>
              <a:rPr lang="en-US" sz="2400"/>
              <a:t>Since we have 2 read ports (for the case of cache miss) one for each cache, and 1 write port for data cache, we need to determine how the interface with our main memory will be.</a:t>
            </a:r>
          </a:p>
          <a:p>
            <a:pPr marL="285750" indent="-285750">
              <a:buFont typeface="Arial" panose="020B0604020202020204" pitchFamily="34" charset="0"/>
              <a:buChar char="•"/>
            </a:pPr>
            <a:r>
              <a:rPr lang="en-US" sz="2400"/>
              <a:t>After reviewing </a:t>
            </a:r>
            <a:r>
              <a:rPr lang="en-US" sz="2400" b="0" i="1">
                <a:solidFill>
                  <a:srgbClr val="000000"/>
                </a:solidFill>
                <a:effectLst/>
                <a:highlight>
                  <a:srgbClr val="FFFFFF"/>
                </a:highlight>
              </a:rPr>
              <a:t>"Modular Multi-Ported SRAM-based Memories," in Proceedings of the 2014 ACM/SIGDA International Symposium on Field-programmable Gate Arrays (FPGA '2014), February 2014 by </a:t>
            </a:r>
            <a:r>
              <a:rPr lang="en-US" sz="2400" i="1"/>
              <a:t>Ameer M.S. Abdelhadi and Guy G.F. Lemieux</a:t>
            </a:r>
            <a:r>
              <a:rPr lang="en-US" sz="2400"/>
              <a:t>, We decided to use the </a:t>
            </a:r>
            <a:r>
              <a:rPr lang="en-US" sz="2400" b="1"/>
              <a:t>memory arbiter </a:t>
            </a:r>
            <a:r>
              <a:rPr lang="en-US" sz="2400"/>
              <a:t>approach to serve both caches.</a:t>
            </a:r>
          </a:p>
        </p:txBody>
      </p:sp>
    </p:spTree>
    <p:extLst>
      <p:ext uri="{BB962C8B-B14F-4D97-AF65-F5344CB8AC3E}">
        <p14:creationId xmlns:p14="http://schemas.microsoft.com/office/powerpoint/2010/main" val="20963155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Memory Arbiter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1"/>
            <a:ext cx="10807409" cy="19026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effectLst/>
                <a:latin typeface="Aptos" panose="020B0004020202020204" pitchFamily="34" charset="0"/>
                <a:ea typeface="Aptos" panose="020B0004020202020204" pitchFamily="34" charset="0"/>
                <a:cs typeface="Arial" panose="020B0604020202020204" pitchFamily="34" charset="0"/>
              </a:rPr>
              <a:t>We implemented the main memory on the Block Ram (BRAM) of our FPGA. </a:t>
            </a:r>
          </a:p>
          <a:p>
            <a:r>
              <a:rPr lang="en-US" sz="2400">
                <a:latin typeface="Aptos" panose="020B0004020202020204" pitchFamily="34" charset="0"/>
                <a:cs typeface="Arial" panose="020B0604020202020204" pitchFamily="34" charset="0"/>
              </a:rPr>
              <a:t>We partitioned the Main Memory into instruction part and data part.</a:t>
            </a:r>
          </a:p>
          <a:p>
            <a:r>
              <a:rPr lang="en-US" sz="2400" kern="100">
                <a:effectLst/>
                <a:latin typeface="Aptos" panose="020B0004020202020204" pitchFamily="34" charset="0"/>
                <a:ea typeface="Aptos" panose="020B0004020202020204" pitchFamily="34" charset="0"/>
                <a:cs typeface="Arial" panose="020B0604020202020204" pitchFamily="34" charset="0"/>
              </a:rPr>
              <a:t>The instruction memory starts at address 0x000000000, and the data memory starts at address 0x001000000. </a:t>
            </a:r>
          </a:p>
          <a:p>
            <a:r>
              <a:rPr lang="en-US" sz="2400">
                <a:effectLst/>
                <a:latin typeface="Aptos" panose="020B0004020202020204" pitchFamily="34" charset="0"/>
                <a:ea typeface="Aptos" panose="020B0004020202020204" pitchFamily="34" charset="0"/>
                <a:cs typeface="Arial" panose="020B0604020202020204" pitchFamily="34" charset="0"/>
              </a:rPr>
              <a:t>The Memory </a:t>
            </a:r>
            <a:r>
              <a:rPr lang="en-US" sz="2400">
                <a:latin typeface="Aptos" panose="020B0004020202020204" pitchFamily="34" charset="0"/>
                <a:ea typeface="Aptos" panose="020B0004020202020204" pitchFamily="34" charset="0"/>
                <a:cs typeface="Arial" panose="020B0604020202020204" pitchFamily="34" charset="0"/>
              </a:rPr>
              <a:t>A</a:t>
            </a:r>
            <a:r>
              <a:rPr lang="en-US" sz="2400">
                <a:effectLst/>
                <a:latin typeface="Aptos" panose="020B0004020202020204" pitchFamily="34" charset="0"/>
                <a:ea typeface="Aptos" panose="020B0004020202020204" pitchFamily="34" charset="0"/>
                <a:cs typeface="Arial" panose="020B0604020202020204" pitchFamily="34" charset="0"/>
              </a:rPr>
              <a:t>rbiter serves both the instruction and data caches at cache misses and when data cache wants to write on main memory.</a:t>
            </a:r>
            <a:endParaRPr lang="en-US" sz="4400"/>
          </a:p>
        </p:txBody>
      </p:sp>
      <p:pic>
        <p:nvPicPr>
          <p:cNvPr id="5" name="Graphic 4">
            <a:extLst>
              <a:ext uri="{FF2B5EF4-FFF2-40B4-BE49-F238E27FC236}">
                <a16:creationId xmlns:a16="http://schemas.microsoft.com/office/drawing/2014/main" id="{7AB9D117-D13B-C79C-7035-7B270612B1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57951" y="3690443"/>
            <a:ext cx="3476122" cy="2630385"/>
          </a:xfrm>
          <a:prstGeom prst="rect">
            <a:avLst/>
          </a:prstGeom>
        </p:spPr>
      </p:pic>
    </p:spTree>
    <p:extLst>
      <p:ext uri="{BB962C8B-B14F-4D97-AF65-F5344CB8AC3E}">
        <p14:creationId xmlns:p14="http://schemas.microsoft.com/office/powerpoint/2010/main" val="31652091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Block Diagram for Memory Arbiter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pSp>
        <p:nvGrpSpPr>
          <p:cNvPr id="4" name="Group 3">
            <a:extLst>
              <a:ext uri="{FF2B5EF4-FFF2-40B4-BE49-F238E27FC236}">
                <a16:creationId xmlns:a16="http://schemas.microsoft.com/office/drawing/2014/main" id="{30AB9D14-8C99-7CE6-DEB7-87691C232900}"/>
              </a:ext>
            </a:extLst>
          </p:cNvPr>
          <p:cNvGrpSpPr/>
          <p:nvPr/>
        </p:nvGrpSpPr>
        <p:grpSpPr>
          <a:xfrm>
            <a:off x="726547" y="1798954"/>
            <a:ext cx="11219465" cy="4406787"/>
            <a:chOff x="-25191" y="0"/>
            <a:chExt cx="7572045" cy="3397280"/>
          </a:xfrm>
        </p:grpSpPr>
        <p:sp>
          <p:nvSpPr>
            <p:cNvPr id="5" name="Shape 7">
              <a:extLst>
                <a:ext uri="{FF2B5EF4-FFF2-40B4-BE49-F238E27FC236}">
                  <a16:creationId xmlns:a16="http://schemas.microsoft.com/office/drawing/2014/main" id="{D065A471-80CD-C997-609C-7E965A11D849}"/>
                </a:ext>
              </a:extLst>
            </p:cNvPr>
            <p:cNvSpPr/>
            <p:nvPr/>
          </p:nvSpPr>
          <p:spPr>
            <a:xfrm>
              <a:off x="1908924" y="0"/>
              <a:ext cx="1120325" cy="3397280"/>
            </a:xfrm>
            <a:custGeom>
              <a:avLst/>
              <a:gdLst/>
              <a:ahLst/>
              <a:cxnLst/>
              <a:rect l="0" t="0" r="0" b="0"/>
              <a:pathLst>
                <a:path w="1120325" h="3397280">
                  <a:moveTo>
                    <a:pt x="168049" y="0"/>
                  </a:moveTo>
                  <a:lnTo>
                    <a:pt x="952276" y="0"/>
                  </a:lnTo>
                  <a:cubicBezTo>
                    <a:pt x="963310" y="0"/>
                    <a:pt x="974238" y="1076"/>
                    <a:pt x="985060" y="3229"/>
                  </a:cubicBezTo>
                  <a:cubicBezTo>
                    <a:pt x="995883" y="5382"/>
                    <a:pt x="1006391" y="8569"/>
                    <a:pt x="1016585" y="12792"/>
                  </a:cubicBezTo>
                  <a:cubicBezTo>
                    <a:pt x="1026780" y="17014"/>
                    <a:pt x="1036464" y="22191"/>
                    <a:pt x="1045639" y="28321"/>
                  </a:cubicBezTo>
                  <a:cubicBezTo>
                    <a:pt x="1054813" y="34452"/>
                    <a:pt x="1063302" y="41418"/>
                    <a:pt x="1071104" y="49220"/>
                  </a:cubicBezTo>
                  <a:cubicBezTo>
                    <a:pt x="1078907" y="57023"/>
                    <a:pt x="1085873" y="65511"/>
                    <a:pt x="1092003" y="74686"/>
                  </a:cubicBezTo>
                  <a:cubicBezTo>
                    <a:pt x="1098133" y="83860"/>
                    <a:pt x="1103310" y="93545"/>
                    <a:pt x="1107532" y="103739"/>
                  </a:cubicBezTo>
                  <a:cubicBezTo>
                    <a:pt x="1111755" y="113933"/>
                    <a:pt x="1114942" y="124442"/>
                    <a:pt x="1117095" y="135264"/>
                  </a:cubicBezTo>
                  <a:cubicBezTo>
                    <a:pt x="1119248" y="146086"/>
                    <a:pt x="1120324" y="157014"/>
                    <a:pt x="1120325" y="168049"/>
                  </a:cubicBezTo>
                  <a:lnTo>
                    <a:pt x="1120325" y="3229232"/>
                  </a:lnTo>
                  <a:cubicBezTo>
                    <a:pt x="1120324" y="3240266"/>
                    <a:pt x="1119248" y="3251194"/>
                    <a:pt x="1117095" y="3262016"/>
                  </a:cubicBezTo>
                  <a:cubicBezTo>
                    <a:pt x="1114942" y="3272838"/>
                    <a:pt x="1111755" y="3283347"/>
                    <a:pt x="1107532" y="3293541"/>
                  </a:cubicBezTo>
                  <a:cubicBezTo>
                    <a:pt x="1103310" y="3303735"/>
                    <a:pt x="1098133" y="3313419"/>
                    <a:pt x="1092003" y="3322594"/>
                  </a:cubicBezTo>
                  <a:cubicBezTo>
                    <a:pt x="1085873" y="3331769"/>
                    <a:pt x="1078907" y="3340257"/>
                    <a:pt x="1071104" y="3348060"/>
                  </a:cubicBezTo>
                  <a:cubicBezTo>
                    <a:pt x="1063302" y="3355862"/>
                    <a:pt x="1054813" y="3362829"/>
                    <a:pt x="1045639" y="3368959"/>
                  </a:cubicBezTo>
                  <a:cubicBezTo>
                    <a:pt x="1036464" y="3375089"/>
                    <a:pt x="1026779" y="3380266"/>
                    <a:pt x="1016585" y="3384488"/>
                  </a:cubicBezTo>
                  <a:cubicBezTo>
                    <a:pt x="1006391" y="3388711"/>
                    <a:pt x="995883" y="3391899"/>
                    <a:pt x="985060" y="3394051"/>
                  </a:cubicBezTo>
                  <a:cubicBezTo>
                    <a:pt x="974238" y="3396204"/>
                    <a:pt x="963310" y="3397280"/>
                    <a:pt x="952276" y="3397280"/>
                  </a:cubicBezTo>
                  <a:lnTo>
                    <a:pt x="168049" y="3397280"/>
                  </a:lnTo>
                  <a:cubicBezTo>
                    <a:pt x="157014" y="3397280"/>
                    <a:pt x="146086" y="3396204"/>
                    <a:pt x="135264" y="3394051"/>
                  </a:cubicBezTo>
                  <a:cubicBezTo>
                    <a:pt x="124442" y="3391899"/>
                    <a:pt x="113934" y="3388711"/>
                    <a:pt x="103739" y="3384488"/>
                  </a:cubicBezTo>
                  <a:cubicBezTo>
                    <a:pt x="93545" y="3380266"/>
                    <a:pt x="83860" y="3375089"/>
                    <a:pt x="74686" y="3368959"/>
                  </a:cubicBezTo>
                  <a:cubicBezTo>
                    <a:pt x="65511" y="3362829"/>
                    <a:pt x="57023" y="3355862"/>
                    <a:pt x="49220" y="3348060"/>
                  </a:cubicBezTo>
                  <a:cubicBezTo>
                    <a:pt x="41418" y="3340257"/>
                    <a:pt x="34452" y="3331769"/>
                    <a:pt x="28321" y="3322594"/>
                  </a:cubicBezTo>
                  <a:cubicBezTo>
                    <a:pt x="22191" y="3313419"/>
                    <a:pt x="17015" y="3303735"/>
                    <a:pt x="12792" y="3293541"/>
                  </a:cubicBezTo>
                  <a:cubicBezTo>
                    <a:pt x="8569" y="3283347"/>
                    <a:pt x="5382" y="3272838"/>
                    <a:pt x="3229" y="3262016"/>
                  </a:cubicBezTo>
                  <a:cubicBezTo>
                    <a:pt x="1076" y="3251194"/>
                    <a:pt x="0" y="3240266"/>
                    <a:pt x="0" y="3229232"/>
                  </a:cubicBezTo>
                  <a:lnTo>
                    <a:pt x="0" y="168049"/>
                  </a:lnTo>
                  <a:cubicBezTo>
                    <a:pt x="0" y="157014"/>
                    <a:pt x="1076" y="146086"/>
                    <a:pt x="3229" y="135264"/>
                  </a:cubicBezTo>
                  <a:cubicBezTo>
                    <a:pt x="5382" y="124442"/>
                    <a:pt x="8569" y="113933"/>
                    <a:pt x="12792" y="103739"/>
                  </a:cubicBezTo>
                  <a:cubicBezTo>
                    <a:pt x="17015" y="93545"/>
                    <a:pt x="22191" y="83860"/>
                    <a:pt x="28321" y="74686"/>
                  </a:cubicBezTo>
                  <a:cubicBezTo>
                    <a:pt x="34452" y="65511"/>
                    <a:pt x="41418" y="57023"/>
                    <a:pt x="49220" y="49220"/>
                  </a:cubicBezTo>
                  <a:cubicBezTo>
                    <a:pt x="57023" y="41418"/>
                    <a:pt x="65511" y="34452"/>
                    <a:pt x="74686" y="28321"/>
                  </a:cubicBezTo>
                  <a:cubicBezTo>
                    <a:pt x="83860" y="22191"/>
                    <a:pt x="93545" y="17014"/>
                    <a:pt x="103739" y="12792"/>
                  </a:cubicBezTo>
                  <a:cubicBezTo>
                    <a:pt x="113934" y="8569"/>
                    <a:pt x="124442" y="5382"/>
                    <a:pt x="135264" y="3229"/>
                  </a:cubicBezTo>
                  <a:cubicBezTo>
                    <a:pt x="146086" y="1076"/>
                    <a:pt x="157014" y="0"/>
                    <a:pt x="168049" y="0"/>
                  </a:cubicBezTo>
                  <a:close/>
                </a:path>
              </a:pathLst>
            </a:custGeom>
            <a:ln w="0" cap="flat">
              <a:miter lim="127000"/>
            </a:ln>
          </p:spPr>
          <p:style>
            <a:lnRef idx="0">
              <a:srgbClr val="000000">
                <a:alpha val="0"/>
              </a:srgbClr>
            </a:lnRef>
            <a:fillRef idx="1">
              <a:srgbClr val="DAE8FC"/>
            </a:fillRef>
            <a:effectRef idx="0">
              <a:scrgbClr r="0" g="0" b="0"/>
            </a:effectRef>
            <a:fontRef idx="none"/>
          </p:style>
          <p:txBody>
            <a:bodyPr/>
            <a:lstStyle/>
            <a:p>
              <a:endParaRPr lang="en-US"/>
            </a:p>
          </p:txBody>
        </p:sp>
        <p:sp>
          <p:nvSpPr>
            <p:cNvPr id="6" name="Shape 8">
              <a:extLst>
                <a:ext uri="{FF2B5EF4-FFF2-40B4-BE49-F238E27FC236}">
                  <a16:creationId xmlns:a16="http://schemas.microsoft.com/office/drawing/2014/main" id="{27362EE4-A7A1-7B13-63CC-BD822D17A76E}"/>
                </a:ext>
              </a:extLst>
            </p:cNvPr>
            <p:cNvSpPr/>
            <p:nvPr/>
          </p:nvSpPr>
          <p:spPr>
            <a:xfrm>
              <a:off x="1908924" y="0"/>
              <a:ext cx="1120325" cy="3397280"/>
            </a:xfrm>
            <a:custGeom>
              <a:avLst/>
              <a:gdLst/>
              <a:ahLst/>
              <a:cxnLst/>
              <a:rect l="0" t="0" r="0" b="0"/>
              <a:pathLst>
                <a:path w="1120325" h="3397280">
                  <a:moveTo>
                    <a:pt x="168049" y="0"/>
                  </a:moveTo>
                  <a:lnTo>
                    <a:pt x="952276" y="0"/>
                  </a:lnTo>
                  <a:cubicBezTo>
                    <a:pt x="963310" y="0"/>
                    <a:pt x="974238" y="1076"/>
                    <a:pt x="985060" y="3229"/>
                  </a:cubicBezTo>
                  <a:cubicBezTo>
                    <a:pt x="995883" y="5382"/>
                    <a:pt x="1006391" y="8569"/>
                    <a:pt x="1016585" y="12792"/>
                  </a:cubicBezTo>
                  <a:cubicBezTo>
                    <a:pt x="1026780" y="17014"/>
                    <a:pt x="1036464" y="22191"/>
                    <a:pt x="1045639" y="28321"/>
                  </a:cubicBezTo>
                  <a:cubicBezTo>
                    <a:pt x="1054813" y="34452"/>
                    <a:pt x="1063302" y="41418"/>
                    <a:pt x="1071104" y="49220"/>
                  </a:cubicBezTo>
                  <a:cubicBezTo>
                    <a:pt x="1078907" y="57023"/>
                    <a:pt x="1085873" y="65511"/>
                    <a:pt x="1092003" y="74686"/>
                  </a:cubicBezTo>
                  <a:cubicBezTo>
                    <a:pt x="1098133" y="83860"/>
                    <a:pt x="1103310" y="93545"/>
                    <a:pt x="1107532" y="103739"/>
                  </a:cubicBezTo>
                  <a:cubicBezTo>
                    <a:pt x="1111755" y="113933"/>
                    <a:pt x="1114942" y="124442"/>
                    <a:pt x="1117095" y="135264"/>
                  </a:cubicBezTo>
                  <a:cubicBezTo>
                    <a:pt x="1119248" y="146086"/>
                    <a:pt x="1120324" y="157014"/>
                    <a:pt x="1120325" y="168049"/>
                  </a:cubicBezTo>
                  <a:lnTo>
                    <a:pt x="1120325" y="3229232"/>
                  </a:lnTo>
                  <a:cubicBezTo>
                    <a:pt x="1120324" y="3240266"/>
                    <a:pt x="1119248" y="3251194"/>
                    <a:pt x="1117095" y="3262016"/>
                  </a:cubicBezTo>
                  <a:cubicBezTo>
                    <a:pt x="1114942" y="3272838"/>
                    <a:pt x="1111755" y="3283347"/>
                    <a:pt x="1107532" y="3293541"/>
                  </a:cubicBezTo>
                  <a:cubicBezTo>
                    <a:pt x="1103310" y="3303735"/>
                    <a:pt x="1098133" y="3313419"/>
                    <a:pt x="1092003" y="3322594"/>
                  </a:cubicBezTo>
                  <a:cubicBezTo>
                    <a:pt x="1085873" y="3331769"/>
                    <a:pt x="1078907" y="3340257"/>
                    <a:pt x="1071104" y="3348060"/>
                  </a:cubicBezTo>
                  <a:cubicBezTo>
                    <a:pt x="1063302" y="3355862"/>
                    <a:pt x="1054813" y="3362829"/>
                    <a:pt x="1045639" y="3368959"/>
                  </a:cubicBezTo>
                  <a:cubicBezTo>
                    <a:pt x="1036464" y="3375089"/>
                    <a:pt x="1026779" y="3380266"/>
                    <a:pt x="1016585" y="3384488"/>
                  </a:cubicBezTo>
                  <a:cubicBezTo>
                    <a:pt x="1006391" y="3388711"/>
                    <a:pt x="995883" y="3391899"/>
                    <a:pt x="985060" y="3394051"/>
                  </a:cubicBezTo>
                  <a:cubicBezTo>
                    <a:pt x="974238" y="3396204"/>
                    <a:pt x="963310" y="3397280"/>
                    <a:pt x="952276" y="3397280"/>
                  </a:cubicBezTo>
                  <a:lnTo>
                    <a:pt x="168049" y="3397280"/>
                  </a:lnTo>
                  <a:cubicBezTo>
                    <a:pt x="157014" y="3397280"/>
                    <a:pt x="146086" y="3396204"/>
                    <a:pt x="135264" y="3394051"/>
                  </a:cubicBezTo>
                  <a:cubicBezTo>
                    <a:pt x="124442" y="3391899"/>
                    <a:pt x="113934" y="3388711"/>
                    <a:pt x="103739" y="3384488"/>
                  </a:cubicBezTo>
                  <a:cubicBezTo>
                    <a:pt x="93545" y="3380266"/>
                    <a:pt x="83860" y="3375089"/>
                    <a:pt x="74686" y="3368959"/>
                  </a:cubicBezTo>
                  <a:cubicBezTo>
                    <a:pt x="65511" y="3362829"/>
                    <a:pt x="57023" y="3355862"/>
                    <a:pt x="49220" y="3348060"/>
                  </a:cubicBezTo>
                  <a:cubicBezTo>
                    <a:pt x="41418" y="3340257"/>
                    <a:pt x="34452" y="3331769"/>
                    <a:pt x="28321" y="3322594"/>
                  </a:cubicBezTo>
                  <a:cubicBezTo>
                    <a:pt x="22191" y="3313419"/>
                    <a:pt x="17015" y="3303735"/>
                    <a:pt x="12792" y="3293541"/>
                  </a:cubicBezTo>
                  <a:cubicBezTo>
                    <a:pt x="8569" y="3283347"/>
                    <a:pt x="5382" y="3272838"/>
                    <a:pt x="3229" y="3262016"/>
                  </a:cubicBezTo>
                  <a:cubicBezTo>
                    <a:pt x="1076" y="3251194"/>
                    <a:pt x="0" y="3240266"/>
                    <a:pt x="0" y="3229232"/>
                  </a:cubicBezTo>
                  <a:lnTo>
                    <a:pt x="0" y="168049"/>
                  </a:lnTo>
                  <a:cubicBezTo>
                    <a:pt x="0" y="157014"/>
                    <a:pt x="1076" y="146086"/>
                    <a:pt x="3229" y="135264"/>
                  </a:cubicBezTo>
                  <a:cubicBezTo>
                    <a:pt x="5382" y="124442"/>
                    <a:pt x="8569" y="113933"/>
                    <a:pt x="12792" y="103739"/>
                  </a:cubicBezTo>
                  <a:cubicBezTo>
                    <a:pt x="17015" y="93545"/>
                    <a:pt x="22191" y="83860"/>
                    <a:pt x="28321" y="74686"/>
                  </a:cubicBezTo>
                  <a:cubicBezTo>
                    <a:pt x="34452" y="65511"/>
                    <a:pt x="41418" y="57023"/>
                    <a:pt x="49220" y="49220"/>
                  </a:cubicBezTo>
                  <a:cubicBezTo>
                    <a:pt x="57023" y="41418"/>
                    <a:pt x="65511" y="34452"/>
                    <a:pt x="74686" y="28321"/>
                  </a:cubicBezTo>
                  <a:cubicBezTo>
                    <a:pt x="83860" y="22191"/>
                    <a:pt x="93545" y="17014"/>
                    <a:pt x="103739" y="12792"/>
                  </a:cubicBezTo>
                  <a:cubicBezTo>
                    <a:pt x="113934" y="8569"/>
                    <a:pt x="124442" y="5382"/>
                    <a:pt x="135264" y="3229"/>
                  </a:cubicBezTo>
                  <a:cubicBezTo>
                    <a:pt x="146086" y="1076"/>
                    <a:pt x="157014" y="0"/>
                    <a:pt x="168049" y="0"/>
                  </a:cubicBezTo>
                  <a:close/>
                </a:path>
              </a:pathLst>
            </a:custGeom>
            <a:ln w="5187" cap="flat">
              <a:miter lim="100000"/>
            </a:ln>
          </p:spPr>
          <p:style>
            <a:lnRef idx="1">
              <a:srgbClr val="6C8EBF"/>
            </a:lnRef>
            <a:fillRef idx="0">
              <a:srgbClr val="000000">
                <a:alpha val="0"/>
              </a:srgbClr>
            </a:fillRef>
            <a:effectRef idx="0">
              <a:scrgbClr r="0" g="0" b="0"/>
            </a:effectRef>
            <a:fontRef idx="none"/>
          </p:style>
          <p:txBody>
            <a:bodyPr/>
            <a:lstStyle/>
            <a:p>
              <a:endParaRPr lang="en-US"/>
            </a:p>
          </p:txBody>
        </p:sp>
        <p:sp>
          <p:nvSpPr>
            <p:cNvPr id="7" name="Rectangle 6">
              <a:extLst>
                <a:ext uri="{FF2B5EF4-FFF2-40B4-BE49-F238E27FC236}">
                  <a16:creationId xmlns:a16="http://schemas.microsoft.com/office/drawing/2014/main" id="{48F9190B-8255-A284-F1BF-AF3D54E20A4D}"/>
                </a:ext>
              </a:extLst>
            </p:cNvPr>
            <p:cNvSpPr/>
            <p:nvPr/>
          </p:nvSpPr>
          <p:spPr>
            <a:xfrm>
              <a:off x="2191442" y="1644718"/>
              <a:ext cx="946720" cy="123196"/>
            </a:xfrm>
            <a:prstGeom prst="rect">
              <a:avLst/>
            </a:prstGeom>
            <a:ln>
              <a:noFill/>
            </a:ln>
          </p:spPr>
          <p:txBody>
            <a:bodyPr vert="horz" lIns="0" tIns="0" rIns="0" bIns="0" rtlCol="0">
              <a:noAutofit/>
            </a:bodyPr>
            <a:lstStyle/>
            <a:p>
              <a:pPr>
                <a:lnSpc>
                  <a:spcPct val="107000"/>
                </a:lnSpc>
                <a:spcAft>
                  <a:spcPts val="800"/>
                </a:spcAft>
              </a:pPr>
              <a:r>
                <a:rPr lang="en-US" sz="800" kern="100">
                  <a:effectLst/>
                  <a:latin typeface="Arial" panose="020B0604020202020204" pitchFamily="34" charset="0"/>
                  <a:ea typeface="Arial" panose="020B0604020202020204" pitchFamily="34" charset="0"/>
                  <a:cs typeface="Arial" panose="020B0604020202020204" pitchFamily="34" charset="0"/>
                </a:rPr>
                <a:t>MEM_ARBITER</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9" name="Shape 10">
              <a:extLst>
                <a:ext uri="{FF2B5EF4-FFF2-40B4-BE49-F238E27FC236}">
                  <a16:creationId xmlns:a16="http://schemas.microsoft.com/office/drawing/2014/main" id="{3B7B95B1-9374-F921-5D0B-83981E215BFD}"/>
                </a:ext>
              </a:extLst>
            </p:cNvPr>
            <p:cNvSpPr/>
            <p:nvPr/>
          </p:nvSpPr>
          <p:spPr>
            <a:xfrm>
              <a:off x="394411" y="228214"/>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0" name="Shape 11">
              <a:extLst>
                <a:ext uri="{FF2B5EF4-FFF2-40B4-BE49-F238E27FC236}">
                  <a16:creationId xmlns:a16="http://schemas.microsoft.com/office/drawing/2014/main" id="{471D69F8-E612-DBC7-D807-2413FD5C2F7F}"/>
                </a:ext>
              </a:extLst>
            </p:cNvPr>
            <p:cNvSpPr/>
            <p:nvPr/>
          </p:nvSpPr>
          <p:spPr>
            <a:xfrm>
              <a:off x="1877181" y="210061"/>
              <a:ext cx="36307" cy="36307"/>
            </a:xfrm>
            <a:custGeom>
              <a:avLst/>
              <a:gdLst/>
              <a:ahLst/>
              <a:cxnLst/>
              <a:rect l="0" t="0" r="0" b="0"/>
              <a:pathLst>
                <a:path w="36307" h="36307">
                  <a:moveTo>
                    <a:pt x="0" y="0"/>
                  </a:moveTo>
                  <a:lnTo>
                    <a:pt x="36307" y="18153"/>
                  </a:lnTo>
                  <a:lnTo>
                    <a:pt x="0" y="36307"/>
                  </a:lnTo>
                  <a:lnTo>
                    <a:pt x="9077" y="18153"/>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 name="Shape 12">
              <a:extLst>
                <a:ext uri="{FF2B5EF4-FFF2-40B4-BE49-F238E27FC236}">
                  <a16:creationId xmlns:a16="http://schemas.microsoft.com/office/drawing/2014/main" id="{70ACB05D-CF52-C9C6-4FE6-E92EF5B77E23}"/>
                </a:ext>
              </a:extLst>
            </p:cNvPr>
            <p:cNvSpPr/>
            <p:nvPr/>
          </p:nvSpPr>
          <p:spPr>
            <a:xfrm>
              <a:off x="1877181" y="210061"/>
              <a:ext cx="36307" cy="36307"/>
            </a:xfrm>
            <a:custGeom>
              <a:avLst/>
              <a:gdLst/>
              <a:ahLst/>
              <a:cxnLst/>
              <a:rect l="0" t="0" r="0" b="0"/>
              <a:pathLst>
                <a:path w="36307" h="36307">
                  <a:moveTo>
                    <a:pt x="36307" y="18153"/>
                  </a:moveTo>
                  <a:lnTo>
                    <a:pt x="0" y="36307"/>
                  </a:lnTo>
                  <a:lnTo>
                    <a:pt x="9077" y="18153"/>
                  </a:lnTo>
                  <a:lnTo>
                    <a:pt x="0" y="0"/>
                  </a:lnTo>
                  <a:lnTo>
                    <a:pt x="36307"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2" name="Shape 13">
              <a:extLst>
                <a:ext uri="{FF2B5EF4-FFF2-40B4-BE49-F238E27FC236}">
                  <a16:creationId xmlns:a16="http://schemas.microsoft.com/office/drawing/2014/main" id="{6E815969-DE1D-D41F-DC03-BEDD9F7D10A5}"/>
                </a:ext>
              </a:extLst>
            </p:cNvPr>
            <p:cNvSpPr/>
            <p:nvPr/>
          </p:nvSpPr>
          <p:spPr>
            <a:xfrm>
              <a:off x="949387" y="171161"/>
              <a:ext cx="129667" cy="124480"/>
            </a:xfrm>
            <a:custGeom>
              <a:avLst/>
              <a:gdLst/>
              <a:ahLst/>
              <a:cxnLst/>
              <a:rect l="0" t="0" r="0" b="0"/>
              <a:pathLst>
                <a:path w="129667" h="124480">
                  <a:moveTo>
                    <a:pt x="0" y="124480"/>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14" name="Rectangle 13">
              <a:extLst>
                <a:ext uri="{FF2B5EF4-FFF2-40B4-BE49-F238E27FC236}">
                  <a16:creationId xmlns:a16="http://schemas.microsoft.com/office/drawing/2014/main" id="{E6D7EF90-CFA0-18FF-C868-6919D14FE4BD}"/>
                </a:ext>
              </a:extLst>
            </p:cNvPr>
            <p:cNvSpPr/>
            <p:nvPr/>
          </p:nvSpPr>
          <p:spPr>
            <a:xfrm>
              <a:off x="686568" y="107695"/>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82D6C85-70A6-2B6A-001F-7D84C89404E2}"/>
                </a:ext>
              </a:extLst>
            </p:cNvPr>
            <p:cNvSpPr/>
            <p:nvPr/>
          </p:nvSpPr>
          <p:spPr>
            <a:xfrm>
              <a:off x="596611" y="107695"/>
              <a:ext cx="119642"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64-</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D4E14234-F96E-2594-2F62-E739336D05D5}"/>
                </a:ext>
              </a:extLst>
            </p:cNvPr>
            <p:cNvSpPr/>
            <p:nvPr/>
          </p:nvSpPr>
          <p:spPr>
            <a:xfrm>
              <a:off x="5530853" y="522629"/>
              <a:ext cx="533783"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block_address</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19" name="Shape 16">
              <a:extLst>
                <a:ext uri="{FF2B5EF4-FFF2-40B4-BE49-F238E27FC236}">
                  <a16:creationId xmlns:a16="http://schemas.microsoft.com/office/drawing/2014/main" id="{92F27ED0-0E56-181E-0731-1030008BFFE9}"/>
                </a:ext>
              </a:extLst>
            </p:cNvPr>
            <p:cNvSpPr/>
            <p:nvPr/>
          </p:nvSpPr>
          <p:spPr>
            <a:xfrm>
              <a:off x="417077" y="446055"/>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 name="Shape 17">
              <a:extLst>
                <a:ext uri="{FF2B5EF4-FFF2-40B4-BE49-F238E27FC236}">
                  <a16:creationId xmlns:a16="http://schemas.microsoft.com/office/drawing/2014/main" id="{D5749EC7-DCA9-7FB6-F22A-7CD7ECA953CE}"/>
                </a:ext>
              </a:extLst>
            </p:cNvPr>
            <p:cNvSpPr/>
            <p:nvPr/>
          </p:nvSpPr>
          <p:spPr>
            <a:xfrm>
              <a:off x="389847" y="427902"/>
              <a:ext cx="36307" cy="36307"/>
            </a:xfrm>
            <a:custGeom>
              <a:avLst/>
              <a:gdLst/>
              <a:ahLst/>
              <a:cxnLst/>
              <a:rect l="0" t="0" r="0" b="0"/>
              <a:pathLst>
                <a:path w="36307" h="36307">
                  <a:moveTo>
                    <a:pt x="36307" y="0"/>
                  </a:moveTo>
                  <a:lnTo>
                    <a:pt x="27230" y="18153"/>
                  </a:lnTo>
                  <a:lnTo>
                    <a:pt x="36307" y="36307"/>
                  </a:lnTo>
                  <a:lnTo>
                    <a:pt x="0" y="18153"/>
                  </a:lnTo>
                  <a:lnTo>
                    <a:pt x="363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1" name="Shape 18">
              <a:extLst>
                <a:ext uri="{FF2B5EF4-FFF2-40B4-BE49-F238E27FC236}">
                  <a16:creationId xmlns:a16="http://schemas.microsoft.com/office/drawing/2014/main" id="{0536EC61-37BD-996F-EAE1-482DD7FBA4D6}"/>
                </a:ext>
              </a:extLst>
            </p:cNvPr>
            <p:cNvSpPr/>
            <p:nvPr/>
          </p:nvSpPr>
          <p:spPr>
            <a:xfrm>
              <a:off x="389847" y="427902"/>
              <a:ext cx="36307" cy="36307"/>
            </a:xfrm>
            <a:custGeom>
              <a:avLst/>
              <a:gdLst/>
              <a:ahLst/>
              <a:cxnLst/>
              <a:rect l="0" t="0" r="0" b="0"/>
              <a:pathLst>
                <a:path w="36307" h="36307">
                  <a:moveTo>
                    <a:pt x="0" y="18153"/>
                  </a:moveTo>
                  <a:lnTo>
                    <a:pt x="36307" y="0"/>
                  </a:lnTo>
                  <a:lnTo>
                    <a:pt x="27230" y="18153"/>
                  </a:lnTo>
                  <a:lnTo>
                    <a:pt x="36307" y="36307"/>
                  </a:lnTo>
                  <a:lnTo>
                    <a:pt x="0"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2" name="Shape 19">
              <a:extLst>
                <a:ext uri="{FF2B5EF4-FFF2-40B4-BE49-F238E27FC236}">
                  <a16:creationId xmlns:a16="http://schemas.microsoft.com/office/drawing/2014/main" id="{32E00D83-D96F-BD91-9008-84BFE458297C}"/>
                </a:ext>
              </a:extLst>
            </p:cNvPr>
            <p:cNvSpPr/>
            <p:nvPr/>
          </p:nvSpPr>
          <p:spPr>
            <a:xfrm>
              <a:off x="939013" y="389002"/>
              <a:ext cx="129667" cy="124481"/>
            </a:xfrm>
            <a:custGeom>
              <a:avLst/>
              <a:gdLst/>
              <a:ahLst/>
              <a:cxnLst/>
              <a:rect l="0" t="0" r="0" b="0"/>
              <a:pathLst>
                <a:path w="129667" h="124481">
                  <a:moveTo>
                    <a:pt x="0" y="124481"/>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3" name="Rectangle 22">
              <a:extLst>
                <a:ext uri="{FF2B5EF4-FFF2-40B4-BE49-F238E27FC236}">
                  <a16:creationId xmlns:a16="http://schemas.microsoft.com/office/drawing/2014/main" id="{5188675F-D534-F5CC-3F25-4888763BF54F}"/>
                </a:ext>
              </a:extLst>
            </p:cNvPr>
            <p:cNvSpPr/>
            <p:nvPr/>
          </p:nvSpPr>
          <p:spPr>
            <a:xfrm>
              <a:off x="698734" y="325536"/>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0211834D-98E5-EDD1-D503-86DB9A28D042}"/>
                </a:ext>
              </a:extLst>
            </p:cNvPr>
            <p:cNvSpPr/>
            <p:nvPr/>
          </p:nvSpPr>
          <p:spPr>
            <a:xfrm>
              <a:off x="574162" y="325536"/>
              <a:ext cx="165680"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256-</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0CD5B1A7-F22C-AAB8-6950-99054CCB9F7A}"/>
                </a:ext>
              </a:extLst>
            </p:cNvPr>
            <p:cNvSpPr/>
            <p:nvPr/>
          </p:nvSpPr>
          <p:spPr>
            <a:xfrm>
              <a:off x="1213827" y="325535"/>
              <a:ext cx="400397"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block_data</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6" name="Shape 22">
              <a:extLst>
                <a:ext uri="{FF2B5EF4-FFF2-40B4-BE49-F238E27FC236}">
                  <a16:creationId xmlns:a16="http://schemas.microsoft.com/office/drawing/2014/main" id="{C977D20C-AE47-F8ED-D2E1-AB69102C23F5}"/>
                </a:ext>
              </a:extLst>
            </p:cNvPr>
            <p:cNvSpPr/>
            <p:nvPr/>
          </p:nvSpPr>
          <p:spPr>
            <a:xfrm>
              <a:off x="384038" y="695016"/>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7" name="Shape 23">
              <a:extLst>
                <a:ext uri="{FF2B5EF4-FFF2-40B4-BE49-F238E27FC236}">
                  <a16:creationId xmlns:a16="http://schemas.microsoft.com/office/drawing/2014/main" id="{813A5F27-651B-4EA7-6204-A6A3BC5ACC94}"/>
                </a:ext>
              </a:extLst>
            </p:cNvPr>
            <p:cNvSpPr/>
            <p:nvPr/>
          </p:nvSpPr>
          <p:spPr>
            <a:xfrm>
              <a:off x="1866808" y="676863"/>
              <a:ext cx="36307" cy="36307"/>
            </a:xfrm>
            <a:custGeom>
              <a:avLst/>
              <a:gdLst/>
              <a:ahLst/>
              <a:cxnLst/>
              <a:rect l="0" t="0" r="0" b="0"/>
              <a:pathLst>
                <a:path w="36307" h="36307">
                  <a:moveTo>
                    <a:pt x="0" y="0"/>
                  </a:moveTo>
                  <a:lnTo>
                    <a:pt x="36307" y="18153"/>
                  </a:lnTo>
                  <a:lnTo>
                    <a:pt x="0" y="36307"/>
                  </a:lnTo>
                  <a:lnTo>
                    <a:pt x="9077" y="18153"/>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8" name="Shape 24">
              <a:extLst>
                <a:ext uri="{FF2B5EF4-FFF2-40B4-BE49-F238E27FC236}">
                  <a16:creationId xmlns:a16="http://schemas.microsoft.com/office/drawing/2014/main" id="{0DF55764-9C24-9FE4-D42B-FEA83F6325A1}"/>
                </a:ext>
              </a:extLst>
            </p:cNvPr>
            <p:cNvSpPr/>
            <p:nvPr/>
          </p:nvSpPr>
          <p:spPr>
            <a:xfrm>
              <a:off x="1866808" y="676863"/>
              <a:ext cx="36307" cy="36307"/>
            </a:xfrm>
            <a:custGeom>
              <a:avLst/>
              <a:gdLst/>
              <a:ahLst/>
              <a:cxnLst/>
              <a:rect l="0" t="0" r="0" b="0"/>
              <a:pathLst>
                <a:path w="36307" h="36307">
                  <a:moveTo>
                    <a:pt x="36307" y="18153"/>
                  </a:moveTo>
                  <a:lnTo>
                    <a:pt x="0" y="36307"/>
                  </a:lnTo>
                  <a:lnTo>
                    <a:pt x="9077" y="18153"/>
                  </a:lnTo>
                  <a:lnTo>
                    <a:pt x="0" y="0"/>
                  </a:lnTo>
                  <a:lnTo>
                    <a:pt x="36307"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9" name="Rectangle 28">
              <a:extLst>
                <a:ext uri="{FF2B5EF4-FFF2-40B4-BE49-F238E27FC236}">
                  <a16:creationId xmlns:a16="http://schemas.microsoft.com/office/drawing/2014/main" id="{1E6346F0-85C9-0A99-92A4-36615F53AA98}"/>
                </a:ext>
              </a:extLst>
            </p:cNvPr>
            <p:cNvSpPr/>
            <p:nvPr/>
          </p:nvSpPr>
          <p:spPr>
            <a:xfrm>
              <a:off x="1153289" y="574496"/>
              <a:ext cx="561349"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mem_read_req</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30" name="Shape 26">
              <a:extLst>
                <a:ext uri="{FF2B5EF4-FFF2-40B4-BE49-F238E27FC236}">
                  <a16:creationId xmlns:a16="http://schemas.microsoft.com/office/drawing/2014/main" id="{92832D82-6B8B-15FC-64FD-91BB10A7EA21}"/>
                </a:ext>
              </a:extLst>
            </p:cNvPr>
            <p:cNvSpPr/>
            <p:nvPr/>
          </p:nvSpPr>
          <p:spPr>
            <a:xfrm>
              <a:off x="417077" y="907670"/>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1" name="Shape 27">
              <a:extLst>
                <a:ext uri="{FF2B5EF4-FFF2-40B4-BE49-F238E27FC236}">
                  <a16:creationId xmlns:a16="http://schemas.microsoft.com/office/drawing/2014/main" id="{1A1147FB-3ADA-D600-5616-B814C143F687}"/>
                </a:ext>
              </a:extLst>
            </p:cNvPr>
            <p:cNvSpPr/>
            <p:nvPr/>
          </p:nvSpPr>
          <p:spPr>
            <a:xfrm>
              <a:off x="389847" y="889517"/>
              <a:ext cx="36307" cy="36307"/>
            </a:xfrm>
            <a:custGeom>
              <a:avLst/>
              <a:gdLst/>
              <a:ahLst/>
              <a:cxnLst/>
              <a:rect l="0" t="0" r="0" b="0"/>
              <a:pathLst>
                <a:path w="36307" h="36307">
                  <a:moveTo>
                    <a:pt x="36307" y="0"/>
                  </a:moveTo>
                  <a:lnTo>
                    <a:pt x="27230" y="18153"/>
                  </a:lnTo>
                  <a:lnTo>
                    <a:pt x="36307" y="36307"/>
                  </a:lnTo>
                  <a:lnTo>
                    <a:pt x="0" y="18153"/>
                  </a:lnTo>
                  <a:lnTo>
                    <a:pt x="363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2" name="Shape 28">
              <a:extLst>
                <a:ext uri="{FF2B5EF4-FFF2-40B4-BE49-F238E27FC236}">
                  <a16:creationId xmlns:a16="http://schemas.microsoft.com/office/drawing/2014/main" id="{DE5374D3-8DCD-CCC4-7164-7AF036FA875F}"/>
                </a:ext>
              </a:extLst>
            </p:cNvPr>
            <p:cNvSpPr/>
            <p:nvPr/>
          </p:nvSpPr>
          <p:spPr>
            <a:xfrm>
              <a:off x="389847" y="889517"/>
              <a:ext cx="36307" cy="36307"/>
            </a:xfrm>
            <a:custGeom>
              <a:avLst/>
              <a:gdLst/>
              <a:ahLst/>
              <a:cxnLst/>
              <a:rect l="0" t="0" r="0" b="0"/>
              <a:pathLst>
                <a:path w="36307" h="36307">
                  <a:moveTo>
                    <a:pt x="0" y="18153"/>
                  </a:moveTo>
                  <a:lnTo>
                    <a:pt x="36307" y="0"/>
                  </a:lnTo>
                  <a:lnTo>
                    <a:pt x="27230" y="18153"/>
                  </a:lnTo>
                  <a:lnTo>
                    <a:pt x="36307" y="36307"/>
                  </a:lnTo>
                  <a:lnTo>
                    <a:pt x="0"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3" name="Rectangle 32">
              <a:extLst>
                <a:ext uri="{FF2B5EF4-FFF2-40B4-BE49-F238E27FC236}">
                  <a16:creationId xmlns:a16="http://schemas.microsoft.com/office/drawing/2014/main" id="{4B4914E1-6D1F-A960-F55B-9217BE82AF58}"/>
                </a:ext>
              </a:extLst>
            </p:cNvPr>
            <p:cNvSpPr/>
            <p:nvPr/>
          </p:nvSpPr>
          <p:spPr>
            <a:xfrm>
              <a:off x="1129057" y="787150"/>
              <a:ext cx="625859"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mem_read_done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34" name="Shape 30">
              <a:extLst>
                <a:ext uri="{FF2B5EF4-FFF2-40B4-BE49-F238E27FC236}">
                  <a16:creationId xmlns:a16="http://schemas.microsoft.com/office/drawing/2014/main" id="{6D11AE53-999C-FE73-CC92-42B12E294496}"/>
                </a:ext>
              </a:extLst>
            </p:cNvPr>
            <p:cNvSpPr/>
            <p:nvPr/>
          </p:nvSpPr>
          <p:spPr>
            <a:xfrm>
              <a:off x="137670" y="101140"/>
              <a:ext cx="160787" cy="943977"/>
            </a:xfrm>
            <a:custGeom>
              <a:avLst/>
              <a:gdLst/>
              <a:ahLst/>
              <a:cxnLst/>
              <a:rect l="0" t="0" r="0" b="0"/>
              <a:pathLst>
                <a:path w="160787" h="943977">
                  <a:moveTo>
                    <a:pt x="106327" y="845430"/>
                  </a:moveTo>
                  <a:lnTo>
                    <a:pt x="160787" y="845430"/>
                  </a:lnTo>
                  <a:lnTo>
                    <a:pt x="80394" y="943977"/>
                  </a:lnTo>
                  <a:lnTo>
                    <a:pt x="0" y="845430"/>
                  </a:lnTo>
                  <a:lnTo>
                    <a:pt x="54460" y="845430"/>
                  </a:lnTo>
                  <a:lnTo>
                    <a:pt x="54460" y="98547"/>
                  </a:lnTo>
                  <a:lnTo>
                    <a:pt x="0" y="98547"/>
                  </a:lnTo>
                  <a:lnTo>
                    <a:pt x="80394" y="0"/>
                  </a:lnTo>
                  <a:lnTo>
                    <a:pt x="160787" y="98547"/>
                  </a:lnTo>
                  <a:lnTo>
                    <a:pt x="106327" y="98547"/>
                  </a:lnTo>
                  <a:lnTo>
                    <a:pt x="106327" y="845430"/>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5" name="Rectangle 34">
              <a:extLst>
                <a:ext uri="{FF2B5EF4-FFF2-40B4-BE49-F238E27FC236}">
                  <a16:creationId xmlns:a16="http://schemas.microsoft.com/office/drawing/2014/main" id="{6242660D-6B27-6936-CC69-9D8F23A7C908}"/>
                </a:ext>
              </a:extLst>
            </p:cNvPr>
            <p:cNvSpPr/>
            <p:nvPr/>
          </p:nvSpPr>
          <p:spPr>
            <a:xfrm rot="5399999">
              <a:off x="-409048" y="555761"/>
              <a:ext cx="855542" cy="87828"/>
            </a:xfrm>
            <a:prstGeom prst="rect">
              <a:avLst/>
            </a:prstGeom>
            <a:ln>
              <a:noFill/>
            </a:ln>
          </p:spPr>
          <p:txBody>
            <a:bodyPr vert="horz" lIns="0" tIns="0" rIns="0" bIns="0" rtlCol="0">
              <a:noAutofit/>
            </a:bodyPr>
            <a:lstStyle/>
            <a:p>
              <a:pPr>
                <a:lnSpc>
                  <a:spcPct val="107000"/>
                </a:lnSpc>
                <a:spcAft>
                  <a:spcPts val="800"/>
                </a:spcAft>
              </a:pPr>
              <a:r>
                <a:rPr lang="en-US" sz="900" kern="100" err="1">
                  <a:effectLst/>
                  <a:latin typeface="Arial" panose="020B0604020202020204" pitchFamily="34" charset="0"/>
                  <a:ea typeface="Arial" panose="020B0604020202020204" pitchFamily="34" charset="0"/>
                  <a:cs typeface="Arial" panose="020B0604020202020204" pitchFamily="34" charset="0"/>
                </a:rPr>
                <a:t>i_cache_interface</a:t>
              </a:r>
              <a:endParaRPr lang="en-US" kern="100">
                <a:effectLst/>
                <a:latin typeface="Aptos" panose="020B0004020202020204" pitchFamily="34" charset="0"/>
                <a:ea typeface="Aptos" panose="020B0004020202020204" pitchFamily="34" charset="0"/>
                <a:cs typeface="Arial" panose="020B0604020202020204" pitchFamily="34" charset="0"/>
              </a:endParaRPr>
            </a:p>
          </p:txBody>
        </p:sp>
        <p:sp>
          <p:nvSpPr>
            <p:cNvPr id="36" name="Shape 32">
              <a:extLst>
                <a:ext uri="{FF2B5EF4-FFF2-40B4-BE49-F238E27FC236}">
                  <a16:creationId xmlns:a16="http://schemas.microsoft.com/office/drawing/2014/main" id="{8F869FED-5701-8AAB-9E9F-D9232E4ACA6B}"/>
                </a:ext>
              </a:extLst>
            </p:cNvPr>
            <p:cNvSpPr/>
            <p:nvPr/>
          </p:nvSpPr>
          <p:spPr>
            <a:xfrm>
              <a:off x="384038" y="1421153"/>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7" name="Shape 33">
              <a:extLst>
                <a:ext uri="{FF2B5EF4-FFF2-40B4-BE49-F238E27FC236}">
                  <a16:creationId xmlns:a16="http://schemas.microsoft.com/office/drawing/2014/main" id="{272A13C1-0092-698E-4580-D7434E9AD394}"/>
                </a:ext>
              </a:extLst>
            </p:cNvPr>
            <p:cNvSpPr/>
            <p:nvPr/>
          </p:nvSpPr>
          <p:spPr>
            <a:xfrm>
              <a:off x="1866808" y="1402999"/>
              <a:ext cx="36307" cy="36307"/>
            </a:xfrm>
            <a:custGeom>
              <a:avLst/>
              <a:gdLst/>
              <a:ahLst/>
              <a:cxnLst/>
              <a:rect l="0" t="0" r="0" b="0"/>
              <a:pathLst>
                <a:path w="36307" h="36307">
                  <a:moveTo>
                    <a:pt x="0" y="0"/>
                  </a:moveTo>
                  <a:lnTo>
                    <a:pt x="36307" y="18154"/>
                  </a:lnTo>
                  <a:lnTo>
                    <a:pt x="0" y="36307"/>
                  </a:lnTo>
                  <a:lnTo>
                    <a:pt x="9077" y="181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38" name="Shape 34">
              <a:extLst>
                <a:ext uri="{FF2B5EF4-FFF2-40B4-BE49-F238E27FC236}">
                  <a16:creationId xmlns:a16="http://schemas.microsoft.com/office/drawing/2014/main" id="{A3322CDC-9D24-80C6-75AF-B3AA1AE0295F}"/>
                </a:ext>
              </a:extLst>
            </p:cNvPr>
            <p:cNvSpPr/>
            <p:nvPr/>
          </p:nvSpPr>
          <p:spPr>
            <a:xfrm>
              <a:off x="1866808" y="1402999"/>
              <a:ext cx="36307" cy="36307"/>
            </a:xfrm>
            <a:custGeom>
              <a:avLst/>
              <a:gdLst/>
              <a:ahLst/>
              <a:cxnLst/>
              <a:rect l="0" t="0" r="0" b="0"/>
              <a:pathLst>
                <a:path w="36307" h="36307">
                  <a:moveTo>
                    <a:pt x="36307" y="18154"/>
                  </a:moveTo>
                  <a:lnTo>
                    <a:pt x="0" y="36307"/>
                  </a:lnTo>
                  <a:lnTo>
                    <a:pt x="9077" y="18154"/>
                  </a:lnTo>
                  <a:lnTo>
                    <a:pt x="0" y="0"/>
                  </a:lnTo>
                  <a:lnTo>
                    <a:pt x="36307" y="18154"/>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39" name="Shape 35">
              <a:extLst>
                <a:ext uri="{FF2B5EF4-FFF2-40B4-BE49-F238E27FC236}">
                  <a16:creationId xmlns:a16="http://schemas.microsoft.com/office/drawing/2014/main" id="{152A5437-7824-6533-5644-94A80328F071}"/>
                </a:ext>
              </a:extLst>
            </p:cNvPr>
            <p:cNvSpPr/>
            <p:nvPr/>
          </p:nvSpPr>
          <p:spPr>
            <a:xfrm>
              <a:off x="939013" y="1364099"/>
              <a:ext cx="129667" cy="124481"/>
            </a:xfrm>
            <a:custGeom>
              <a:avLst/>
              <a:gdLst/>
              <a:ahLst/>
              <a:cxnLst/>
              <a:rect l="0" t="0" r="0" b="0"/>
              <a:pathLst>
                <a:path w="129667" h="124481">
                  <a:moveTo>
                    <a:pt x="0" y="124481"/>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40" name="Rectangle 39">
              <a:extLst>
                <a:ext uri="{FF2B5EF4-FFF2-40B4-BE49-F238E27FC236}">
                  <a16:creationId xmlns:a16="http://schemas.microsoft.com/office/drawing/2014/main" id="{DB6766DA-113D-4E5B-F093-4250BE0C116D}"/>
                </a:ext>
              </a:extLst>
            </p:cNvPr>
            <p:cNvSpPr/>
            <p:nvPr/>
          </p:nvSpPr>
          <p:spPr>
            <a:xfrm>
              <a:off x="586238" y="1300633"/>
              <a:ext cx="119642"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64-</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6F12A82C-3BD0-86CD-C910-740795EEC244}"/>
                </a:ext>
              </a:extLst>
            </p:cNvPr>
            <p:cNvSpPr/>
            <p:nvPr/>
          </p:nvSpPr>
          <p:spPr>
            <a:xfrm>
              <a:off x="676194" y="1300633"/>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C16D7688-95AF-94CC-4616-A84475B640CB}"/>
                </a:ext>
              </a:extLst>
            </p:cNvPr>
            <p:cNvSpPr/>
            <p:nvPr/>
          </p:nvSpPr>
          <p:spPr>
            <a:xfrm>
              <a:off x="1163662" y="1300632"/>
              <a:ext cx="533783"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block_address</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3" name="Shape 38">
              <a:extLst>
                <a:ext uri="{FF2B5EF4-FFF2-40B4-BE49-F238E27FC236}">
                  <a16:creationId xmlns:a16="http://schemas.microsoft.com/office/drawing/2014/main" id="{D5776970-CBFC-8D62-D23C-D8903F6F7943}"/>
                </a:ext>
              </a:extLst>
            </p:cNvPr>
            <p:cNvSpPr/>
            <p:nvPr/>
          </p:nvSpPr>
          <p:spPr>
            <a:xfrm>
              <a:off x="406704" y="1638993"/>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44" name="Shape 39">
              <a:extLst>
                <a:ext uri="{FF2B5EF4-FFF2-40B4-BE49-F238E27FC236}">
                  <a16:creationId xmlns:a16="http://schemas.microsoft.com/office/drawing/2014/main" id="{5A0F43FA-78C0-AA3C-A47F-115348F32094}"/>
                </a:ext>
              </a:extLst>
            </p:cNvPr>
            <p:cNvSpPr/>
            <p:nvPr/>
          </p:nvSpPr>
          <p:spPr>
            <a:xfrm>
              <a:off x="379474" y="1620840"/>
              <a:ext cx="36307" cy="36307"/>
            </a:xfrm>
            <a:custGeom>
              <a:avLst/>
              <a:gdLst/>
              <a:ahLst/>
              <a:cxnLst/>
              <a:rect l="0" t="0" r="0" b="0"/>
              <a:pathLst>
                <a:path w="36307" h="36307">
                  <a:moveTo>
                    <a:pt x="36307" y="0"/>
                  </a:moveTo>
                  <a:lnTo>
                    <a:pt x="27230" y="18153"/>
                  </a:lnTo>
                  <a:lnTo>
                    <a:pt x="36307" y="36307"/>
                  </a:lnTo>
                  <a:lnTo>
                    <a:pt x="0" y="18153"/>
                  </a:lnTo>
                  <a:lnTo>
                    <a:pt x="363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45" name="Shape 40">
              <a:extLst>
                <a:ext uri="{FF2B5EF4-FFF2-40B4-BE49-F238E27FC236}">
                  <a16:creationId xmlns:a16="http://schemas.microsoft.com/office/drawing/2014/main" id="{52689DAE-3B79-C60C-F304-A7D4B5FFB8AD}"/>
                </a:ext>
              </a:extLst>
            </p:cNvPr>
            <p:cNvSpPr/>
            <p:nvPr/>
          </p:nvSpPr>
          <p:spPr>
            <a:xfrm>
              <a:off x="379474" y="1620840"/>
              <a:ext cx="36307" cy="36307"/>
            </a:xfrm>
            <a:custGeom>
              <a:avLst/>
              <a:gdLst/>
              <a:ahLst/>
              <a:cxnLst/>
              <a:rect l="0" t="0" r="0" b="0"/>
              <a:pathLst>
                <a:path w="36307" h="36307">
                  <a:moveTo>
                    <a:pt x="0" y="18153"/>
                  </a:moveTo>
                  <a:lnTo>
                    <a:pt x="36307" y="0"/>
                  </a:lnTo>
                  <a:lnTo>
                    <a:pt x="27230" y="18153"/>
                  </a:lnTo>
                  <a:lnTo>
                    <a:pt x="36307" y="36307"/>
                  </a:lnTo>
                  <a:lnTo>
                    <a:pt x="0"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46" name="Shape 41">
              <a:extLst>
                <a:ext uri="{FF2B5EF4-FFF2-40B4-BE49-F238E27FC236}">
                  <a16:creationId xmlns:a16="http://schemas.microsoft.com/office/drawing/2014/main" id="{2DB5C097-BFFA-CE11-84D3-C01E5EBFA605}"/>
                </a:ext>
              </a:extLst>
            </p:cNvPr>
            <p:cNvSpPr/>
            <p:nvPr/>
          </p:nvSpPr>
          <p:spPr>
            <a:xfrm>
              <a:off x="928640" y="1581940"/>
              <a:ext cx="129667" cy="124480"/>
            </a:xfrm>
            <a:custGeom>
              <a:avLst/>
              <a:gdLst/>
              <a:ahLst/>
              <a:cxnLst/>
              <a:rect l="0" t="0" r="0" b="0"/>
              <a:pathLst>
                <a:path w="129667" h="124480">
                  <a:moveTo>
                    <a:pt x="0" y="124480"/>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47" name="Rectangle 46">
              <a:extLst>
                <a:ext uri="{FF2B5EF4-FFF2-40B4-BE49-F238E27FC236}">
                  <a16:creationId xmlns:a16="http://schemas.microsoft.com/office/drawing/2014/main" id="{C3B78E4C-0BA4-9FD2-B5F6-CAE5C196FD36}"/>
                </a:ext>
              </a:extLst>
            </p:cNvPr>
            <p:cNvSpPr/>
            <p:nvPr/>
          </p:nvSpPr>
          <p:spPr>
            <a:xfrm>
              <a:off x="563789" y="1518474"/>
              <a:ext cx="165680"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256-</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2B1EFEAA-04EA-AF67-984F-51040F78A7E2}"/>
                </a:ext>
              </a:extLst>
            </p:cNvPr>
            <p:cNvSpPr/>
            <p:nvPr/>
          </p:nvSpPr>
          <p:spPr>
            <a:xfrm>
              <a:off x="688361" y="1518474"/>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146ACC22-0A56-454C-CE9F-C4C90A8C0A68}"/>
                </a:ext>
              </a:extLst>
            </p:cNvPr>
            <p:cNvSpPr/>
            <p:nvPr/>
          </p:nvSpPr>
          <p:spPr>
            <a:xfrm>
              <a:off x="1203454" y="1518473"/>
              <a:ext cx="400397"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block_data</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50" name="Shape 44">
              <a:extLst>
                <a:ext uri="{FF2B5EF4-FFF2-40B4-BE49-F238E27FC236}">
                  <a16:creationId xmlns:a16="http://schemas.microsoft.com/office/drawing/2014/main" id="{50319209-4BA4-2A50-FFB0-678EE16FC056}"/>
                </a:ext>
              </a:extLst>
            </p:cNvPr>
            <p:cNvSpPr/>
            <p:nvPr/>
          </p:nvSpPr>
          <p:spPr>
            <a:xfrm>
              <a:off x="373664" y="1887954"/>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51" name="Shape 45">
              <a:extLst>
                <a:ext uri="{FF2B5EF4-FFF2-40B4-BE49-F238E27FC236}">
                  <a16:creationId xmlns:a16="http://schemas.microsoft.com/office/drawing/2014/main" id="{8E4E688E-252E-CAF2-AF2E-C39838E4F596}"/>
                </a:ext>
              </a:extLst>
            </p:cNvPr>
            <p:cNvSpPr/>
            <p:nvPr/>
          </p:nvSpPr>
          <p:spPr>
            <a:xfrm>
              <a:off x="1856435" y="1869801"/>
              <a:ext cx="36307" cy="36307"/>
            </a:xfrm>
            <a:custGeom>
              <a:avLst/>
              <a:gdLst/>
              <a:ahLst/>
              <a:cxnLst/>
              <a:rect l="0" t="0" r="0" b="0"/>
              <a:pathLst>
                <a:path w="36307" h="36307">
                  <a:moveTo>
                    <a:pt x="0" y="0"/>
                  </a:moveTo>
                  <a:lnTo>
                    <a:pt x="36307" y="18153"/>
                  </a:lnTo>
                  <a:lnTo>
                    <a:pt x="0" y="36307"/>
                  </a:lnTo>
                  <a:lnTo>
                    <a:pt x="9077" y="18153"/>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52" name="Shape 46">
              <a:extLst>
                <a:ext uri="{FF2B5EF4-FFF2-40B4-BE49-F238E27FC236}">
                  <a16:creationId xmlns:a16="http://schemas.microsoft.com/office/drawing/2014/main" id="{6E5FDFAF-78D4-2115-A1AA-262F714D5D97}"/>
                </a:ext>
              </a:extLst>
            </p:cNvPr>
            <p:cNvSpPr/>
            <p:nvPr/>
          </p:nvSpPr>
          <p:spPr>
            <a:xfrm>
              <a:off x="1856435" y="1869801"/>
              <a:ext cx="36307" cy="36307"/>
            </a:xfrm>
            <a:custGeom>
              <a:avLst/>
              <a:gdLst/>
              <a:ahLst/>
              <a:cxnLst/>
              <a:rect l="0" t="0" r="0" b="0"/>
              <a:pathLst>
                <a:path w="36307" h="36307">
                  <a:moveTo>
                    <a:pt x="36307" y="18153"/>
                  </a:moveTo>
                  <a:lnTo>
                    <a:pt x="0" y="36307"/>
                  </a:lnTo>
                  <a:lnTo>
                    <a:pt x="9077" y="18153"/>
                  </a:lnTo>
                  <a:lnTo>
                    <a:pt x="0" y="0"/>
                  </a:lnTo>
                  <a:lnTo>
                    <a:pt x="36307"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53" name="Rectangle 52">
              <a:extLst>
                <a:ext uri="{FF2B5EF4-FFF2-40B4-BE49-F238E27FC236}">
                  <a16:creationId xmlns:a16="http://schemas.microsoft.com/office/drawing/2014/main" id="{81C6E19F-BD24-EC05-9028-AB43D3E1CB24}"/>
                </a:ext>
              </a:extLst>
            </p:cNvPr>
            <p:cNvSpPr/>
            <p:nvPr/>
          </p:nvSpPr>
          <p:spPr>
            <a:xfrm>
              <a:off x="1142915" y="1767434"/>
              <a:ext cx="561349"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mem_read_req</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54" name="Shape 48">
              <a:extLst>
                <a:ext uri="{FF2B5EF4-FFF2-40B4-BE49-F238E27FC236}">
                  <a16:creationId xmlns:a16="http://schemas.microsoft.com/office/drawing/2014/main" id="{9D3B8F47-F757-4D08-412A-868C8AAC43BB}"/>
                </a:ext>
              </a:extLst>
            </p:cNvPr>
            <p:cNvSpPr/>
            <p:nvPr/>
          </p:nvSpPr>
          <p:spPr>
            <a:xfrm>
              <a:off x="406704" y="2100609"/>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55" name="Shape 49">
              <a:extLst>
                <a:ext uri="{FF2B5EF4-FFF2-40B4-BE49-F238E27FC236}">
                  <a16:creationId xmlns:a16="http://schemas.microsoft.com/office/drawing/2014/main" id="{562A6A72-D73F-2509-03D4-64C9B17F164F}"/>
                </a:ext>
              </a:extLst>
            </p:cNvPr>
            <p:cNvSpPr/>
            <p:nvPr/>
          </p:nvSpPr>
          <p:spPr>
            <a:xfrm>
              <a:off x="379474" y="2082455"/>
              <a:ext cx="36307" cy="36307"/>
            </a:xfrm>
            <a:custGeom>
              <a:avLst/>
              <a:gdLst/>
              <a:ahLst/>
              <a:cxnLst/>
              <a:rect l="0" t="0" r="0" b="0"/>
              <a:pathLst>
                <a:path w="36307" h="36307">
                  <a:moveTo>
                    <a:pt x="36307" y="0"/>
                  </a:moveTo>
                  <a:lnTo>
                    <a:pt x="27230" y="18153"/>
                  </a:lnTo>
                  <a:lnTo>
                    <a:pt x="36307" y="36307"/>
                  </a:lnTo>
                  <a:lnTo>
                    <a:pt x="0" y="18153"/>
                  </a:lnTo>
                  <a:lnTo>
                    <a:pt x="363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56" name="Shape 50">
              <a:extLst>
                <a:ext uri="{FF2B5EF4-FFF2-40B4-BE49-F238E27FC236}">
                  <a16:creationId xmlns:a16="http://schemas.microsoft.com/office/drawing/2014/main" id="{1B72A1D4-14DC-936A-9F6A-8A80BD64A860}"/>
                </a:ext>
              </a:extLst>
            </p:cNvPr>
            <p:cNvSpPr/>
            <p:nvPr/>
          </p:nvSpPr>
          <p:spPr>
            <a:xfrm>
              <a:off x="379474" y="2082455"/>
              <a:ext cx="36307" cy="36307"/>
            </a:xfrm>
            <a:custGeom>
              <a:avLst/>
              <a:gdLst/>
              <a:ahLst/>
              <a:cxnLst/>
              <a:rect l="0" t="0" r="0" b="0"/>
              <a:pathLst>
                <a:path w="36307" h="36307">
                  <a:moveTo>
                    <a:pt x="0" y="18153"/>
                  </a:moveTo>
                  <a:lnTo>
                    <a:pt x="36307" y="0"/>
                  </a:lnTo>
                  <a:lnTo>
                    <a:pt x="27230" y="18153"/>
                  </a:lnTo>
                  <a:lnTo>
                    <a:pt x="36307" y="36307"/>
                  </a:lnTo>
                  <a:lnTo>
                    <a:pt x="0"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57" name="Rectangle 56">
              <a:extLst>
                <a:ext uri="{FF2B5EF4-FFF2-40B4-BE49-F238E27FC236}">
                  <a16:creationId xmlns:a16="http://schemas.microsoft.com/office/drawing/2014/main" id="{CFDBBEB8-3630-3515-D1DE-92D21D1E6AED}"/>
                </a:ext>
              </a:extLst>
            </p:cNvPr>
            <p:cNvSpPr/>
            <p:nvPr/>
          </p:nvSpPr>
          <p:spPr>
            <a:xfrm>
              <a:off x="1118684" y="1980088"/>
              <a:ext cx="625859"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mem_read_done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58" name="Shape 52">
              <a:extLst>
                <a:ext uri="{FF2B5EF4-FFF2-40B4-BE49-F238E27FC236}">
                  <a16:creationId xmlns:a16="http://schemas.microsoft.com/office/drawing/2014/main" id="{F6B5DC98-F7CD-9C67-5B1E-0632194EED00}"/>
                </a:ext>
              </a:extLst>
            </p:cNvPr>
            <p:cNvSpPr/>
            <p:nvPr/>
          </p:nvSpPr>
          <p:spPr>
            <a:xfrm>
              <a:off x="127297" y="1294079"/>
              <a:ext cx="160787" cy="1934635"/>
            </a:xfrm>
            <a:custGeom>
              <a:avLst/>
              <a:gdLst/>
              <a:ahLst/>
              <a:cxnLst/>
              <a:rect l="0" t="0" r="0" b="0"/>
              <a:pathLst>
                <a:path w="160787" h="1934635">
                  <a:moveTo>
                    <a:pt x="106327" y="1836088"/>
                  </a:moveTo>
                  <a:lnTo>
                    <a:pt x="160787" y="1836088"/>
                  </a:lnTo>
                  <a:lnTo>
                    <a:pt x="80394" y="1934635"/>
                  </a:lnTo>
                  <a:lnTo>
                    <a:pt x="0" y="1836088"/>
                  </a:lnTo>
                  <a:lnTo>
                    <a:pt x="54460" y="1836088"/>
                  </a:lnTo>
                  <a:lnTo>
                    <a:pt x="54460" y="98547"/>
                  </a:lnTo>
                  <a:lnTo>
                    <a:pt x="0" y="98547"/>
                  </a:lnTo>
                  <a:lnTo>
                    <a:pt x="80394" y="0"/>
                  </a:lnTo>
                  <a:lnTo>
                    <a:pt x="160787" y="98547"/>
                  </a:lnTo>
                  <a:lnTo>
                    <a:pt x="106327" y="98547"/>
                  </a:lnTo>
                  <a:lnTo>
                    <a:pt x="106327" y="1836088"/>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59" name="Rectangle 58">
              <a:extLst>
                <a:ext uri="{FF2B5EF4-FFF2-40B4-BE49-F238E27FC236}">
                  <a16:creationId xmlns:a16="http://schemas.microsoft.com/office/drawing/2014/main" id="{3F2E2D7C-355C-2E24-687E-CCBC091396F7}"/>
                </a:ext>
              </a:extLst>
            </p:cNvPr>
            <p:cNvSpPr/>
            <p:nvPr/>
          </p:nvSpPr>
          <p:spPr>
            <a:xfrm rot="5399999">
              <a:off x="-420852" y="2200101"/>
              <a:ext cx="885036" cy="81942"/>
            </a:xfrm>
            <a:prstGeom prst="rect">
              <a:avLst/>
            </a:prstGeom>
            <a:ln>
              <a:noFill/>
            </a:ln>
          </p:spPr>
          <p:txBody>
            <a:bodyPr vert="horz" lIns="0" tIns="0" rIns="0" bIns="0" rtlCol="0">
              <a:noAutofit/>
            </a:bodyPr>
            <a:lstStyle/>
            <a:p>
              <a:pPr>
                <a:lnSpc>
                  <a:spcPct val="107000"/>
                </a:lnSpc>
                <a:spcAft>
                  <a:spcPts val="800"/>
                </a:spcAft>
              </a:pPr>
              <a:r>
                <a:rPr lang="en-US" sz="900" kern="100" err="1">
                  <a:effectLst/>
                  <a:latin typeface="Arial" panose="020B0604020202020204" pitchFamily="34" charset="0"/>
                  <a:ea typeface="Arial" panose="020B0604020202020204" pitchFamily="34" charset="0"/>
                  <a:cs typeface="Arial" panose="020B0604020202020204" pitchFamily="34" charset="0"/>
                </a:rPr>
                <a:t>d_cache_interface</a:t>
              </a:r>
              <a:endParaRPr lang="en-US" kern="100">
                <a:effectLst/>
                <a:latin typeface="Aptos" panose="020B0004020202020204" pitchFamily="34" charset="0"/>
                <a:ea typeface="Aptos" panose="020B0004020202020204" pitchFamily="34" charset="0"/>
                <a:cs typeface="Arial" panose="020B0604020202020204" pitchFamily="34" charset="0"/>
              </a:endParaRPr>
            </a:p>
          </p:txBody>
        </p:sp>
        <p:sp>
          <p:nvSpPr>
            <p:cNvPr id="60" name="Shape 54">
              <a:extLst>
                <a:ext uri="{FF2B5EF4-FFF2-40B4-BE49-F238E27FC236}">
                  <a16:creationId xmlns:a16="http://schemas.microsoft.com/office/drawing/2014/main" id="{3373A9B7-4497-532D-07F3-CFF479B6C0D1}"/>
                </a:ext>
              </a:extLst>
            </p:cNvPr>
            <p:cNvSpPr/>
            <p:nvPr/>
          </p:nvSpPr>
          <p:spPr>
            <a:xfrm>
              <a:off x="384038" y="2302889"/>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61" name="Shape 55">
              <a:extLst>
                <a:ext uri="{FF2B5EF4-FFF2-40B4-BE49-F238E27FC236}">
                  <a16:creationId xmlns:a16="http://schemas.microsoft.com/office/drawing/2014/main" id="{00D64D24-29A2-ECC2-518A-3628BF8587F2}"/>
                </a:ext>
              </a:extLst>
            </p:cNvPr>
            <p:cNvSpPr/>
            <p:nvPr/>
          </p:nvSpPr>
          <p:spPr>
            <a:xfrm>
              <a:off x="1866808" y="2284736"/>
              <a:ext cx="36307" cy="36307"/>
            </a:xfrm>
            <a:custGeom>
              <a:avLst/>
              <a:gdLst/>
              <a:ahLst/>
              <a:cxnLst/>
              <a:rect l="0" t="0" r="0" b="0"/>
              <a:pathLst>
                <a:path w="36307" h="36307">
                  <a:moveTo>
                    <a:pt x="0" y="0"/>
                  </a:moveTo>
                  <a:lnTo>
                    <a:pt x="36307" y="18154"/>
                  </a:lnTo>
                  <a:lnTo>
                    <a:pt x="0" y="36307"/>
                  </a:lnTo>
                  <a:lnTo>
                    <a:pt x="9077" y="181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62" name="Shape 56">
              <a:extLst>
                <a:ext uri="{FF2B5EF4-FFF2-40B4-BE49-F238E27FC236}">
                  <a16:creationId xmlns:a16="http://schemas.microsoft.com/office/drawing/2014/main" id="{0F511919-1C8D-AFE6-4AFC-74CE5B1AC200}"/>
                </a:ext>
              </a:extLst>
            </p:cNvPr>
            <p:cNvSpPr/>
            <p:nvPr/>
          </p:nvSpPr>
          <p:spPr>
            <a:xfrm>
              <a:off x="1866808" y="2284736"/>
              <a:ext cx="36307" cy="36307"/>
            </a:xfrm>
            <a:custGeom>
              <a:avLst/>
              <a:gdLst/>
              <a:ahLst/>
              <a:cxnLst/>
              <a:rect l="0" t="0" r="0" b="0"/>
              <a:pathLst>
                <a:path w="36307" h="36307">
                  <a:moveTo>
                    <a:pt x="36307" y="18154"/>
                  </a:moveTo>
                  <a:lnTo>
                    <a:pt x="0" y="36307"/>
                  </a:lnTo>
                  <a:lnTo>
                    <a:pt x="9077" y="18154"/>
                  </a:lnTo>
                  <a:lnTo>
                    <a:pt x="0" y="0"/>
                  </a:lnTo>
                  <a:lnTo>
                    <a:pt x="36307" y="18154"/>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63" name="Shape 57">
              <a:extLst>
                <a:ext uri="{FF2B5EF4-FFF2-40B4-BE49-F238E27FC236}">
                  <a16:creationId xmlns:a16="http://schemas.microsoft.com/office/drawing/2014/main" id="{2625D2F7-E222-96F4-9DD7-BB90B8BF4719}"/>
                </a:ext>
              </a:extLst>
            </p:cNvPr>
            <p:cNvSpPr/>
            <p:nvPr/>
          </p:nvSpPr>
          <p:spPr>
            <a:xfrm>
              <a:off x="939013" y="2245836"/>
              <a:ext cx="129667" cy="124481"/>
            </a:xfrm>
            <a:custGeom>
              <a:avLst/>
              <a:gdLst/>
              <a:ahLst/>
              <a:cxnLst/>
              <a:rect l="0" t="0" r="0" b="0"/>
              <a:pathLst>
                <a:path w="129667" h="124481">
                  <a:moveTo>
                    <a:pt x="0" y="124481"/>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48" name="Rectangle 2047">
              <a:extLst>
                <a:ext uri="{FF2B5EF4-FFF2-40B4-BE49-F238E27FC236}">
                  <a16:creationId xmlns:a16="http://schemas.microsoft.com/office/drawing/2014/main" id="{3F2BFEAD-2C76-8F25-77B5-A497D497142D}"/>
                </a:ext>
              </a:extLst>
            </p:cNvPr>
            <p:cNvSpPr/>
            <p:nvPr/>
          </p:nvSpPr>
          <p:spPr>
            <a:xfrm>
              <a:off x="586238" y="2182370"/>
              <a:ext cx="119642"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64-</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49" name="Rectangle 2048">
              <a:extLst>
                <a:ext uri="{FF2B5EF4-FFF2-40B4-BE49-F238E27FC236}">
                  <a16:creationId xmlns:a16="http://schemas.microsoft.com/office/drawing/2014/main" id="{6AA23E76-7B07-0BEF-F1DE-0E1D921C63A6}"/>
                </a:ext>
              </a:extLst>
            </p:cNvPr>
            <p:cNvSpPr/>
            <p:nvPr/>
          </p:nvSpPr>
          <p:spPr>
            <a:xfrm>
              <a:off x="676194" y="2182370"/>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51" name="Rectangle 2050">
              <a:extLst>
                <a:ext uri="{FF2B5EF4-FFF2-40B4-BE49-F238E27FC236}">
                  <a16:creationId xmlns:a16="http://schemas.microsoft.com/office/drawing/2014/main" id="{B5FEFDFA-CD59-9F66-C506-F42B1D5CCC6B}"/>
                </a:ext>
              </a:extLst>
            </p:cNvPr>
            <p:cNvSpPr/>
            <p:nvPr/>
          </p:nvSpPr>
          <p:spPr>
            <a:xfrm>
              <a:off x="1134244" y="2182369"/>
              <a:ext cx="611914"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mem_write_data</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52" name="Shape 60">
              <a:extLst>
                <a:ext uri="{FF2B5EF4-FFF2-40B4-BE49-F238E27FC236}">
                  <a16:creationId xmlns:a16="http://schemas.microsoft.com/office/drawing/2014/main" id="{197CB6DF-9896-80E6-EB7F-0A6D4BF17BBA}"/>
                </a:ext>
              </a:extLst>
            </p:cNvPr>
            <p:cNvSpPr/>
            <p:nvPr/>
          </p:nvSpPr>
          <p:spPr>
            <a:xfrm>
              <a:off x="384038" y="2489610"/>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53" name="Shape 61">
              <a:extLst>
                <a:ext uri="{FF2B5EF4-FFF2-40B4-BE49-F238E27FC236}">
                  <a16:creationId xmlns:a16="http://schemas.microsoft.com/office/drawing/2014/main" id="{094825C4-56D5-C799-D95D-5C01792A590E}"/>
                </a:ext>
              </a:extLst>
            </p:cNvPr>
            <p:cNvSpPr/>
            <p:nvPr/>
          </p:nvSpPr>
          <p:spPr>
            <a:xfrm>
              <a:off x="1866808" y="2471457"/>
              <a:ext cx="36307" cy="36307"/>
            </a:xfrm>
            <a:custGeom>
              <a:avLst/>
              <a:gdLst/>
              <a:ahLst/>
              <a:cxnLst/>
              <a:rect l="0" t="0" r="0" b="0"/>
              <a:pathLst>
                <a:path w="36307" h="36307">
                  <a:moveTo>
                    <a:pt x="0" y="0"/>
                  </a:moveTo>
                  <a:lnTo>
                    <a:pt x="36307" y="18153"/>
                  </a:lnTo>
                  <a:lnTo>
                    <a:pt x="0" y="36307"/>
                  </a:lnTo>
                  <a:lnTo>
                    <a:pt x="9077" y="18153"/>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054" name="Shape 62">
              <a:extLst>
                <a:ext uri="{FF2B5EF4-FFF2-40B4-BE49-F238E27FC236}">
                  <a16:creationId xmlns:a16="http://schemas.microsoft.com/office/drawing/2014/main" id="{1DD7CF50-73F5-B37E-BEEB-F102BEBD6671}"/>
                </a:ext>
              </a:extLst>
            </p:cNvPr>
            <p:cNvSpPr/>
            <p:nvPr/>
          </p:nvSpPr>
          <p:spPr>
            <a:xfrm>
              <a:off x="1866808" y="2471457"/>
              <a:ext cx="36307" cy="36307"/>
            </a:xfrm>
            <a:custGeom>
              <a:avLst/>
              <a:gdLst/>
              <a:ahLst/>
              <a:cxnLst/>
              <a:rect l="0" t="0" r="0" b="0"/>
              <a:pathLst>
                <a:path w="36307" h="36307">
                  <a:moveTo>
                    <a:pt x="36307" y="18153"/>
                  </a:moveTo>
                  <a:lnTo>
                    <a:pt x="0" y="36307"/>
                  </a:lnTo>
                  <a:lnTo>
                    <a:pt x="9077" y="18153"/>
                  </a:lnTo>
                  <a:lnTo>
                    <a:pt x="0" y="0"/>
                  </a:lnTo>
                  <a:lnTo>
                    <a:pt x="36307"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55" name="Rectangle 2054">
              <a:extLst>
                <a:ext uri="{FF2B5EF4-FFF2-40B4-BE49-F238E27FC236}">
                  <a16:creationId xmlns:a16="http://schemas.microsoft.com/office/drawing/2014/main" id="{60EEBEEF-9A76-4889-C70D-432DA59EF957}"/>
                </a:ext>
              </a:extLst>
            </p:cNvPr>
            <p:cNvSpPr/>
            <p:nvPr/>
          </p:nvSpPr>
          <p:spPr>
            <a:xfrm>
              <a:off x="1149885" y="2369089"/>
              <a:ext cx="570443"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mem_write_req</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57" name="Shape 64">
              <a:extLst>
                <a:ext uri="{FF2B5EF4-FFF2-40B4-BE49-F238E27FC236}">
                  <a16:creationId xmlns:a16="http://schemas.microsoft.com/office/drawing/2014/main" id="{F5FFE9FA-5007-9DF4-1C70-0ADF230981EE}"/>
                </a:ext>
              </a:extLst>
            </p:cNvPr>
            <p:cNvSpPr/>
            <p:nvPr/>
          </p:nvSpPr>
          <p:spPr>
            <a:xfrm>
              <a:off x="384038" y="2702264"/>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59" name="Shape 65">
              <a:extLst>
                <a:ext uri="{FF2B5EF4-FFF2-40B4-BE49-F238E27FC236}">
                  <a16:creationId xmlns:a16="http://schemas.microsoft.com/office/drawing/2014/main" id="{4A6F00DF-6717-FAC8-442D-37C25D03A730}"/>
                </a:ext>
              </a:extLst>
            </p:cNvPr>
            <p:cNvSpPr/>
            <p:nvPr/>
          </p:nvSpPr>
          <p:spPr>
            <a:xfrm>
              <a:off x="1866808" y="2684111"/>
              <a:ext cx="36307" cy="36307"/>
            </a:xfrm>
            <a:custGeom>
              <a:avLst/>
              <a:gdLst/>
              <a:ahLst/>
              <a:cxnLst/>
              <a:rect l="0" t="0" r="0" b="0"/>
              <a:pathLst>
                <a:path w="36307" h="36307">
                  <a:moveTo>
                    <a:pt x="0" y="0"/>
                  </a:moveTo>
                  <a:lnTo>
                    <a:pt x="36307" y="18154"/>
                  </a:lnTo>
                  <a:lnTo>
                    <a:pt x="0" y="36307"/>
                  </a:lnTo>
                  <a:lnTo>
                    <a:pt x="9077" y="181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060" name="Shape 66">
              <a:extLst>
                <a:ext uri="{FF2B5EF4-FFF2-40B4-BE49-F238E27FC236}">
                  <a16:creationId xmlns:a16="http://schemas.microsoft.com/office/drawing/2014/main" id="{E6F91690-D80C-DDE5-1A71-3CFB77BA1A18}"/>
                </a:ext>
              </a:extLst>
            </p:cNvPr>
            <p:cNvSpPr/>
            <p:nvPr/>
          </p:nvSpPr>
          <p:spPr>
            <a:xfrm>
              <a:off x="1866808" y="2684111"/>
              <a:ext cx="36307" cy="36307"/>
            </a:xfrm>
            <a:custGeom>
              <a:avLst/>
              <a:gdLst/>
              <a:ahLst/>
              <a:cxnLst/>
              <a:rect l="0" t="0" r="0" b="0"/>
              <a:pathLst>
                <a:path w="36307" h="36307">
                  <a:moveTo>
                    <a:pt x="36307" y="18154"/>
                  </a:moveTo>
                  <a:lnTo>
                    <a:pt x="0" y="36307"/>
                  </a:lnTo>
                  <a:lnTo>
                    <a:pt x="9077" y="18154"/>
                  </a:lnTo>
                  <a:lnTo>
                    <a:pt x="0" y="0"/>
                  </a:lnTo>
                  <a:lnTo>
                    <a:pt x="36307" y="18154"/>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61" name="Rectangle 2060">
              <a:extLst>
                <a:ext uri="{FF2B5EF4-FFF2-40B4-BE49-F238E27FC236}">
                  <a16:creationId xmlns:a16="http://schemas.microsoft.com/office/drawing/2014/main" id="{7E4FB671-2E63-5884-D43D-EFB5FBD55B71}"/>
                </a:ext>
              </a:extLst>
            </p:cNvPr>
            <p:cNvSpPr/>
            <p:nvPr/>
          </p:nvSpPr>
          <p:spPr>
            <a:xfrm>
              <a:off x="1108391" y="2581744"/>
              <a:ext cx="680870"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mem_write_strobe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62" name="Shape 68">
              <a:extLst>
                <a:ext uri="{FF2B5EF4-FFF2-40B4-BE49-F238E27FC236}">
                  <a16:creationId xmlns:a16="http://schemas.microsoft.com/office/drawing/2014/main" id="{14FCDFB7-5D91-1353-CDC9-D363179B209F}"/>
                </a:ext>
              </a:extLst>
            </p:cNvPr>
            <p:cNvSpPr/>
            <p:nvPr/>
          </p:nvSpPr>
          <p:spPr>
            <a:xfrm>
              <a:off x="923453" y="2645211"/>
              <a:ext cx="129667" cy="124480"/>
            </a:xfrm>
            <a:custGeom>
              <a:avLst/>
              <a:gdLst/>
              <a:ahLst/>
              <a:cxnLst/>
              <a:rect l="0" t="0" r="0" b="0"/>
              <a:pathLst>
                <a:path w="129667" h="124480">
                  <a:moveTo>
                    <a:pt x="0" y="124480"/>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63" name="Rectangle 2062">
              <a:extLst>
                <a:ext uri="{FF2B5EF4-FFF2-40B4-BE49-F238E27FC236}">
                  <a16:creationId xmlns:a16="http://schemas.microsoft.com/office/drawing/2014/main" id="{81801ABD-3241-EF9F-90FB-DC025E0F46CD}"/>
                </a:ext>
              </a:extLst>
            </p:cNvPr>
            <p:cNvSpPr/>
            <p:nvPr/>
          </p:nvSpPr>
          <p:spPr>
            <a:xfrm>
              <a:off x="613954" y="2602492"/>
              <a:ext cx="73604"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8-</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64" name="Rectangle 2063">
              <a:extLst>
                <a:ext uri="{FF2B5EF4-FFF2-40B4-BE49-F238E27FC236}">
                  <a16:creationId xmlns:a16="http://schemas.microsoft.com/office/drawing/2014/main" id="{74943D5F-DF86-C9AA-94F3-68D248266AAF}"/>
                </a:ext>
              </a:extLst>
            </p:cNvPr>
            <p:cNvSpPr/>
            <p:nvPr/>
          </p:nvSpPr>
          <p:spPr>
            <a:xfrm>
              <a:off x="669296" y="2602492"/>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65" name="Shape 70">
              <a:extLst>
                <a:ext uri="{FF2B5EF4-FFF2-40B4-BE49-F238E27FC236}">
                  <a16:creationId xmlns:a16="http://schemas.microsoft.com/office/drawing/2014/main" id="{353F9191-CEC4-D007-BF03-8FD9ACFFF885}"/>
                </a:ext>
              </a:extLst>
            </p:cNvPr>
            <p:cNvSpPr/>
            <p:nvPr/>
          </p:nvSpPr>
          <p:spPr>
            <a:xfrm>
              <a:off x="384038" y="2909732"/>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66" name="Shape 71">
              <a:extLst>
                <a:ext uri="{FF2B5EF4-FFF2-40B4-BE49-F238E27FC236}">
                  <a16:creationId xmlns:a16="http://schemas.microsoft.com/office/drawing/2014/main" id="{2C10BFDF-C73A-B9AA-FA29-E02024021296}"/>
                </a:ext>
              </a:extLst>
            </p:cNvPr>
            <p:cNvSpPr/>
            <p:nvPr/>
          </p:nvSpPr>
          <p:spPr>
            <a:xfrm>
              <a:off x="1866808" y="2891578"/>
              <a:ext cx="36307" cy="36307"/>
            </a:xfrm>
            <a:custGeom>
              <a:avLst/>
              <a:gdLst/>
              <a:ahLst/>
              <a:cxnLst/>
              <a:rect l="0" t="0" r="0" b="0"/>
              <a:pathLst>
                <a:path w="36307" h="36307">
                  <a:moveTo>
                    <a:pt x="0" y="0"/>
                  </a:moveTo>
                  <a:lnTo>
                    <a:pt x="36307" y="18154"/>
                  </a:lnTo>
                  <a:lnTo>
                    <a:pt x="0" y="36307"/>
                  </a:lnTo>
                  <a:lnTo>
                    <a:pt x="9077" y="181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067" name="Shape 72">
              <a:extLst>
                <a:ext uri="{FF2B5EF4-FFF2-40B4-BE49-F238E27FC236}">
                  <a16:creationId xmlns:a16="http://schemas.microsoft.com/office/drawing/2014/main" id="{F8EB4F77-84AE-183F-FFAC-D813DD2DF134}"/>
                </a:ext>
              </a:extLst>
            </p:cNvPr>
            <p:cNvSpPr/>
            <p:nvPr/>
          </p:nvSpPr>
          <p:spPr>
            <a:xfrm>
              <a:off x="1866808" y="2891578"/>
              <a:ext cx="36307" cy="36307"/>
            </a:xfrm>
            <a:custGeom>
              <a:avLst/>
              <a:gdLst/>
              <a:ahLst/>
              <a:cxnLst/>
              <a:rect l="0" t="0" r="0" b="0"/>
              <a:pathLst>
                <a:path w="36307" h="36307">
                  <a:moveTo>
                    <a:pt x="36307" y="18154"/>
                  </a:moveTo>
                  <a:lnTo>
                    <a:pt x="0" y="36307"/>
                  </a:lnTo>
                  <a:lnTo>
                    <a:pt x="9077" y="18154"/>
                  </a:lnTo>
                  <a:lnTo>
                    <a:pt x="0" y="0"/>
                  </a:lnTo>
                  <a:lnTo>
                    <a:pt x="36307" y="18154"/>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68" name="Shape 73">
              <a:extLst>
                <a:ext uri="{FF2B5EF4-FFF2-40B4-BE49-F238E27FC236}">
                  <a16:creationId xmlns:a16="http://schemas.microsoft.com/office/drawing/2014/main" id="{196D6719-7FC8-F444-3B87-FCE36BC8A528}"/>
                </a:ext>
              </a:extLst>
            </p:cNvPr>
            <p:cNvSpPr/>
            <p:nvPr/>
          </p:nvSpPr>
          <p:spPr>
            <a:xfrm>
              <a:off x="939013" y="2852678"/>
              <a:ext cx="129667" cy="124480"/>
            </a:xfrm>
            <a:custGeom>
              <a:avLst/>
              <a:gdLst/>
              <a:ahLst/>
              <a:cxnLst/>
              <a:rect l="0" t="0" r="0" b="0"/>
              <a:pathLst>
                <a:path w="129667" h="124480">
                  <a:moveTo>
                    <a:pt x="0" y="124480"/>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69" name="Rectangle 2068">
              <a:extLst>
                <a:ext uri="{FF2B5EF4-FFF2-40B4-BE49-F238E27FC236}">
                  <a16:creationId xmlns:a16="http://schemas.microsoft.com/office/drawing/2014/main" id="{4B826DA3-1877-BC37-2B94-BF6DAAF30E1F}"/>
                </a:ext>
              </a:extLst>
            </p:cNvPr>
            <p:cNvSpPr/>
            <p:nvPr/>
          </p:nvSpPr>
          <p:spPr>
            <a:xfrm>
              <a:off x="586238" y="2789212"/>
              <a:ext cx="119642"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64-</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70" name="Rectangle 2069">
              <a:extLst>
                <a:ext uri="{FF2B5EF4-FFF2-40B4-BE49-F238E27FC236}">
                  <a16:creationId xmlns:a16="http://schemas.microsoft.com/office/drawing/2014/main" id="{A8311F63-062A-D47D-CE68-07567E36C13C}"/>
                </a:ext>
              </a:extLst>
            </p:cNvPr>
            <p:cNvSpPr/>
            <p:nvPr/>
          </p:nvSpPr>
          <p:spPr>
            <a:xfrm>
              <a:off x="676194" y="2789212"/>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71" name="Rectangle 2070">
              <a:extLst>
                <a:ext uri="{FF2B5EF4-FFF2-40B4-BE49-F238E27FC236}">
                  <a16:creationId xmlns:a16="http://schemas.microsoft.com/office/drawing/2014/main" id="{334F9CA8-BA72-08BE-C7B6-AC1BD3A05CF8}"/>
                </a:ext>
              </a:extLst>
            </p:cNvPr>
            <p:cNvSpPr/>
            <p:nvPr/>
          </p:nvSpPr>
          <p:spPr>
            <a:xfrm>
              <a:off x="1084160" y="2789211"/>
              <a:ext cx="745299"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mem_write_address</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72" name="Shape 76">
              <a:extLst>
                <a:ext uri="{FF2B5EF4-FFF2-40B4-BE49-F238E27FC236}">
                  <a16:creationId xmlns:a16="http://schemas.microsoft.com/office/drawing/2014/main" id="{8F0ACAAC-126A-63E4-1C14-7E36ED102DD3}"/>
                </a:ext>
              </a:extLst>
            </p:cNvPr>
            <p:cNvSpPr/>
            <p:nvPr/>
          </p:nvSpPr>
          <p:spPr>
            <a:xfrm>
              <a:off x="417077" y="3127573"/>
              <a:ext cx="1491847" cy="0"/>
            </a:xfrm>
            <a:custGeom>
              <a:avLst/>
              <a:gdLst/>
              <a:ahLst/>
              <a:cxnLst/>
              <a:rect l="0" t="0" r="0" b="0"/>
              <a:pathLst>
                <a:path w="1491847">
                  <a:moveTo>
                    <a:pt x="0" y="0"/>
                  </a:moveTo>
                  <a:lnTo>
                    <a:pt x="149184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73" name="Shape 77">
              <a:extLst>
                <a:ext uri="{FF2B5EF4-FFF2-40B4-BE49-F238E27FC236}">
                  <a16:creationId xmlns:a16="http://schemas.microsoft.com/office/drawing/2014/main" id="{C953BD88-4686-5DE9-14B9-4F5809B27D53}"/>
                </a:ext>
              </a:extLst>
            </p:cNvPr>
            <p:cNvSpPr/>
            <p:nvPr/>
          </p:nvSpPr>
          <p:spPr>
            <a:xfrm>
              <a:off x="389847" y="3109419"/>
              <a:ext cx="36307" cy="36307"/>
            </a:xfrm>
            <a:custGeom>
              <a:avLst/>
              <a:gdLst/>
              <a:ahLst/>
              <a:cxnLst/>
              <a:rect l="0" t="0" r="0" b="0"/>
              <a:pathLst>
                <a:path w="36307" h="36307">
                  <a:moveTo>
                    <a:pt x="36307" y="0"/>
                  </a:moveTo>
                  <a:lnTo>
                    <a:pt x="27230" y="18154"/>
                  </a:lnTo>
                  <a:lnTo>
                    <a:pt x="36307" y="36307"/>
                  </a:lnTo>
                  <a:lnTo>
                    <a:pt x="0" y="18154"/>
                  </a:lnTo>
                  <a:lnTo>
                    <a:pt x="363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074" name="Shape 78">
              <a:extLst>
                <a:ext uri="{FF2B5EF4-FFF2-40B4-BE49-F238E27FC236}">
                  <a16:creationId xmlns:a16="http://schemas.microsoft.com/office/drawing/2014/main" id="{B9972C21-F79C-7490-D496-CD75D2F90A0B}"/>
                </a:ext>
              </a:extLst>
            </p:cNvPr>
            <p:cNvSpPr/>
            <p:nvPr/>
          </p:nvSpPr>
          <p:spPr>
            <a:xfrm>
              <a:off x="389847" y="3109419"/>
              <a:ext cx="36307" cy="36307"/>
            </a:xfrm>
            <a:custGeom>
              <a:avLst/>
              <a:gdLst/>
              <a:ahLst/>
              <a:cxnLst/>
              <a:rect l="0" t="0" r="0" b="0"/>
              <a:pathLst>
                <a:path w="36307" h="36307">
                  <a:moveTo>
                    <a:pt x="0" y="18154"/>
                  </a:moveTo>
                  <a:lnTo>
                    <a:pt x="36307" y="0"/>
                  </a:lnTo>
                  <a:lnTo>
                    <a:pt x="27230" y="18154"/>
                  </a:lnTo>
                  <a:lnTo>
                    <a:pt x="36307" y="36307"/>
                  </a:lnTo>
                  <a:lnTo>
                    <a:pt x="0" y="18154"/>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75" name="Rectangle 2074">
              <a:extLst>
                <a:ext uri="{FF2B5EF4-FFF2-40B4-BE49-F238E27FC236}">
                  <a16:creationId xmlns:a16="http://schemas.microsoft.com/office/drawing/2014/main" id="{5F160A4F-FC01-3CE0-0C4E-AC40347959A7}"/>
                </a:ext>
              </a:extLst>
            </p:cNvPr>
            <p:cNvSpPr/>
            <p:nvPr/>
          </p:nvSpPr>
          <p:spPr>
            <a:xfrm>
              <a:off x="1125653" y="3007051"/>
              <a:ext cx="634953" cy="77809"/>
            </a:xfrm>
            <a:prstGeom prst="rect">
              <a:avLst/>
            </a:prstGeom>
            <a:ln>
              <a:noFill/>
            </a:ln>
          </p:spPr>
          <p:txBody>
            <a:bodyPr vert="horz" lIns="0" tIns="0" rIns="0" bIns="0" rtlCol="0">
              <a:noAutofit/>
            </a:bodyPr>
            <a:lstStyle/>
            <a:p>
              <a:pPr>
                <a:lnSpc>
                  <a:spcPct val="107000"/>
                </a:lnSpc>
                <a:spcAft>
                  <a:spcPts val="800"/>
                </a:spcAft>
              </a:pPr>
              <a:r>
                <a:rPr lang="en-US" sz="500" kern="100" err="1">
                  <a:effectLst/>
                  <a:latin typeface="Arial" panose="020B0604020202020204" pitchFamily="34" charset="0"/>
                  <a:ea typeface="Arial" panose="020B0604020202020204" pitchFamily="34" charset="0"/>
                  <a:cs typeface="Arial" panose="020B0604020202020204" pitchFamily="34" charset="0"/>
                </a:rPr>
                <a:t>mem_write_done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76" name="Shape 80">
              <a:extLst>
                <a:ext uri="{FF2B5EF4-FFF2-40B4-BE49-F238E27FC236}">
                  <a16:creationId xmlns:a16="http://schemas.microsoft.com/office/drawing/2014/main" id="{17A9048C-707C-7A4E-BFAD-21239A4D3E80}"/>
                </a:ext>
              </a:extLst>
            </p:cNvPr>
            <p:cNvSpPr/>
            <p:nvPr/>
          </p:nvSpPr>
          <p:spPr>
            <a:xfrm>
              <a:off x="6296862" y="264521"/>
              <a:ext cx="1249992" cy="2318449"/>
            </a:xfrm>
            <a:custGeom>
              <a:avLst/>
              <a:gdLst/>
              <a:ahLst/>
              <a:cxnLst/>
              <a:rect l="0" t="0" r="0" b="0"/>
              <a:pathLst>
                <a:path w="1249992" h="2318449">
                  <a:moveTo>
                    <a:pt x="187499" y="0"/>
                  </a:moveTo>
                  <a:lnTo>
                    <a:pt x="1062493" y="0"/>
                  </a:lnTo>
                  <a:cubicBezTo>
                    <a:pt x="1074803" y="0"/>
                    <a:pt x="1086997" y="1201"/>
                    <a:pt x="1099072" y="3603"/>
                  </a:cubicBezTo>
                  <a:cubicBezTo>
                    <a:pt x="1111146" y="6005"/>
                    <a:pt x="1122870" y="9561"/>
                    <a:pt x="1134245" y="14272"/>
                  </a:cubicBezTo>
                  <a:cubicBezTo>
                    <a:pt x="1145619" y="18984"/>
                    <a:pt x="1156424" y="24759"/>
                    <a:pt x="1166661" y="31599"/>
                  </a:cubicBezTo>
                  <a:cubicBezTo>
                    <a:pt x="1176897" y="38439"/>
                    <a:pt x="1186369" y="46212"/>
                    <a:pt x="1195074" y="54917"/>
                  </a:cubicBezTo>
                  <a:cubicBezTo>
                    <a:pt x="1203779" y="63622"/>
                    <a:pt x="1211552" y="73093"/>
                    <a:pt x="1218392" y="83330"/>
                  </a:cubicBezTo>
                  <a:cubicBezTo>
                    <a:pt x="1225231" y="93566"/>
                    <a:pt x="1231007" y="104372"/>
                    <a:pt x="1235718" y="115746"/>
                  </a:cubicBezTo>
                  <a:cubicBezTo>
                    <a:pt x="1240429" y="127120"/>
                    <a:pt x="1243986" y="138845"/>
                    <a:pt x="1246388" y="150919"/>
                  </a:cubicBezTo>
                  <a:cubicBezTo>
                    <a:pt x="1248790" y="162994"/>
                    <a:pt x="1249991" y="175187"/>
                    <a:pt x="1249992" y="187499"/>
                  </a:cubicBezTo>
                  <a:lnTo>
                    <a:pt x="1249992" y="2130951"/>
                  </a:lnTo>
                  <a:cubicBezTo>
                    <a:pt x="1249991" y="2143262"/>
                    <a:pt x="1248790" y="2155455"/>
                    <a:pt x="1246388" y="2167530"/>
                  </a:cubicBezTo>
                  <a:cubicBezTo>
                    <a:pt x="1243986" y="2179605"/>
                    <a:pt x="1240429" y="2191329"/>
                    <a:pt x="1235718" y="2202703"/>
                  </a:cubicBezTo>
                  <a:cubicBezTo>
                    <a:pt x="1231007" y="2214077"/>
                    <a:pt x="1225231" y="2224883"/>
                    <a:pt x="1218392" y="2235119"/>
                  </a:cubicBezTo>
                  <a:cubicBezTo>
                    <a:pt x="1211552" y="2245356"/>
                    <a:pt x="1203779" y="2254827"/>
                    <a:pt x="1195074" y="2263532"/>
                  </a:cubicBezTo>
                  <a:cubicBezTo>
                    <a:pt x="1186369" y="2272237"/>
                    <a:pt x="1176897" y="2280010"/>
                    <a:pt x="1166661" y="2286850"/>
                  </a:cubicBezTo>
                  <a:cubicBezTo>
                    <a:pt x="1156424" y="2293690"/>
                    <a:pt x="1145619" y="2299466"/>
                    <a:pt x="1134244" y="2304177"/>
                  </a:cubicBezTo>
                  <a:cubicBezTo>
                    <a:pt x="1122870" y="2308888"/>
                    <a:pt x="1111146" y="2312445"/>
                    <a:pt x="1099072" y="2314847"/>
                  </a:cubicBezTo>
                  <a:cubicBezTo>
                    <a:pt x="1086997" y="2317249"/>
                    <a:pt x="1074803" y="2318449"/>
                    <a:pt x="1062493" y="2318449"/>
                  </a:cubicBezTo>
                  <a:lnTo>
                    <a:pt x="187499" y="2318449"/>
                  </a:lnTo>
                  <a:cubicBezTo>
                    <a:pt x="175188" y="2318449"/>
                    <a:pt x="162995" y="2317249"/>
                    <a:pt x="150919" y="2314847"/>
                  </a:cubicBezTo>
                  <a:cubicBezTo>
                    <a:pt x="138844" y="2312445"/>
                    <a:pt x="127120" y="2308888"/>
                    <a:pt x="115746" y="2304177"/>
                  </a:cubicBezTo>
                  <a:cubicBezTo>
                    <a:pt x="104371" y="2299466"/>
                    <a:pt x="93566" y="2293690"/>
                    <a:pt x="83330" y="2286850"/>
                  </a:cubicBezTo>
                  <a:cubicBezTo>
                    <a:pt x="73094" y="2280010"/>
                    <a:pt x="63622" y="2272237"/>
                    <a:pt x="54917" y="2263532"/>
                  </a:cubicBezTo>
                  <a:cubicBezTo>
                    <a:pt x="46211" y="2254827"/>
                    <a:pt x="38438" y="2245356"/>
                    <a:pt x="31598" y="2235119"/>
                  </a:cubicBezTo>
                  <a:cubicBezTo>
                    <a:pt x="24758" y="2224883"/>
                    <a:pt x="18983" y="2214077"/>
                    <a:pt x="14272" y="2202703"/>
                  </a:cubicBezTo>
                  <a:cubicBezTo>
                    <a:pt x="9561" y="2191329"/>
                    <a:pt x="6004" y="2179605"/>
                    <a:pt x="3602" y="2167530"/>
                  </a:cubicBezTo>
                  <a:cubicBezTo>
                    <a:pt x="1201" y="2155455"/>
                    <a:pt x="0" y="2143262"/>
                    <a:pt x="0" y="2130951"/>
                  </a:cubicBezTo>
                  <a:lnTo>
                    <a:pt x="0" y="187499"/>
                  </a:lnTo>
                  <a:cubicBezTo>
                    <a:pt x="0" y="175187"/>
                    <a:pt x="1201" y="162994"/>
                    <a:pt x="3602" y="150919"/>
                  </a:cubicBezTo>
                  <a:cubicBezTo>
                    <a:pt x="6004" y="138845"/>
                    <a:pt x="9561" y="127120"/>
                    <a:pt x="14272" y="115746"/>
                  </a:cubicBezTo>
                  <a:cubicBezTo>
                    <a:pt x="18983" y="104372"/>
                    <a:pt x="24758" y="93566"/>
                    <a:pt x="31598" y="83330"/>
                  </a:cubicBezTo>
                  <a:cubicBezTo>
                    <a:pt x="38438" y="73093"/>
                    <a:pt x="46211" y="63622"/>
                    <a:pt x="54917" y="54917"/>
                  </a:cubicBezTo>
                  <a:cubicBezTo>
                    <a:pt x="63622" y="46212"/>
                    <a:pt x="73094" y="38439"/>
                    <a:pt x="83330" y="31599"/>
                  </a:cubicBezTo>
                  <a:cubicBezTo>
                    <a:pt x="93566" y="24759"/>
                    <a:pt x="104371" y="18984"/>
                    <a:pt x="115746" y="14272"/>
                  </a:cubicBezTo>
                  <a:cubicBezTo>
                    <a:pt x="127120" y="9561"/>
                    <a:pt x="138844" y="6005"/>
                    <a:pt x="150919" y="3603"/>
                  </a:cubicBezTo>
                  <a:cubicBezTo>
                    <a:pt x="162995" y="1201"/>
                    <a:pt x="175188" y="0"/>
                    <a:pt x="187499" y="0"/>
                  </a:cubicBezTo>
                  <a:close/>
                </a:path>
              </a:pathLst>
            </a:custGeom>
            <a:ln w="0" cap="flat">
              <a:miter lim="127000"/>
            </a:ln>
          </p:spPr>
          <p:style>
            <a:lnRef idx="0">
              <a:srgbClr val="000000">
                <a:alpha val="0"/>
              </a:srgbClr>
            </a:lnRef>
            <a:fillRef idx="1">
              <a:srgbClr val="FFE6CC"/>
            </a:fillRef>
            <a:effectRef idx="0">
              <a:scrgbClr r="0" g="0" b="0"/>
            </a:effectRef>
            <a:fontRef idx="none"/>
          </p:style>
          <p:txBody>
            <a:bodyPr/>
            <a:lstStyle/>
            <a:p>
              <a:endParaRPr lang="en-US"/>
            </a:p>
          </p:txBody>
        </p:sp>
        <p:sp>
          <p:nvSpPr>
            <p:cNvPr id="2077" name="Shape 81">
              <a:extLst>
                <a:ext uri="{FF2B5EF4-FFF2-40B4-BE49-F238E27FC236}">
                  <a16:creationId xmlns:a16="http://schemas.microsoft.com/office/drawing/2014/main" id="{1C382537-C2A4-3B59-003E-A619271114B0}"/>
                </a:ext>
              </a:extLst>
            </p:cNvPr>
            <p:cNvSpPr/>
            <p:nvPr/>
          </p:nvSpPr>
          <p:spPr>
            <a:xfrm>
              <a:off x="6296862" y="264521"/>
              <a:ext cx="1249992" cy="2318449"/>
            </a:xfrm>
            <a:custGeom>
              <a:avLst/>
              <a:gdLst/>
              <a:ahLst/>
              <a:cxnLst/>
              <a:rect l="0" t="0" r="0" b="0"/>
              <a:pathLst>
                <a:path w="1249992" h="2318449">
                  <a:moveTo>
                    <a:pt x="187499" y="0"/>
                  </a:moveTo>
                  <a:lnTo>
                    <a:pt x="1062493" y="0"/>
                  </a:lnTo>
                  <a:cubicBezTo>
                    <a:pt x="1074803" y="0"/>
                    <a:pt x="1086997" y="1201"/>
                    <a:pt x="1099072" y="3603"/>
                  </a:cubicBezTo>
                  <a:cubicBezTo>
                    <a:pt x="1111146" y="6005"/>
                    <a:pt x="1122870" y="9561"/>
                    <a:pt x="1134245" y="14272"/>
                  </a:cubicBezTo>
                  <a:cubicBezTo>
                    <a:pt x="1145619" y="18984"/>
                    <a:pt x="1156424" y="24759"/>
                    <a:pt x="1166661" y="31599"/>
                  </a:cubicBezTo>
                  <a:cubicBezTo>
                    <a:pt x="1176897" y="38439"/>
                    <a:pt x="1186369" y="46212"/>
                    <a:pt x="1195074" y="54917"/>
                  </a:cubicBezTo>
                  <a:cubicBezTo>
                    <a:pt x="1203779" y="63622"/>
                    <a:pt x="1211552" y="73093"/>
                    <a:pt x="1218392" y="83330"/>
                  </a:cubicBezTo>
                  <a:cubicBezTo>
                    <a:pt x="1225231" y="93566"/>
                    <a:pt x="1231007" y="104372"/>
                    <a:pt x="1235718" y="115746"/>
                  </a:cubicBezTo>
                  <a:cubicBezTo>
                    <a:pt x="1240429" y="127120"/>
                    <a:pt x="1243986" y="138845"/>
                    <a:pt x="1246388" y="150919"/>
                  </a:cubicBezTo>
                  <a:cubicBezTo>
                    <a:pt x="1248790" y="162994"/>
                    <a:pt x="1249991" y="175187"/>
                    <a:pt x="1249992" y="187499"/>
                  </a:cubicBezTo>
                  <a:lnTo>
                    <a:pt x="1249992" y="2130951"/>
                  </a:lnTo>
                  <a:cubicBezTo>
                    <a:pt x="1249991" y="2143262"/>
                    <a:pt x="1248790" y="2155455"/>
                    <a:pt x="1246388" y="2167530"/>
                  </a:cubicBezTo>
                  <a:cubicBezTo>
                    <a:pt x="1243986" y="2179605"/>
                    <a:pt x="1240429" y="2191329"/>
                    <a:pt x="1235718" y="2202703"/>
                  </a:cubicBezTo>
                  <a:cubicBezTo>
                    <a:pt x="1231007" y="2214077"/>
                    <a:pt x="1225231" y="2224883"/>
                    <a:pt x="1218392" y="2235119"/>
                  </a:cubicBezTo>
                  <a:cubicBezTo>
                    <a:pt x="1211552" y="2245356"/>
                    <a:pt x="1203779" y="2254827"/>
                    <a:pt x="1195074" y="2263532"/>
                  </a:cubicBezTo>
                  <a:cubicBezTo>
                    <a:pt x="1186369" y="2272237"/>
                    <a:pt x="1176897" y="2280010"/>
                    <a:pt x="1166661" y="2286850"/>
                  </a:cubicBezTo>
                  <a:cubicBezTo>
                    <a:pt x="1156424" y="2293690"/>
                    <a:pt x="1145619" y="2299466"/>
                    <a:pt x="1134244" y="2304177"/>
                  </a:cubicBezTo>
                  <a:cubicBezTo>
                    <a:pt x="1122870" y="2308888"/>
                    <a:pt x="1111146" y="2312445"/>
                    <a:pt x="1099072" y="2314847"/>
                  </a:cubicBezTo>
                  <a:cubicBezTo>
                    <a:pt x="1086997" y="2317249"/>
                    <a:pt x="1074803" y="2318449"/>
                    <a:pt x="1062493" y="2318449"/>
                  </a:cubicBezTo>
                  <a:lnTo>
                    <a:pt x="187499" y="2318449"/>
                  </a:lnTo>
                  <a:cubicBezTo>
                    <a:pt x="175188" y="2318449"/>
                    <a:pt x="162995" y="2317249"/>
                    <a:pt x="150919" y="2314847"/>
                  </a:cubicBezTo>
                  <a:cubicBezTo>
                    <a:pt x="138844" y="2312445"/>
                    <a:pt x="127120" y="2308888"/>
                    <a:pt x="115746" y="2304177"/>
                  </a:cubicBezTo>
                  <a:cubicBezTo>
                    <a:pt x="104371" y="2299466"/>
                    <a:pt x="93566" y="2293690"/>
                    <a:pt x="83330" y="2286850"/>
                  </a:cubicBezTo>
                  <a:cubicBezTo>
                    <a:pt x="73094" y="2280010"/>
                    <a:pt x="63622" y="2272237"/>
                    <a:pt x="54917" y="2263532"/>
                  </a:cubicBezTo>
                  <a:cubicBezTo>
                    <a:pt x="46211" y="2254827"/>
                    <a:pt x="38438" y="2245356"/>
                    <a:pt x="31598" y="2235119"/>
                  </a:cubicBezTo>
                  <a:cubicBezTo>
                    <a:pt x="24758" y="2224883"/>
                    <a:pt x="18983" y="2214077"/>
                    <a:pt x="14272" y="2202703"/>
                  </a:cubicBezTo>
                  <a:cubicBezTo>
                    <a:pt x="9561" y="2191329"/>
                    <a:pt x="6004" y="2179605"/>
                    <a:pt x="3602" y="2167530"/>
                  </a:cubicBezTo>
                  <a:cubicBezTo>
                    <a:pt x="1201" y="2155455"/>
                    <a:pt x="0" y="2143262"/>
                    <a:pt x="0" y="2130951"/>
                  </a:cubicBezTo>
                  <a:lnTo>
                    <a:pt x="0" y="187499"/>
                  </a:lnTo>
                  <a:cubicBezTo>
                    <a:pt x="0" y="175187"/>
                    <a:pt x="1201" y="162994"/>
                    <a:pt x="3602" y="150919"/>
                  </a:cubicBezTo>
                  <a:cubicBezTo>
                    <a:pt x="6004" y="138845"/>
                    <a:pt x="9561" y="127120"/>
                    <a:pt x="14272" y="115746"/>
                  </a:cubicBezTo>
                  <a:cubicBezTo>
                    <a:pt x="18983" y="104372"/>
                    <a:pt x="24758" y="93566"/>
                    <a:pt x="31598" y="83330"/>
                  </a:cubicBezTo>
                  <a:cubicBezTo>
                    <a:pt x="38438" y="73093"/>
                    <a:pt x="46211" y="63622"/>
                    <a:pt x="54917" y="54917"/>
                  </a:cubicBezTo>
                  <a:cubicBezTo>
                    <a:pt x="63622" y="46212"/>
                    <a:pt x="73094" y="38439"/>
                    <a:pt x="83330" y="31599"/>
                  </a:cubicBezTo>
                  <a:cubicBezTo>
                    <a:pt x="93566" y="24759"/>
                    <a:pt x="104371" y="18984"/>
                    <a:pt x="115746" y="14272"/>
                  </a:cubicBezTo>
                  <a:cubicBezTo>
                    <a:pt x="127120" y="9561"/>
                    <a:pt x="138844" y="6005"/>
                    <a:pt x="150919" y="3603"/>
                  </a:cubicBezTo>
                  <a:cubicBezTo>
                    <a:pt x="162995" y="1201"/>
                    <a:pt x="175188" y="0"/>
                    <a:pt x="187499" y="0"/>
                  </a:cubicBezTo>
                  <a:close/>
                </a:path>
              </a:pathLst>
            </a:custGeom>
            <a:ln w="5187" cap="flat">
              <a:miter lim="100000"/>
            </a:ln>
          </p:spPr>
          <p:style>
            <a:lnRef idx="1">
              <a:srgbClr val="D79B00"/>
            </a:lnRef>
            <a:fillRef idx="0">
              <a:srgbClr val="000000">
                <a:alpha val="0"/>
              </a:srgbClr>
            </a:fillRef>
            <a:effectRef idx="0">
              <a:scrgbClr r="0" g="0" b="0"/>
            </a:effectRef>
            <a:fontRef idx="none"/>
          </p:style>
          <p:txBody>
            <a:bodyPr/>
            <a:lstStyle/>
            <a:p>
              <a:endParaRPr lang="en-US"/>
            </a:p>
          </p:txBody>
        </p:sp>
        <p:sp>
          <p:nvSpPr>
            <p:cNvPr id="2078" name="Rectangle 2077">
              <a:extLst>
                <a:ext uri="{FF2B5EF4-FFF2-40B4-BE49-F238E27FC236}">
                  <a16:creationId xmlns:a16="http://schemas.microsoft.com/office/drawing/2014/main" id="{50CC8AA1-B546-0AB0-225A-082BE269D689}"/>
                </a:ext>
              </a:extLst>
            </p:cNvPr>
            <p:cNvSpPr/>
            <p:nvPr/>
          </p:nvSpPr>
          <p:spPr>
            <a:xfrm>
              <a:off x="6732307" y="1400904"/>
              <a:ext cx="743521" cy="129679"/>
            </a:xfrm>
            <a:prstGeom prst="rect">
              <a:avLst/>
            </a:prstGeom>
            <a:ln>
              <a:noFill/>
            </a:ln>
          </p:spPr>
          <p:txBody>
            <a:bodyPr vert="horz" lIns="0" tIns="0" rIns="0" bIns="0" rtlCol="0">
              <a:noAutofit/>
            </a:bodyPr>
            <a:lstStyle/>
            <a:p>
              <a:pPr>
                <a:lnSpc>
                  <a:spcPct val="107000"/>
                </a:lnSpc>
                <a:spcAft>
                  <a:spcPts val="800"/>
                </a:spcAft>
              </a:pPr>
              <a:r>
                <a:rPr lang="en-US" sz="800" kern="100">
                  <a:effectLst/>
                  <a:latin typeface="Arial" panose="020B0604020202020204" pitchFamily="34" charset="0"/>
                  <a:ea typeface="Arial" panose="020B0604020202020204" pitchFamily="34" charset="0"/>
                  <a:cs typeface="Arial" panose="020B0604020202020204" pitchFamily="34" charset="0"/>
                </a:rPr>
                <a:t>MAIN_MEM</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79" name="Shape 83">
              <a:extLst>
                <a:ext uri="{FF2B5EF4-FFF2-40B4-BE49-F238E27FC236}">
                  <a16:creationId xmlns:a16="http://schemas.microsoft.com/office/drawing/2014/main" id="{6988CBF7-A62F-5BAD-35AF-A6C24C559881}"/>
                </a:ext>
              </a:extLst>
            </p:cNvPr>
            <p:cNvSpPr/>
            <p:nvPr/>
          </p:nvSpPr>
          <p:spPr>
            <a:xfrm>
              <a:off x="3051655" y="638014"/>
              <a:ext cx="3212168" cy="4098"/>
            </a:xfrm>
            <a:custGeom>
              <a:avLst/>
              <a:gdLst/>
              <a:ahLst/>
              <a:cxnLst/>
              <a:rect l="0" t="0" r="0" b="0"/>
              <a:pathLst>
                <a:path w="3212168" h="4098">
                  <a:moveTo>
                    <a:pt x="0" y="4098"/>
                  </a:moveTo>
                  <a:lnTo>
                    <a:pt x="3212168"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80" name="Shape 84">
              <a:extLst>
                <a:ext uri="{FF2B5EF4-FFF2-40B4-BE49-F238E27FC236}">
                  <a16:creationId xmlns:a16="http://schemas.microsoft.com/office/drawing/2014/main" id="{6D698C87-F077-48D5-2DBE-1E5E243B4F99}"/>
                </a:ext>
              </a:extLst>
            </p:cNvPr>
            <p:cNvSpPr/>
            <p:nvPr/>
          </p:nvSpPr>
          <p:spPr>
            <a:xfrm>
              <a:off x="6254746" y="619861"/>
              <a:ext cx="36307" cy="36307"/>
            </a:xfrm>
            <a:custGeom>
              <a:avLst/>
              <a:gdLst/>
              <a:ahLst/>
              <a:cxnLst/>
              <a:rect l="0" t="0" r="0" b="0"/>
              <a:pathLst>
                <a:path w="36307" h="36307">
                  <a:moveTo>
                    <a:pt x="0" y="0"/>
                  </a:moveTo>
                  <a:lnTo>
                    <a:pt x="36307" y="18102"/>
                  </a:lnTo>
                  <a:lnTo>
                    <a:pt x="52" y="36307"/>
                  </a:lnTo>
                  <a:lnTo>
                    <a:pt x="9077" y="18153"/>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081" name="Shape 85">
              <a:extLst>
                <a:ext uri="{FF2B5EF4-FFF2-40B4-BE49-F238E27FC236}">
                  <a16:creationId xmlns:a16="http://schemas.microsoft.com/office/drawing/2014/main" id="{FF5D1CF3-901D-7E3C-0AEE-9B3AEF2D674A}"/>
                </a:ext>
              </a:extLst>
            </p:cNvPr>
            <p:cNvSpPr/>
            <p:nvPr/>
          </p:nvSpPr>
          <p:spPr>
            <a:xfrm>
              <a:off x="6254746" y="619861"/>
              <a:ext cx="36307" cy="36307"/>
            </a:xfrm>
            <a:custGeom>
              <a:avLst/>
              <a:gdLst/>
              <a:ahLst/>
              <a:cxnLst/>
              <a:rect l="0" t="0" r="0" b="0"/>
              <a:pathLst>
                <a:path w="36307" h="36307">
                  <a:moveTo>
                    <a:pt x="36307" y="18102"/>
                  </a:moveTo>
                  <a:lnTo>
                    <a:pt x="52" y="36307"/>
                  </a:lnTo>
                  <a:lnTo>
                    <a:pt x="9077" y="18153"/>
                  </a:lnTo>
                  <a:lnTo>
                    <a:pt x="0" y="0"/>
                  </a:lnTo>
                  <a:lnTo>
                    <a:pt x="36307" y="18102"/>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82" name="Shape 86">
              <a:extLst>
                <a:ext uri="{FF2B5EF4-FFF2-40B4-BE49-F238E27FC236}">
                  <a16:creationId xmlns:a16="http://schemas.microsoft.com/office/drawing/2014/main" id="{DD107FA1-1338-000A-BE76-3B01A75AE8C7}"/>
                </a:ext>
              </a:extLst>
            </p:cNvPr>
            <p:cNvSpPr/>
            <p:nvPr/>
          </p:nvSpPr>
          <p:spPr>
            <a:xfrm>
              <a:off x="5326951" y="580909"/>
              <a:ext cx="129667" cy="124480"/>
            </a:xfrm>
            <a:custGeom>
              <a:avLst/>
              <a:gdLst/>
              <a:ahLst/>
              <a:cxnLst/>
              <a:rect l="0" t="0" r="0" b="0"/>
              <a:pathLst>
                <a:path w="129667" h="124480">
                  <a:moveTo>
                    <a:pt x="0" y="124480"/>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83" name="Shape 87">
              <a:extLst>
                <a:ext uri="{FF2B5EF4-FFF2-40B4-BE49-F238E27FC236}">
                  <a16:creationId xmlns:a16="http://schemas.microsoft.com/office/drawing/2014/main" id="{0AA59079-886E-D020-E284-804B81670B28}"/>
                </a:ext>
              </a:extLst>
            </p:cNvPr>
            <p:cNvSpPr/>
            <p:nvPr/>
          </p:nvSpPr>
          <p:spPr>
            <a:xfrm>
              <a:off x="3062288" y="849372"/>
              <a:ext cx="3224201" cy="6431"/>
            </a:xfrm>
            <a:custGeom>
              <a:avLst/>
              <a:gdLst/>
              <a:ahLst/>
              <a:cxnLst/>
              <a:rect l="0" t="0" r="0" b="0"/>
              <a:pathLst>
                <a:path w="3224201" h="6431">
                  <a:moveTo>
                    <a:pt x="0" y="0"/>
                  </a:moveTo>
                  <a:lnTo>
                    <a:pt x="3224201" y="6431"/>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84" name="Shape 88">
              <a:extLst>
                <a:ext uri="{FF2B5EF4-FFF2-40B4-BE49-F238E27FC236}">
                  <a16:creationId xmlns:a16="http://schemas.microsoft.com/office/drawing/2014/main" id="{F335D563-6CDF-78BF-614B-798EC2C92005}"/>
                </a:ext>
              </a:extLst>
            </p:cNvPr>
            <p:cNvSpPr/>
            <p:nvPr/>
          </p:nvSpPr>
          <p:spPr>
            <a:xfrm>
              <a:off x="3035058" y="831270"/>
              <a:ext cx="36307" cy="36307"/>
            </a:xfrm>
            <a:custGeom>
              <a:avLst/>
              <a:gdLst/>
              <a:ahLst/>
              <a:cxnLst/>
              <a:rect l="0" t="0" r="0" b="0"/>
              <a:pathLst>
                <a:path w="36307" h="36307">
                  <a:moveTo>
                    <a:pt x="36307" y="0"/>
                  </a:moveTo>
                  <a:lnTo>
                    <a:pt x="27230" y="18102"/>
                  </a:lnTo>
                  <a:lnTo>
                    <a:pt x="36255" y="36307"/>
                  </a:lnTo>
                  <a:lnTo>
                    <a:pt x="0" y="18050"/>
                  </a:lnTo>
                  <a:lnTo>
                    <a:pt x="363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085" name="Shape 89">
              <a:extLst>
                <a:ext uri="{FF2B5EF4-FFF2-40B4-BE49-F238E27FC236}">
                  <a16:creationId xmlns:a16="http://schemas.microsoft.com/office/drawing/2014/main" id="{BF0BEB4B-1427-A81A-A340-A850CF676DB5}"/>
                </a:ext>
              </a:extLst>
            </p:cNvPr>
            <p:cNvSpPr/>
            <p:nvPr/>
          </p:nvSpPr>
          <p:spPr>
            <a:xfrm>
              <a:off x="3035058" y="831270"/>
              <a:ext cx="36307" cy="36307"/>
            </a:xfrm>
            <a:custGeom>
              <a:avLst/>
              <a:gdLst/>
              <a:ahLst/>
              <a:cxnLst/>
              <a:rect l="0" t="0" r="0" b="0"/>
              <a:pathLst>
                <a:path w="36307" h="36307">
                  <a:moveTo>
                    <a:pt x="0" y="18050"/>
                  </a:moveTo>
                  <a:lnTo>
                    <a:pt x="36307" y="0"/>
                  </a:lnTo>
                  <a:lnTo>
                    <a:pt x="27230" y="18102"/>
                  </a:lnTo>
                  <a:lnTo>
                    <a:pt x="36255" y="36307"/>
                  </a:lnTo>
                  <a:lnTo>
                    <a:pt x="0" y="18050"/>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86" name="Shape 90">
              <a:extLst>
                <a:ext uri="{FF2B5EF4-FFF2-40B4-BE49-F238E27FC236}">
                  <a16:creationId xmlns:a16="http://schemas.microsoft.com/office/drawing/2014/main" id="{B0AD0A8C-B906-DAA4-D9A8-ED4E6B69BEDB}"/>
                </a:ext>
              </a:extLst>
            </p:cNvPr>
            <p:cNvSpPr/>
            <p:nvPr/>
          </p:nvSpPr>
          <p:spPr>
            <a:xfrm>
              <a:off x="5316578" y="798750"/>
              <a:ext cx="129667" cy="124480"/>
            </a:xfrm>
            <a:custGeom>
              <a:avLst/>
              <a:gdLst/>
              <a:ahLst/>
              <a:cxnLst/>
              <a:rect l="0" t="0" r="0" b="0"/>
              <a:pathLst>
                <a:path w="129667" h="124480">
                  <a:moveTo>
                    <a:pt x="0" y="124480"/>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87" name="Rectangle 2086">
              <a:extLst>
                <a:ext uri="{FF2B5EF4-FFF2-40B4-BE49-F238E27FC236}">
                  <a16:creationId xmlns:a16="http://schemas.microsoft.com/office/drawing/2014/main" id="{51CC89B8-4C68-94C5-7E73-52AD912C028C}"/>
                </a:ext>
              </a:extLst>
            </p:cNvPr>
            <p:cNvSpPr/>
            <p:nvPr/>
          </p:nvSpPr>
          <p:spPr>
            <a:xfrm>
              <a:off x="4951727" y="735284"/>
              <a:ext cx="165681"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256-</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88" name="Rectangle 2087">
              <a:extLst>
                <a:ext uri="{FF2B5EF4-FFF2-40B4-BE49-F238E27FC236}">
                  <a16:creationId xmlns:a16="http://schemas.microsoft.com/office/drawing/2014/main" id="{8D18A354-660F-33A9-0E2E-3DEFBBFD4BBB}"/>
                </a:ext>
              </a:extLst>
            </p:cNvPr>
            <p:cNvSpPr/>
            <p:nvPr/>
          </p:nvSpPr>
          <p:spPr>
            <a:xfrm>
              <a:off x="5076299" y="735284"/>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89" name="Rectangle 2088">
              <a:extLst>
                <a:ext uri="{FF2B5EF4-FFF2-40B4-BE49-F238E27FC236}">
                  <a16:creationId xmlns:a16="http://schemas.microsoft.com/office/drawing/2014/main" id="{356A7588-8A87-9817-81EE-7B7E15B197C8}"/>
                </a:ext>
              </a:extLst>
            </p:cNvPr>
            <p:cNvSpPr/>
            <p:nvPr/>
          </p:nvSpPr>
          <p:spPr>
            <a:xfrm>
              <a:off x="5591392" y="735283"/>
              <a:ext cx="400397" cy="77808"/>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block_data</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90" name="Shape 93">
              <a:extLst>
                <a:ext uri="{FF2B5EF4-FFF2-40B4-BE49-F238E27FC236}">
                  <a16:creationId xmlns:a16="http://schemas.microsoft.com/office/drawing/2014/main" id="{2A87D6AA-5F3C-50D6-F85A-68EB65B9B65F}"/>
                </a:ext>
              </a:extLst>
            </p:cNvPr>
            <p:cNvSpPr/>
            <p:nvPr/>
          </p:nvSpPr>
          <p:spPr>
            <a:xfrm>
              <a:off x="3028108" y="1097296"/>
              <a:ext cx="3225341" cy="7417"/>
            </a:xfrm>
            <a:custGeom>
              <a:avLst/>
              <a:gdLst/>
              <a:ahLst/>
              <a:cxnLst/>
              <a:rect l="0" t="0" r="0" b="0"/>
              <a:pathLst>
                <a:path w="3225341" h="7417">
                  <a:moveTo>
                    <a:pt x="0" y="0"/>
                  </a:moveTo>
                  <a:lnTo>
                    <a:pt x="3225341" y="7417"/>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91" name="Shape 94">
              <a:extLst>
                <a:ext uri="{FF2B5EF4-FFF2-40B4-BE49-F238E27FC236}">
                  <a16:creationId xmlns:a16="http://schemas.microsoft.com/office/drawing/2014/main" id="{E1B5E80B-58EC-A13A-3A8D-8EFF442EC4E3}"/>
                </a:ext>
              </a:extLst>
            </p:cNvPr>
            <p:cNvSpPr/>
            <p:nvPr/>
          </p:nvSpPr>
          <p:spPr>
            <a:xfrm>
              <a:off x="6244321" y="1086507"/>
              <a:ext cx="36358" cy="36307"/>
            </a:xfrm>
            <a:custGeom>
              <a:avLst/>
              <a:gdLst/>
              <a:ahLst/>
              <a:cxnLst/>
              <a:rect l="0" t="0" r="0" b="0"/>
              <a:pathLst>
                <a:path w="36358" h="36307">
                  <a:moveTo>
                    <a:pt x="104" y="0"/>
                  </a:moveTo>
                  <a:lnTo>
                    <a:pt x="36358" y="18257"/>
                  </a:lnTo>
                  <a:lnTo>
                    <a:pt x="0" y="36307"/>
                  </a:lnTo>
                  <a:lnTo>
                    <a:pt x="9128" y="18205"/>
                  </a:lnTo>
                  <a:lnTo>
                    <a:pt x="10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092" name="Shape 95">
              <a:extLst>
                <a:ext uri="{FF2B5EF4-FFF2-40B4-BE49-F238E27FC236}">
                  <a16:creationId xmlns:a16="http://schemas.microsoft.com/office/drawing/2014/main" id="{38D1DC84-7E2C-8BC9-5880-9E5992E83FAE}"/>
                </a:ext>
              </a:extLst>
            </p:cNvPr>
            <p:cNvSpPr/>
            <p:nvPr/>
          </p:nvSpPr>
          <p:spPr>
            <a:xfrm>
              <a:off x="6244321" y="1086507"/>
              <a:ext cx="36358" cy="36307"/>
            </a:xfrm>
            <a:custGeom>
              <a:avLst/>
              <a:gdLst/>
              <a:ahLst/>
              <a:cxnLst/>
              <a:rect l="0" t="0" r="0" b="0"/>
              <a:pathLst>
                <a:path w="36358" h="36307">
                  <a:moveTo>
                    <a:pt x="36358" y="18257"/>
                  </a:moveTo>
                  <a:lnTo>
                    <a:pt x="0" y="36307"/>
                  </a:lnTo>
                  <a:lnTo>
                    <a:pt x="9128" y="18205"/>
                  </a:lnTo>
                  <a:lnTo>
                    <a:pt x="104" y="0"/>
                  </a:lnTo>
                  <a:lnTo>
                    <a:pt x="36358" y="18257"/>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93" name="Rectangle 2092">
              <a:extLst>
                <a:ext uri="{FF2B5EF4-FFF2-40B4-BE49-F238E27FC236}">
                  <a16:creationId xmlns:a16="http://schemas.microsoft.com/office/drawing/2014/main" id="{8141C525-632D-04BC-8E40-D21A31324A04}"/>
                </a:ext>
              </a:extLst>
            </p:cNvPr>
            <p:cNvSpPr/>
            <p:nvPr/>
          </p:nvSpPr>
          <p:spPr>
            <a:xfrm>
              <a:off x="5530853" y="984245"/>
              <a:ext cx="561349" cy="77808"/>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mem_read_req</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94" name="Shape 97">
              <a:extLst>
                <a:ext uri="{FF2B5EF4-FFF2-40B4-BE49-F238E27FC236}">
                  <a16:creationId xmlns:a16="http://schemas.microsoft.com/office/drawing/2014/main" id="{E88520B1-AF3B-ACAA-85BE-44AF5FD305E0}"/>
                </a:ext>
              </a:extLst>
            </p:cNvPr>
            <p:cNvSpPr/>
            <p:nvPr/>
          </p:nvSpPr>
          <p:spPr>
            <a:xfrm>
              <a:off x="3079092" y="1311402"/>
              <a:ext cx="3207396" cy="6017"/>
            </a:xfrm>
            <a:custGeom>
              <a:avLst/>
              <a:gdLst/>
              <a:ahLst/>
              <a:cxnLst/>
              <a:rect l="0" t="0" r="0" b="0"/>
              <a:pathLst>
                <a:path w="3207396" h="6017">
                  <a:moveTo>
                    <a:pt x="0" y="0"/>
                  </a:moveTo>
                  <a:lnTo>
                    <a:pt x="3207396" y="6017"/>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95" name="Shape 98">
              <a:extLst>
                <a:ext uri="{FF2B5EF4-FFF2-40B4-BE49-F238E27FC236}">
                  <a16:creationId xmlns:a16="http://schemas.microsoft.com/office/drawing/2014/main" id="{814DF0BD-69E1-E19F-C015-C49251421D19}"/>
                </a:ext>
              </a:extLst>
            </p:cNvPr>
            <p:cNvSpPr/>
            <p:nvPr/>
          </p:nvSpPr>
          <p:spPr>
            <a:xfrm>
              <a:off x="3051862" y="1293301"/>
              <a:ext cx="36307" cy="36307"/>
            </a:xfrm>
            <a:custGeom>
              <a:avLst/>
              <a:gdLst/>
              <a:ahLst/>
              <a:cxnLst/>
              <a:rect l="0" t="0" r="0" b="0"/>
              <a:pathLst>
                <a:path w="36307" h="36307">
                  <a:moveTo>
                    <a:pt x="36307" y="0"/>
                  </a:moveTo>
                  <a:lnTo>
                    <a:pt x="27230" y="18101"/>
                  </a:lnTo>
                  <a:lnTo>
                    <a:pt x="36255" y="36307"/>
                  </a:lnTo>
                  <a:lnTo>
                    <a:pt x="0" y="18049"/>
                  </a:lnTo>
                  <a:lnTo>
                    <a:pt x="363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096" name="Shape 99">
              <a:extLst>
                <a:ext uri="{FF2B5EF4-FFF2-40B4-BE49-F238E27FC236}">
                  <a16:creationId xmlns:a16="http://schemas.microsoft.com/office/drawing/2014/main" id="{4F5F9BB3-8A53-B3B3-7C06-50A9FD1A62ED}"/>
                </a:ext>
              </a:extLst>
            </p:cNvPr>
            <p:cNvSpPr/>
            <p:nvPr/>
          </p:nvSpPr>
          <p:spPr>
            <a:xfrm>
              <a:off x="3051862" y="1293301"/>
              <a:ext cx="36307" cy="36307"/>
            </a:xfrm>
            <a:custGeom>
              <a:avLst/>
              <a:gdLst/>
              <a:ahLst/>
              <a:cxnLst/>
              <a:rect l="0" t="0" r="0" b="0"/>
              <a:pathLst>
                <a:path w="36307" h="36307">
                  <a:moveTo>
                    <a:pt x="0" y="18049"/>
                  </a:moveTo>
                  <a:lnTo>
                    <a:pt x="36307" y="0"/>
                  </a:lnTo>
                  <a:lnTo>
                    <a:pt x="27230" y="18101"/>
                  </a:lnTo>
                  <a:lnTo>
                    <a:pt x="36255" y="36307"/>
                  </a:lnTo>
                  <a:lnTo>
                    <a:pt x="0" y="18049"/>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97" name="Rectangle 2096">
              <a:extLst>
                <a:ext uri="{FF2B5EF4-FFF2-40B4-BE49-F238E27FC236}">
                  <a16:creationId xmlns:a16="http://schemas.microsoft.com/office/drawing/2014/main" id="{63A5E235-94CA-E494-3987-205C4A019806}"/>
                </a:ext>
              </a:extLst>
            </p:cNvPr>
            <p:cNvSpPr/>
            <p:nvPr/>
          </p:nvSpPr>
          <p:spPr>
            <a:xfrm>
              <a:off x="5506621" y="1196898"/>
              <a:ext cx="625859" cy="77808"/>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mem_read_done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098" name="Shape 101">
              <a:extLst>
                <a:ext uri="{FF2B5EF4-FFF2-40B4-BE49-F238E27FC236}">
                  <a16:creationId xmlns:a16="http://schemas.microsoft.com/office/drawing/2014/main" id="{38DF28CF-AEE5-3B9F-B3BB-3BBE5E5B4243}"/>
                </a:ext>
              </a:extLst>
            </p:cNvPr>
            <p:cNvSpPr/>
            <p:nvPr/>
          </p:nvSpPr>
          <p:spPr>
            <a:xfrm>
              <a:off x="3030390" y="1518610"/>
              <a:ext cx="3233433" cy="1089"/>
            </a:xfrm>
            <a:custGeom>
              <a:avLst/>
              <a:gdLst/>
              <a:ahLst/>
              <a:cxnLst/>
              <a:rect l="0" t="0" r="0" b="0"/>
              <a:pathLst>
                <a:path w="3233433" h="1089">
                  <a:moveTo>
                    <a:pt x="0" y="0"/>
                  </a:moveTo>
                  <a:lnTo>
                    <a:pt x="3233433" y="1089"/>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099" name="Shape 102">
              <a:extLst>
                <a:ext uri="{FF2B5EF4-FFF2-40B4-BE49-F238E27FC236}">
                  <a16:creationId xmlns:a16="http://schemas.microsoft.com/office/drawing/2014/main" id="{79B419B0-10A1-39D7-C3A4-4D3D16B91C46}"/>
                </a:ext>
              </a:extLst>
            </p:cNvPr>
            <p:cNvSpPr/>
            <p:nvPr/>
          </p:nvSpPr>
          <p:spPr>
            <a:xfrm>
              <a:off x="6254746" y="1501546"/>
              <a:ext cx="36307" cy="36307"/>
            </a:xfrm>
            <a:custGeom>
              <a:avLst/>
              <a:gdLst/>
              <a:ahLst/>
              <a:cxnLst/>
              <a:rect l="0" t="0" r="0" b="0"/>
              <a:pathLst>
                <a:path w="36307" h="36307">
                  <a:moveTo>
                    <a:pt x="0" y="0"/>
                  </a:moveTo>
                  <a:lnTo>
                    <a:pt x="36307" y="18153"/>
                  </a:lnTo>
                  <a:lnTo>
                    <a:pt x="0" y="36307"/>
                  </a:lnTo>
                  <a:lnTo>
                    <a:pt x="9077" y="18153"/>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100" name="Shape 103">
              <a:extLst>
                <a:ext uri="{FF2B5EF4-FFF2-40B4-BE49-F238E27FC236}">
                  <a16:creationId xmlns:a16="http://schemas.microsoft.com/office/drawing/2014/main" id="{5B603D70-9C67-E65B-697F-109C4C5BAF4A}"/>
                </a:ext>
              </a:extLst>
            </p:cNvPr>
            <p:cNvSpPr/>
            <p:nvPr/>
          </p:nvSpPr>
          <p:spPr>
            <a:xfrm>
              <a:off x="6254746" y="1501546"/>
              <a:ext cx="36307" cy="36307"/>
            </a:xfrm>
            <a:custGeom>
              <a:avLst/>
              <a:gdLst/>
              <a:ahLst/>
              <a:cxnLst/>
              <a:rect l="0" t="0" r="0" b="0"/>
              <a:pathLst>
                <a:path w="36307" h="36307">
                  <a:moveTo>
                    <a:pt x="36307" y="18153"/>
                  </a:moveTo>
                  <a:lnTo>
                    <a:pt x="0" y="36307"/>
                  </a:lnTo>
                  <a:lnTo>
                    <a:pt x="9077" y="18153"/>
                  </a:lnTo>
                  <a:lnTo>
                    <a:pt x="0" y="0"/>
                  </a:lnTo>
                  <a:lnTo>
                    <a:pt x="36307"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01" name="Shape 104">
              <a:extLst>
                <a:ext uri="{FF2B5EF4-FFF2-40B4-BE49-F238E27FC236}">
                  <a16:creationId xmlns:a16="http://schemas.microsoft.com/office/drawing/2014/main" id="{E43C5373-E9CC-ECFB-CB74-B11C2EC327C8}"/>
                </a:ext>
              </a:extLst>
            </p:cNvPr>
            <p:cNvSpPr/>
            <p:nvPr/>
          </p:nvSpPr>
          <p:spPr>
            <a:xfrm>
              <a:off x="5326951" y="1462646"/>
              <a:ext cx="129667" cy="124481"/>
            </a:xfrm>
            <a:custGeom>
              <a:avLst/>
              <a:gdLst/>
              <a:ahLst/>
              <a:cxnLst/>
              <a:rect l="0" t="0" r="0" b="0"/>
              <a:pathLst>
                <a:path w="129667" h="124481">
                  <a:moveTo>
                    <a:pt x="0" y="124481"/>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02" name="Rectangle 2101">
              <a:extLst>
                <a:ext uri="{FF2B5EF4-FFF2-40B4-BE49-F238E27FC236}">
                  <a16:creationId xmlns:a16="http://schemas.microsoft.com/office/drawing/2014/main" id="{102839C6-F7DE-1773-C659-76AADC4FC042}"/>
                </a:ext>
              </a:extLst>
            </p:cNvPr>
            <p:cNvSpPr/>
            <p:nvPr/>
          </p:nvSpPr>
          <p:spPr>
            <a:xfrm>
              <a:off x="4974176" y="1399181"/>
              <a:ext cx="119642"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64-</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03" name="Rectangle 2102">
              <a:extLst>
                <a:ext uri="{FF2B5EF4-FFF2-40B4-BE49-F238E27FC236}">
                  <a16:creationId xmlns:a16="http://schemas.microsoft.com/office/drawing/2014/main" id="{18EBDEE2-A668-CB8E-6F6D-E70A78368B73}"/>
                </a:ext>
              </a:extLst>
            </p:cNvPr>
            <p:cNvSpPr/>
            <p:nvPr/>
          </p:nvSpPr>
          <p:spPr>
            <a:xfrm>
              <a:off x="5064132" y="1399181"/>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04" name="Rectangle 2103">
              <a:extLst>
                <a:ext uri="{FF2B5EF4-FFF2-40B4-BE49-F238E27FC236}">
                  <a16:creationId xmlns:a16="http://schemas.microsoft.com/office/drawing/2014/main" id="{C03BEE17-6135-28AB-BD7E-4DC6E449D27E}"/>
                </a:ext>
              </a:extLst>
            </p:cNvPr>
            <p:cNvSpPr/>
            <p:nvPr/>
          </p:nvSpPr>
          <p:spPr>
            <a:xfrm>
              <a:off x="5522181" y="1399180"/>
              <a:ext cx="611914" cy="77808"/>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mem_write_data</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05" name="Shape 107">
              <a:extLst>
                <a:ext uri="{FF2B5EF4-FFF2-40B4-BE49-F238E27FC236}">
                  <a16:creationId xmlns:a16="http://schemas.microsoft.com/office/drawing/2014/main" id="{07F09AE4-D0EE-ACDF-94F4-C9D8CDE5E533}"/>
                </a:ext>
              </a:extLst>
            </p:cNvPr>
            <p:cNvSpPr/>
            <p:nvPr/>
          </p:nvSpPr>
          <p:spPr>
            <a:xfrm>
              <a:off x="3029249" y="1698640"/>
              <a:ext cx="3234574" cy="7676"/>
            </a:xfrm>
            <a:custGeom>
              <a:avLst/>
              <a:gdLst/>
              <a:ahLst/>
              <a:cxnLst/>
              <a:rect l="0" t="0" r="0" b="0"/>
              <a:pathLst>
                <a:path w="3234574" h="7676">
                  <a:moveTo>
                    <a:pt x="0" y="0"/>
                  </a:moveTo>
                  <a:lnTo>
                    <a:pt x="3234574" y="7676"/>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06" name="Shape 108">
              <a:extLst>
                <a:ext uri="{FF2B5EF4-FFF2-40B4-BE49-F238E27FC236}">
                  <a16:creationId xmlns:a16="http://schemas.microsoft.com/office/drawing/2014/main" id="{F8744131-AD81-9795-B317-3ED312966F74}"/>
                </a:ext>
              </a:extLst>
            </p:cNvPr>
            <p:cNvSpPr/>
            <p:nvPr/>
          </p:nvSpPr>
          <p:spPr>
            <a:xfrm>
              <a:off x="6254694" y="1688163"/>
              <a:ext cx="36359" cy="36307"/>
            </a:xfrm>
            <a:custGeom>
              <a:avLst/>
              <a:gdLst/>
              <a:ahLst/>
              <a:cxnLst/>
              <a:rect l="0" t="0" r="0" b="0"/>
              <a:pathLst>
                <a:path w="36359" h="36307">
                  <a:moveTo>
                    <a:pt x="104" y="0"/>
                  </a:moveTo>
                  <a:lnTo>
                    <a:pt x="36359" y="18257"/>
                  </a:lnTo>
                  <a:lnTo>
                    <a:pt x="0" y="36307"/>
                  </a:lnTo>
                  <a:lnTo>
                    <a:pt x="9129" y="18153"/>
                  </a:lnTo>
                  <a:lnTo>
                    <a:pt x="104"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107" name="Shape 109">
              <a:extLst>
                <a:ext uri="{FF2B5EF4-FFF2-40B4-BE49-F238E27FC236}">
                  <a16:creationId xmlns:a16="http://schemas.microsoft.com/office/drawing/2014/main" id="{668DCD63-4705-4417-D7CF-9B97A66FD915}"/>
                </a:ext>
              </a:extLst>
            </p:cNvPr>
            <p:cNvSpPr/>
            <p:nvPr/>
          </p:nvSpPr>
          <p:spPr>
            <a:xfrm>
              <a:off x="6254694" y="1688163"/>
              <a:ext cx="36359" cy="36307"/>
            </a:xfrm>
            <a:custGeom>
              <a:avLst/>
              <a:gdLst/>
              <a:ahLst/>
              <a:cxnLst/>
              <a:rect l="0" t="0" r="0" b="0"/>
              <a:pathLst>
                <a:path w="36359" h="36307">
                  <a:moveTo>
                    <a:pt x="36359" y="18257"/>
                  </a:moveTo>
                  <a:lnTo>
                    <a:pt x="0" y="36307"/>
                  </a:lnTo>
                  <a:lnTo>
                    <a:pt x="9129" y="18153"/>
                  </a:lnTo>
                  <a:lnTo>
                    <a:pt x="104" y="0"/>
                  </a:lnTo>
                  <a:lnTo>
                    <a:pt x="36359" y="18257"/>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08" name="Rectangle 2107">
              <a:extLst>
                <a:ext uri="{FF2B5EF4-FFF2-40B4-BE49-F238E27FC236}">
                  <a16:creationId xmlns:a16="http://schemas.microsoft.com/office/drawing/2014/main" id="{D4544F82-DC81-7F9F-2E54-C19611996463}"/>
                </a:ext>
              </a:extLst>
            </p:cNvPr>
            <p:cNvSpPr/>
            <p:nvPr/>
          </p:nvSpPr>
          <p:spPr>
            <a:xfrm>
              <a:off x="5537823" y="1585900"/>
              <a:ext cx="570443"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mem_write_req</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09" name="Shape 111">
              <a:extLst>
                <a:ext uri="{FF2B5EF4-FFF2-40B4-BE49-F238E27FC236}">
                  <a16:creationId xmlns:a16="http://schemas.microsoft.com/office/drawing/2014/main" id="{96164ABC-82D8-CD01-427A-E7EAACB08AF2}"/>
                </a:ext>
              </a:extLst>
            </p:cNvPr>
            <p:cNvSpPr/>
            <p:nvPr/>
          </p:nvSpPr>
          <p:spPr>
            <a:xfrm>
              <a:off x="3028108" y="1919074"/>
              <a:ext cx="3235715" cy="363"/>
            </a:xfrm>
            <a:custGeom>
              <a:avLst/>
              <a:gdLst/>
              <a:ahLst/>
              <a:cxnLst/>
              <a:rect l="0" t="0" r="0" b="0"/>
              <a:pathLst>
                <a:path w="3235715" h="363">
                  <a:moveTo>
                    <a:pt x="0" y="363"/>
                  </a:moveTo>
                  <a:lnTo>
                    <a:pt x="3235715"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10" name="Shape 112">
              <a:extLst>
                <a:ext uri="{FF2B5EF4-FFF2-40B4-BE49-F238E27FC236}">
                  <a16:creationId xmlns:a16="http://schemas.microsoft.com/office/drawing/2014/main" id="{2E3E449A-EEF5-551F-386F-17039C93E2FD}"/>
                </a:ext>
              </a:extLst>
            </p:cNvPr>
            <p:cNvSpPr/>
            <p:nvPr/>
          </p:nvSpPr>
          <p:spPr>
            <a:xfrm>
              <a:off x="6254746" y="1900921"/>
              <a:ext cx="36307" cy="36307"/>
            </a:xfrm>
            <a:custGeom>
              <a:avLst/>
              <a:gdLst/>
              <a:ahLst/>
              <a:cxnLst/>
              <a:rect l="0" t="0" r="0" b="0"/>
              <a:pathLst>
                <a:path w="36307" h="36307">
                  <a:moveTo>
                    <a:pt x="0" y="0"/>
                  </a:moveTo>
                  <a:lnTo>
                    <a:pt x="36307" y="18153"/>
                  </a:lnTo>
                  <a:lnTo>
                    <a:pt x="0" y="36307"/>
                  </a:lnTo>
                  <a:lnTo>
                    <a:pt x="9077" y="18153"/>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111" name="Shape 113">
              <a:extLst>
                <a:ext uri="{FF2B5EF4-FFF2-40B4-BE49-F238E27FC236}">
                  <a16:creationId xmlns:a16="http://schemas.microsoft.com/office/drawing/2014/main" id="{EF92D803-F270-B936-C483-D0B14F84FCD9}"/>
                </a:ext>
              </a:extLst>
            </p:cNvPr>
            <p:cNvSpPr/>
            <p:nvPr/>
          </p:nvSpPr>
          <p:spPr>
            <a:xfrm>
              <a:off x="6254746" y="1900921"/>
              <a:ext cx="36307" cy="36307"/>
            </a:xfrm>
            <a:custGeom>
              <a:avLst/>
              <a:gdLst/>
              <a:ahLst/>
              <a:cxnLst/>
              <a:rect l="0" t="0" r="0" b="0"/>
              <a:pathLst>
                <a:path w="36307" h="36307">
                  <a:moveTo>
                    <a:pt x="36307" y="18153"/>
                  </a:moveTo>
                  <a:lnTo>
                    <a:pt x="0" y="36307"/>
                  </a:lnTo>
                  <a:lnTo>
                    <a:pt x="9077" y="18153"/>
                  </a:lnTo>
                  <a:lnTo>
                    <a:pt x="0" y="0"/>
                  </a:lnTo>
                  <a:lnTo>
                    <a:pt x="36307"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12" name="Rectangle 2111">
              <a:extLst>
                <a:ext uri="{FF2B5EF4-FFF2-40B4-BE49-F238E27FC236}">
                  <a16:creationId xmlns:a16="http://schemas.microsoft.com/office/drawing/2014/main" id="{6DF56739-5B88-1898-1328-9E1D3DEA9B74}"/>
                </a:ext>
              </a:extLst>
            </p:cNvPr>
            <p:cNvSpPr/>
            <p:nvPr/>
          </p:nvSpPr>
          <p:spPr>
            <a:xfrm>
              <a:off x="5496329" y="1798555"/>
              <a:ext cx="680870" cy="77808"/>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mem_write_strobe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13" name="Shape 115">
              <a:extLst>
                <a:ext uri="{FF2B5EF4-FFF2-40B4-BE49-F238E27FC236}">
                  <a16:creationId xmlns:a16="http://schemas.microsoft.com/office/drawing/2014/main" id="{7D385540-96F7-DF58-8A56-5DC7E750AA1E}"/>
                </a:ext>
              </a:extLst>
            </p:cNvPr>
            <p:cNvSpPr/>
            <p:nvPr/>
          </p:nvSpPr>
          <p:spPr>
            <a:xfrm>
              <a:off x="5311391" y="1862021"/>
              <a:ext cx="129667" cy="124480"/>
            </a:xfrm>
            <a:custGeom>
              <a:avLst/>
              <a:gdLst/>
              <a:ahLst/>
              <a:cxnLst/>
              <a:rect l="0" t="0" r="0" b="0"/>
              <a:pathLst>
                <a:path w="129667" h="124480">
                  <a:moveTo>
                    <a:pt x="0" y="124480"/>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14" name="Rectangle 2113">
              <a:extLst>
                <a:ext uri="{FF2B5EF4-FFF2-40B4-BE49-F238E27FC236}">
                  <a16:creationId xmlns:a16="http://schemas.microsoft.com/office/drawing/2014/main" id="{6099CF00-B9DD-2793-7C63-24855606CD04}"/>
                </a:ext>
              </a:extLst>
            </p:cNvPr>
            <p:cNvSpPr/>
            <p:nvPr/>
          </p:nvSpPr>
          <p:spPr>
            <a:xfrm>
              <a:off x="5001892" y="1819302"/>
              <a:ext cx="73604"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8-</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15" name="Rectangle 2114">
              <a:extLst>
                <a:ext uri="{FF2B5EF4-FFF2-40B4-BE49-F238E27FC236}">
                  <a16:creationId xmlns:a16="http://schemas.microsoft.com/office/drawing/2014/main" id="{451182B9-135D-ED15-0FD2-CC2B2FA0CD35}"/>
                </a:ext>
              </a:extLst>
            </p:cNvPr>
            <p:cNvSpPr/>
            <p:nvPr/>
          </p:nvSpPr>
          <p:spPr>
            <a:xfrm>
              <a:off x="5057233" y="1819302"/>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16" name="Shape 117">
              <a:extLst>
                <a:ext uri="{FF2B5EF4-FFF2-40B4-BE49-F238E27FC236}">
                  <a16:creationId xmlns:a16="http://schemas.microsoft.com/office/drawing/2014/main" id="{3853258C-ED09-AAE8-FD09-29BEA022F270}"/>
                </a:ext>
              </a:extLst>
            </p:cNvPr>
            <p:cNvSpPr/>
            <p:nvPr/>
          </p:nvSpPr>
          <p:spPr>
            <a:xfrm>
              <a:off x="3021416" y="2126542"/>
              <a:ext cx="3242406" cy="156"/>
            </a:xfrm>
            <a:custGeom>
              <a:avLst/>
              <a:gdLst/>
              <a:ahLst/>
              <a:cxnLst/>
              <a:rect l="0" t="0" r="0" b="0"/>
              <a:pathLst>
                <a:path w="3242406" h="156">
                  <a:moveTo>
                    <a:pt x="0" y="156"/>
                  </a:moveTo>
                  <a:lnTo>
                    <a:pt x="3242406"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17" name="Shape 118">
              <a:extLst>
                <a:ext uri="{FF2B5EF4-FFF2-40B4-BE49-F238E27FC236}">
                  <a16:creationId xmlns:a16="http://schemas.microsoft.com/office/drawing/2014/main" id="{E3DEB89E-9C99-6AAB-833A-07FDB8EDCFCE}"/>
                </a:ext>
              </a:extLst>
            </p:cNvPr>
            <p:cNvSpPr/>
            <p:nvPr/>
          </p:nvSpPr>
          <p:spPr>
            <a:xfrm>
              <a:off x="6254746" y="2108388"/>
              <a:ext cx="36307" cy="36307"/>
            </a:xfrm>
            <a:custGeom>
              <a:avLst/>
              <a:gdLst/>
              <a:ahLst/>
              <a:cxnLst/>
              <a:rect l="0" t="0" r="0" b="0"/>
              <a:pathLst>
                <a:path w="36307" h="36307">
                  <a:moveTo>
                    <a:pt x="0" y="0"/>
                  </a:moveTo>
                  <a:lnTo>
                    <a:pt x="36307" y="18154"/>
                  </a:lnTo>
                  <a:lnTo>
                    <a:pt x="0" y="36307"/>
                  </a:lnTo>
                  <a:lnTo>
                    <a:pt x="9077" y="18154"/>
                  </a:lnTo>
                  <a:lnTo>
                    <a:pt x="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118" name="Shape 119">
              <a:extLst>
                <a:ext uri="{FF2B5EF4-FFF2-40B4-BE49-F238E27FC236}">
                  <a16:creationId xmlns:a16="http://schemas.microsoft.com/office/drawing/2014/main" id="{A098FB5B-C6A0-CC75-AA7C-8BDC3AC11E66}"/>
                </a:ext>
              </a:extLst>
            </p:cNvPr>
            <p:cNvSpPr/>
            <p:nvPr/>
          </p:nvSpPr>
          <p:spPr>
            <a:xfrm>
              <a:off x="6254746" y="2108388"/>
              <a:ext cx="36307" cy="36307"/>
            </a:xfrm>
            <a:custGeom>
              <a:avLst/>
              <a:gdLst/>
              <a:ahLst/>
              <a:cxnLst/>
              <a:rect l="0" t="0" r="0" b="0"/>
              <a:pathLst>
                <a:path w="36307" h="36307">
                  <a:moveTo>
                    <a:pt x="36307" y="18154"/>
                  </a:moveTo>
                  <a:lnTo>
                    <a:pt x="0" y="36307"/>
                  </a:lnTo>
                  <a:lnTo>
                    <a:pt x="9077" y="18154"/>
                  </a:lnTo>
                  <a:lnTo>
                    <a:pt x="0" y="0"/>
                  </a:lnTo>
                  <a:lnTo>
                    <a:pt x="36307" y="18154"/>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19" name="Shape 120">
              <a:extLst>
                <a:ext uri="{FF2B5EF4-FFF2-40B4-BE49-F238E27FC236}">
                  <a16:creationId xmlns:a16="http://schemas.microsoft.com/office/drawing/2014/main" id="{69CCD738-0CEC-B7EB-D2D6-2703DDD0BA93}"/>
                </a:ext>
              </a:extLst>
            </p:cNvPr>
            <p:cNvSpPr/>
            <p:nvPr/>
          </p:nvSpPr>
          <p:spPr>
            <a:xfrm>
              <a:off x="5326951" y="2069488"/>
              <a:ext cx="129667" cy="124481"/>
            </a:xfrm>
            <a:custGeom>
              <a:avLst/>
              <a:gdLst/>
              <a:ahLst/>
              <a:cxnLst/>
              <a:rect l="0" t="0" r="0" b="0"/>
              <a:pathLst>
                <a:path w="129667" h="124481">
                  <a:moveTo>
                    <a:pt x="0" y="124481"/>
                  </a:moveTo>
                  <a:lnTo>
                    <a:pt x="129667" y="0"/>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20" name="Rectangle 2119">
              <a:extLst>
                <a:ext uri="{FF2B5EF4-FFF2-40B4-BE49-F238E27FC236}">
                  <a16:creationId xmlns:a16="http://schemas.microsoft.com/office/drawing/2014/main" id="{4C83EC78-487D-D8F7-FF0A-D1C49D6DCBB8}"/>
                </a:ext>
              </a:extLst>
            </p:cNvPr>
            <p:cNvSpPr/>
            <p:nvPr/>
          </p:nvSpPr>
          <p:spPr>
            <a:xfrm>
              <a:off x="4974176" y="2006023"/>
              <a:ext cx="119642"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64-</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21" name="Rectangle 2120">
              <a:extLst>
                <a:ext uri="{FF2B5EF4-FFF2-40B4-BE49-F238E27FC236}">
                  <a16:creationId xmlns:a16="http://schemas.microsoft.com/office/drawing/2014/main" id="{94DD4CB2-8786-C547-B0F2-46FAB384F299}"/>
                </a:ext>
              </a:extLst>
            </p:cNvPr>
            <p:cNvSpPr/>
            <p:nvPr/>
          </p:nvSpPr>
          <p:spPr>
            <a:xfrm>
              <a:off x="5064132" y="2006023"/>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22" name="Rectangle 2121">
              <a:extLst>
                <a:ext uri="{FF2B5EF4-FFF2-40B4-BE49-F238E27FC236}">
                  <a16:creationId xmlns:a16="http://schemas.microsoft.com/office/drawing/2014/main" id="{F879C1FD-37F0-5B1C-0489-4DF74BDDE840}"/>
                </a:ext>
              </a:extLst>
            </p:cNvPr>
            <p:cNvSpPr/>
            <p:nvPr/>
          </p:nvSpPr>
          <p:spPr>
            <a:xfrm>
              <a:off x="5472098" y="2006022"/>
              <a:ext cx="745299"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mem_write_address</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23" name="Shape 123">
              <a:extLst>
                <a:ext uri="{FF2B5EF4-FFF2-40B4-BE49-F238E27FC236}">
                  <a16:creationId xmlns:a16="http://schemas.microsoft.com/office/drawing/2014/main" id="{232A118D-3CF7-882A-70C0-950517ABD703}"/>
                </a:ext>
              </a:extLst>
            </p:cNvPr>
            <p:cNvSpPr/>
            <p:nvPr/>
          </p:nvSpPr>
          <p:spPr>
            <a:xfrm>
              <a:off x="3076862" y="2344124"/>
              <a:ext cx="3219999" cy="259"/>
            </a:xfrm>
            <a:custGeom>
              <a:avLst/>
              <a:gdLst/>
              <a:ahLst/>
              <a:cxnLst/>
              <a:rect l="0" t="0" r="0" b="0"/>
              <a:pathLst>
                <a:path w="3219999" h="259">
                  <a:moveTo>
                    <a:pt x="0" y="0"/>
                  </a:moveTo>
                  <a:lnTo>
                    <a:pt x="3219999" y="259"/>
                  </a:lnTo>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24" name="Shape 124">
              <a:extLst>
                <a:ext uri="{FF2B5EF4-FFF2-40B4-BE49-F238E27FC236}">
                  <a16:creationId xmlns:a16="http://schemas.microsoft.com/office/drawing/2014/main" id="{E72AF1EF-9A71-9206-D7A5-DF3DC3C55441}"/>
                </a:ext>
              </a:extLst>
            </p:cNvPr>
            <p:cNvSpPr/>
            <p:nvPr/>
          </p:nvSpPr>
          <p:spPr>
            <a:xfrm>
              <a:off x="3049632" y="2325970"/>
              <a:ext cx="36307" cy="36307"/>
            </a:xfrm>
            <a:custGeom>
              <a:avLst/>
              <a:gdLst/>
              <a:ahLst/>
              <a:cxnLst/>
              <a:rect l="0" t="0" r="0" b="0"/>
              <a:pathLst>
                <a:path w="36307" h="36307">
                  <a:moveTo>
                    <a:pt x="36307" y="0"/>
                  </a:moveTo>
                  <a:lnTo>
                    <a:pt x="27230" y="18153"/>
                  </a:lnTo>
                  <a:lnTo>
                    <a:pt x="36307" y="36307"/>
                  </a:lnTo>
                  <a:lnTo>
                    <a:pt x="0" y="18153"/>
                  </a:lnTo>
                  <a:lnTo>
                    <a:pt x="3630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2125" name="Shape 125">
              <a:extLst>
                <a:ext uri="{FF2B5EF4-FFF2-40B4-BE49-F238E27FC236}">
                  <a16:creationId xmlns:a16="http://schemas.microsoft.com/office/drawing/2014/main" id="{51747F0F-8CD4-B9C0-827C-85E045C80474}"/>
                </a:ext>
              </a:extLst>
            </p:cNvPr>
            <p:cNvSpPr/>
            <p:nvPr/>
          </p:nvSpPr>
          <p:spPr>
            <a:xfrm>
              <a:off x="3049632" y="2325970"/>
              <a:ext cx="36307" cy="36307"/>
            </a:xfrm>
            <a:custGeom>
              <a:avLst/>
              <a:gdLst/>
              <a:ahLst/>
              <a:cxnLst/>
              <a:rect l="0" t="0" r="0" b="0"/>
              <a:pathLst>
                <a:path w="36307" h="36307">
                  <a:moveTo>
                    <a:pt x="0" y="18153"/>
                  </a:moveTo>
                  <a:lnTo>
                    <a:pt x="36307" y="0"/>
                  </a:lnTo>
                  <a:lnTo>
                    <a:pt x="27230" y="18153"/>
                  </a:lnTo>
                  <a:lnTo>
                    <a:pt x="36307" y="36307"/>
                  </a:lnTo>
                  <a:lnTo>
                    <a:pt x="0" y="18153"/>
                  </a:lnTo>
                  <a:close/>
                </a:path>
              </a:pathLst>
            </a:custGeom>
            <a:ln w="5187" cap="flat">
              <a:miter lim="127000"/>
            </a:ln>
          </p:spPr>
          <p:style>
            <a:lnRef idx="1">
              <a:srgbClr val="000000"/>
            </a:lnRef>
            <a:fillRef idx="0">
              <a:srgbClr val="000000">
                <a:alpha val="0"/>
              </a:srgbClr>
            </a:fillRef>
            <a:effectRef idx="0">
              <a:scrgbClr r="0" g="0" b="0"/>
            </a:effectRef>
            <a:fontRef idx="none"/>
          </p:style>
          <p:txBody>
            <a:bodyPr/>
            <a:lstStyle/>
            <a:p>
              <a:endParaRPr lang="en-US"/>
            </a:p>
          </p:txBody>
        </p:sp>
        <p:sp>
          <p:nvSpPr>
            <p:cNvPr id="2126" name="Rectangle 2125">
              <a:extLst>
                <a:ext uri="{FF2B5EF4-FFF2-40B4-BE49-F238E27FC236}">
                  <a16:creationId xmlns:a16="http://schemas.microsoft.com/office/drawing/2014/main" id="{441EB363-48C1-6888-A98A-F6D8445B3D37}"/>
                </a:ext>
              </a:extLst>
            </p:cNvPr>
            <p:cNvSpPr/>
            <p:nvPr/>
          </p:nvSpPr>
          <p:spPr>
            <a:xfrm>
              <a:off x="5513591" y="2223862"/>
              <a:ext cx="634953"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mem_write_done</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27" name="Rectangle 2126">
              <a:extLst>
                <a:ext uri="{FF2B5EF4-FFF2-40B4-BE49-F238E27FC236}">
                  <a16:creationId xmlns:a16="http://schemas.microsoft.com/office/drawing/2014/main" id="{300822C0-1B48-8058-1C18-F478DE591FBF}"/>
                </a:ext>
              </a:extLst>
            </p:cNvPr>
            <p:cNvSpPr/>
            <p:nvPr/>
          </p:nvSpPr>
          <p:spPr>
            <a:xfrm>
              <a:off x="4974176" y="507070"/>
              <a:ext cx="119642"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64-</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2128" name="Rectangle 2127">
              <a:extLst>
                <a:ext uri="{FF2B5EF4-FFF2-40B4-BE49-F238E27FC236}">
                  <a16:creationId xmlns:a16="http://schemas.microsoft.com/office/drawing/2014/main" id="{93A32EFB-2A0D-A22A-100D-7ABAD76CA793}"/>
                </a:ext>
              </a:extLst>
            </p:cNvPr>
            <p:cNvSpPr/>
            <p:nvPr/>
          </p:nvSpPr>
          <p:spPr>
            <a:xfrm>
              <a:off x="5064132" y="507070"/>
              <a:ext cx="87428" cy="77809"/>
            </a:xfrm>
            <a:prstGeom prst="rect">
              <a:avLst/>
            </a:prstGeom>
            <a:ln>
              <a:noFill/>
            </a:ln>
          </p:spPr>
          <p:txBody>
            <a:bodyPr vert="horz" lIns="0" tIns="0" rIns="0" bIns="0" rtlCol="0">
              <a:noAutofit/>
            </a:bodyPr>
            <a:lstStyle/>
            <a:p>
              <a:pPr>
                <a:lnSpc>
                  <a:spcPct val="107000"/>
                </a:lnSpc>
                <a:spcAft>
                  <a:spcPts val="800"/>
                </a:spcAft>
              </a:pPr>
              <a:r>
                <a:rPr lang="en-US" sz="500" kern="100">
                  <a:effectLst/>
                  <a:latin typeface="Arial" panose="020B0604020202020204" pitchFamily="34" charset="0"/>
                  <a:ea typeface="Arial" panose="020B0604020202020204" pitchFamily="34" charset="0"/>
                  <a:cs typeface="Arial" panose="020B0604020202020204" pitchFamily="34" charset="0"/>
                </a:rPr>
                <a:t>bit</a:t>
              </a:r>
              <a:endParaRPr lang="en-US" sz="1100" kern="100">
                <a:effectLst/>
                <a:latin typeface="Aptos" panose="020B0004020202020204" pitchFamily="34" charset="0"/>
                <a:ea typeface="Aptos"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134084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ISA</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b="1"/>
              <a:t>R-Type</a:t>
            </a:r>
          </a:p>
          <a:p>
            <a:pPr lvl="1">
              <a:buClr>
                <a:srgbClr val="F7B217"/>
              </a:buClr>
              <a:buFont typeface="Wingdings" panose="05000000000000000000" pitchFamily="2" charset="2"/>
              <a:buChar char="§"/>
            </a:pPr>
            <a:r>
              <a:rPr lang="en-US" sz="3200"/>
              <a:t> add(w), sub(w), </a:t>
            </a:r>
            <a:r>
              <a:rPr lang="en-US" sz="3200" err="1"/>
              <a:t>xor</a:t>
            </a:r>
            <a:r>
              <a:rPr lang="en-US" sz="3200"/>
              <a:t>, or, and, </a:t>
            </a:r>
            <a:r>
              <a:rPr lang="en-US" sz="3200" err="1"/>
              <a:t>sll</a:t>
            </a:r>
            <a:r>
              <a:rPr lang="en-US" sz="3200"/>
              <a:t>(w), </a:t>
            </a:r>
            <a:r>
              <a:rPr lang="en-US" sz="3200" err="1"/>
              <a:t>srl</a:t>
            </a:r>
            <a:r>
              <a:rPr lang="en-US" sz="3200"/>
              <a:t>(w), </a:t>
            </a:r>
            <a:r>
              <a:rPr lang="en-US" sz="3200" err="1"/>
              <a:t>sra</a:t>
            </a:r>
            <a:r>
              <a:rPr lang="en-US" sz="3200"/>
              <a:t>(w), </a:t>
            </a:r>
            <a:r>
              <a:rPr lang="en-US" sz="3200" err="1"/>
              <a:t>slt</a:t>
            </a:r>
            <a:r>
              <a:rPr lang="en-US" sz="3200"/>
              <a:t>, </a:t>
            </a:r>
            <a:r>
              <a:rPr lang="en-US" sz="3200" err="1"/>
              <a:t>sltu</a:t>
            </a:r>
            <a:endParaRPr lang="en-US" sz="3200"/>
          </a:p>
          <a:p>
            <a:pPr>
              <a:buClr>
                <a:srgbClr val="F7B217"/>
              </a:buClr>
            </a:pPr>
            <a:r>
              <a:rPr lang="en-US" sz="3600" b="1"/>
              <a:t>I-Type</a:t>
            </a:r>
          </a:p>
          <a:p>
            <a:pPr lvl="1">
              <a:buClr>
                <a:srgbClr val="F7B217"/>
              </a:buClr>
              <a:buFont typeface="Wingdings" panose="05000000000000000000" pitchFamily="2" charset="2"/>
              <a:buChar char="§"/>
            </a:pPr>
            <a:r>
              <a:rPr lang="en-US" sz="3200"/>
              <a:t> </a:t>
            </a:r>
            <a:r>
              <a:rPr lang="en-US" sz="3200" err="1"/>
              <a:t>addi</a:t>
            </a:r>
            <a:r>
              <a:rPr lang="en-US" sz="3200"/>
              <a:t>(w), </a:t>
            </a:r>
            <a:r>
              <a:rPr lang="en-US" sz="3200" err="1"/>
              <a:t>xori</a:t>
            </a:r>
            <a:r>
              <a:rPr lang="en-US" sz="3200"/>
              <a:t>, </a:t>
            </a:r>
            <a:r>
              <a:rPr lang="en-US" sz="3200" err="1"/>
              <a:t>ori</a:t>
            </a:r>
            <a:r>
              <a:rPr lang="en-US" sz="3200"/>
              <a:t>, </a:t>
            </a:r>
            <a:r>
              <a:rPr lang="en-US" sz="3200" err="1"/>
              <a:t>andi</a:t>
            </a:r>
            <a:r>
              <a:rPr lang="en-US" sz="3200"/>
              <a:t>, </a:t>
            </a:r>
            <a:r>
              <a:rPr lang="en-US" sz="3200" err="1"/>
              <a:t>slli</a:t>
            </a:r>
            <a:r>
              <a:rPr lang="en-US" sz="3200"/>
              <a:t>(w), </a:t>
            </a:r>
            <a:r>
              <a:rPr lang="en-US" sz="3200" err="1"/>
              <a:t>srli</a:t>
            </a:r>
            <a:r>
              <a:rPr lang="en-US" sz="3200"/>
              <a:t>(w), </a:t>
            </a:r>
            <a:r>
              <a:rPr lang="en-US" sz="3200" err="1"/>
              <a:t>srai</a:t>
            </a:r>
            <a:r>
              <a:rPr lang="en-US" sz="3200"/>
              <a:t>(w), </a:t>
            </a:r>
            <a:r>
              <a:rPr lang="en-US" sz="3200" err="1"/>
              <a:t>slti</a:t>
            </a:r>
            <a:r>
              <a:rPr lang="en-US" sz="3200"/>
              <a:t>, </a:t>
            </a:r>
            <a:r>
              <a:rPr lang="en-US" sz="3200" err="1"/>
              <a:t>sltiu</a:t>
            </a:r>
            <a:endParaRPr lang="en-US" sz="3200"/>
          </a:p>
          <a:p>
            <a:pPr lvl="1">
              <a:buClr>
                <a:srgbClr val="F7B217"/>
              </a:buClr>
              <a:buFont typeface="Wingdings" panose="05000000000000000000" pitchFamily="2" charset="2"/>
              <a:buChar char="§"/>
            </a:pPr>
            <a:r>
              <a:rPr lang="en-US" sz="3200"/>
              <a:t> </a:t>
            </a:r>
            <a:r>
              <a:rPr lang="en-US" sz="3200" err="1"/>
              <a:t>lb</a:t>
            </a:r>
            <a:r>
              <a:rPr lang="en-US" sz="3200"/>
              <a:t>(u), </a:t>
            </a:r>
            <a:r>
              <a:rPr lang="en-US" sz="3200" err="1"/>
              <a:t>lh</a:t>
            </a:r>
            <a:r>
              <a:rPr lang="en-US" sz="3200"/>
              <a:t>(u), </a:t>
            </a:r>
            <a:r>
              <a:rPr lang="en-US" sz="3200" err="1"/>
              <a:t>lw</a:t>
            </a:r>
            <a:r>
              <a:rPr lang="en-US" sz="3200"/>
              <a:t>(u), </a:t>
            </a:r>
            <a:r>
              <a:rPr lang="en-US" sz="3200" err="1"/>
              <a:t>ld</a:t>
            </a:r>
            <a:endParaRPr lang="en-US" sz="3200"/>
          </a:p>
          <a:p>
            <a:pPr lvl="1">
              <a:buClr>
                <a:srgbClr val="F7B217"/>
              </a:buClr>
              <a:buFont typeface="Wingdings" panose="05000000000000000000" pitchFamily="2" charset="2"/>
              <a:buChar char="§"/>
            </a:pPr>
            <a:r>
              <a:rPr lang="en-US" sz="3200"/>
              <a:t> </a:t>
            </a:r>
            <a:r>
              <a:rPr lang="en-US" sz="3200" err="1"/>
              <a:t>jalr</a:t>
            </a:r>
            <a:endParaRPr lang="en-US" sz="3200"/>
          </a:p>
          <a:p>
            <a:pPr>
              <a:buClr>
                <a:srgbClr val="F7B217"/>
              </a:buClr>
            </a:pPr>
            <a:r>
              <a:rPr lang="en-US" sz="3600" b="1"/>
              <a:t>S-Type</a:t>
            </a:r>
          </a:p>
          <a:p>
            <a:pPr lvl="1">
              <a:buClr>
                <a:srgbClr val="F7B217"/>
              </a:buClr>
              <a:buFont typeface="Wingdings" panose="05000000000000000000" pitchFamily="2" charset="2"/>
              <a:buChar char="§"/>
            </a:pPr>
            <a:r>
              <a:rPr lang="en-US" sz="3200"/>
              <a:t>sb, </a:t>
            </a:r>
            <a:r>
              <a:rPr lang="en-US" sz="3200" err="1"/>
              <a:t>sh</a:t>
            </a:r>
            <a:r>
              <a:rPr lang="en-US" sz="3200"/>
              <a:t>, </a:t>
            </a:r>
            <a:r>
              <a:rPr lang="en-US" sz="3200" err="1"/>
              <a:t>sw</a:t>
            </a:r>
            <a:r>
              <a:rPr lang="en-US" sz="3200"/>
              <a:t>, </a:t>
            </a:r>
            <a:r>
              <a:rPr lang="en-US" sz="3200" err="1"/>
              <a:t>sd</a:t>
            </a:r>
            <a:endParaRPr lang="en-US" sz="3200"/>
          </a:p>
          <a:p>
            <a:pPr>
              <a:buClr>
                <a:srgbClr val="F7B217"/>
              </a:buClr>
            </a:pPr>
            <a:r>
              <a:rPr lang="en-US" sz="3600" b="1"/>
              <a:t>B-Type</a:t>
            </a:r>
          </a:p>
          <a:p>
            <a:pPr lvl="1">
              <a:buClr>
                <a:srgbClr val="F7B217"/>
              </a:buClr>
              <a:buFont typeface="Wingdings" panose="05000000000000000000" pitchFamily="2" charset="2"/>
              <a:buChar char="§"/>
            </a:pPr>
            <a:r>
              <a:rPr lang="en-US" sz="3200" err="1"/>
              <a:t>beq</a:t>
            </a:r>
            <a:r>
              <a:rPr lang="en-US" sz="3200"/>
              <a:t>, </a:t>
            </a:r>
            <a:r>
              <a:rPr lang="en-US" sz="3200" err="1"/>
              <a:t>bne</a:t>
            </a:r>
            <a:r>
              <a:rPr lang="en-US" sz="3200"/>
              <a:t>, </a:t>
            </a:r>
            <a:r>
              <a:rPr lang="en-US" sz="3200" err="1"/>
              <a:t>blt</a:t>
            </a:r>
            <a:r>
              <a:rPr lang="en-US" sz="3200"/>
              <a:t>(u), </a:t>
            </a:r>
            <a:r>
              <a:rPr lang="en-US" sz="3200" err="1"/>
              <a:t>bge</a:t>
            </a:r>
            <a:r>
              <a:rPr lang="en-US" sz="3200"/>
              <a:t>(u)</a:t>
            </a:r>
          </a:p>
          <a:p>
            <a:pPr>
              <a:buClr>
                <a:srgbClr val="F7B217"/>
              </a:buClr>
            </a:pPr>
            <a:r>
              <a:rPr lang="en-US" sz="3600" b="1"/>
              <a:t>J-Type </a:t>
            </a:r>
          </a:p>
          <a:p>
            <a:pPr lvl="1">
              <a:buClr>
                <a:srgbClr val="F7B217"/>
              </a:buClr>
              <a:buFont typeface="Wingdings" panose="05000000000000000000" pitchFamily="2" charset="2"/>
              <a:buChar char="§"/>
            </a:pPr>
            <a:r>
              <a:rPr lang="en-US" sz="3200" err="1"/>
              <a:t>jal</a:t>
            </a:r>
            <a:endParaRPr lang="en-US" sz="3200"/>
          </a:p>
          <a:p>
            <a:pPr>
              <a:buClr>
                <a:srgbClr val="F7B217"/>
              </a:buClr>
            </a:pPr>
            <a:r>
              <a:rPr lang="en-US" sz="3600" b="1"/>
              <a:t>U-Type</a:t>
            </a:r>
          </a:p>
          <a:p>
            <a:pPr lvl="1">
              <a:buClr>
                <a:srgbClr val="F7B217"/>
              </a:buClr>
              <a:buFont typeface="Wingdings" panose="05000000000000000000" pitchFamily="2" charset="2"/>
              <a:buChar char="§"/>
            </a:pPr>
            <a:r>
              <a:rPr lang="en-US" sz="3200" err="1"/>
              <a:t>lui</a:t>
            </a:r>
            <a:r>
              <a:rPr lang="en-US" sz="3200"/>
              <a:t>, </a:t>
            </a:r>
            <a:r>
              <a:rPr lang="en-US" sz="3200" err="1"/>
              <a:t>auipc</a:t>
            </a:r>
            <a:endParaRPr lang="en-US" sz="3200"/>
          </a:p>
        </p:txBody>
      </p:sp>
    </p:spTree>
    <p:extLst>
      <p:ext uri="{BB962C8B-B14F-4D97-AF65-F5344CB8AC3E}">
        <p14:creationId xmlns:p14="http://schemas.microsoft.com/office/powerpoint/2010/main" val="32419755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Branch Prediction in RISC-V</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Subtitle 2">
            <a:extLst>
              <a:ext uri="{FF2B5EF4-FFF2-40B4-BE49-F238E27FC236}">
                <a16:creationId xmlns:a16="http://schemas.microsoft.com/office/drawing/2014/main" id="{EF5AFC78-860F-F7D3-B5D7-815D214A695D}"/>
              </a:ext>
            </a:extLst>
          </p:cNvPr>
          <p:cNvSpPr txBox="1">
            <a:spLocks/>
          </p:cNvSpPr>
          <p:nvPr/>
        </p:nvSpPr>
        <p:spPr>
          <a:xfrm>
            <a:off x="936298" y="2165795"/>
            <a:ext cx="10323576" cy="2709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Branch Penalties limit the performance of the core and increases CPI beyond 1.</a:t>
            </a:r>
          </a:p>
          <a:p>
            <a:r>
              <a:rPr lang="en-US"/>
              <a:t>Branch prediction with high accuracy can reduce branch penalties.</a:t>
            </a:r>
          </a:p>
        </p:txBody>
      </p:sp>
    </p:spTree>
    <p:extLst>
      <p:ext uri="{BB962C8B-B14F-4D97-AF65-F5344CB8AC3E}">
        <p14:creationId xmlns:p14="http://schemas.microsoft.com/office/powerpoint/2010/main" val="28445529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What is Control Transfer?</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Content Placeholder 2">
            <a:extLst>
              <a:ext uri="{FF2B5EF4-FFF2-40B4-BE49-F238E27FC236}">
                <a16:creationId xmlns:a16="http://schemas.microsoft.com/office/drawing/2014/main" id="{76BFF2A0-660D-B862-74AF-40AAA3ADF303}"/>
              </a:ext>
            </a:extLst>
          </p:cNvPr>
          <p:cNvSpPr>
            <a:spLocks noGrp="1"/>
          </p:cNvSpPr>
          <p:nvPr>
            <p:ph idx="1"/>
          </p:nvPr>
        </p:nvSpPr>
        <p:spPr>
          <a:xfrm>
            <a:off x="660818" y="2082350"/>
            <a:ext cx="10077557" cy="3549045"/>
          </a:xfrm>
        </p:spPr>
        <p:txBody>
          <a:bodyPr/>
          <a:lstStyle/>
          <a:p>
            <a:pPr marL="342900" indent="-342900">
              <a:buFont typeface="Arial" panose="020B0604020202020204" pitchFamily="34" charset="0"/>
              <a:buChar char="•"/>
            </a:pPr>
            <a:r>
              <a:rPr lang="en-US"/>
              <a:t>Control Transfer instructions causes the program flow to change to another address in the instruction memory.</a:t>
            </a:r>
          </a:p>
          <a:p>
            <a:pPr marL="342900" indent="-342900">
              <a:buFont typeface="Arial" panose="020B0604020202020204" pitchFamily="34" charset="0"/>
              <a:buChar char="•"/>
            </a:pPr>
            <a:r>
              <a:rPr lang="en-US"/>
              <a:t>This means we have two things to determine to execute these instructions:</a:t>
            </a:r>
          </a:p>
          <a:p>
            <a:pPr marL="457200" indent="-457200">
              <a:buFont typeface="+mj-lt"/>
              <a:buAutoNum type="arabicPeriod"/>
            </a:pPr>
            <a:r>
              <a:rPr lang="en-US"/>
              <a:t>Decision ( Taken or Not Taken)</a:t>
            </a:r>
          </a:p>
          <a:p>
            <a:pPr marL="457200" indent="-457200">
              <a:buFont typeface="+mj-lt"/>
              <a:buAutoNum type="arabicPeriod"/>
            </a:pPr>
            <a:r>
              <a:rPr lang="en-US"/>
              <a:t>Target Address </a:t>
            </a:r>
          </a:p>
        </p:txBody>
      </p:sp>
    </p:spTree>
    <p:extLst>
      <p:ext uri="{BB962C8B-B14F-4D97-AF65-F5344CB8AC3E}">
        <p14:creationId xmlns:p14="http://schemas.microsoft.com/office/powerpoint/2010/main" val="37238494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Static Prediction</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5">
            <a:extLst>
              <a:ext uri="{FF2B5EF4-FFF2-40B4-BE49-F238E27FC236}">
                <a16:creationId xmlns:a16="http://schemas.microsoft.com/office/drawing/2014/main" id="{6F7C3169-C00D-1EFF-31F3-5B90E45E841C}"/>
              </a:ext>
            </a:extLst>
          </p:cNvPr>
          <p:cNvSpPr txBox="1">
            <a:spLocks/>
          </p:cNvSpPr>
          <p:nvPr/>
        </p:nvSpPr>
        <p:spPr>
          <a:xfrm>
            <a:off x="519344" y="1806646"/>
            <a:ext cx="11166688" cy="2745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a:t>First type of prediction is static prediction by always take the same decision for all control flow instructions.</a:t>
            </a:r>
          </a:p>
          <a:p>
            <a:pPr marL="342900" indent="-342900"/>
            <a:r>
              <a:rPr lang="en-US"/>
              <a:t>Overall probability a branch is taken is ~60-70% with the following distribution according to the direction of branch.</a:t>
            </a:r>
          </a:p>
        </p:txBody>
      </p:sp>
      <p:pic>
        <p:nvPicPr>
          <p:cNvPr id="5" name="Content Placeholder 6" descr="A diagram of a tree&#10;&#10;Description automatically generated">
            <a:extLst>
              <a:ext uri="{FF2B5EF4-FFF2-40B4-BE49-F238E27FC236}">
                <a16:creationId xmlns:a16="http://schemas.microsoft.com/office/drawing/2014/main" id="{F48D08E0-2B33-67E6-E4CD-C522CC4CB682}"/>
              </a:ext>
            </a:extLst>
          </p:cNvPr>
          <p:cNvPicPr>
            <a:picLocks noGrp="1" noChangeAspect="1"/>
          </p:cNvPicPr>
          <p:nvPr>
            <p:ph idx="1"/>
          </p:nvPr>
        </p:nvPicPr>
        <p:blipFill rotWithShape="1">
          <a:blip r:embed="rId5"/>
          <a:srcRect t="18177"/>
          <a:stretch/>
        </p:blipFill>
        <p:spPr>
          <a:xfrm>
            <a:off x="2872265" y="4339714"/>
            <a:ext cx="5654663" cy="1866037"/>
          </a:xfrm>
          <a:prstGeom prst="rect">
            <a:avLst/>
          </a:prstGeom>
        </p:spPr>
      </p:pic>
    </p:spTree>
    <p:extLst>
      <p:ext uri="{BB962C8B-B14F-4D97-AF65-F5344CB8AC3E}">
        <p14:creationId xmlns:p14="http://schemas.microsoft.com/office/powerpoint/2010/main" val="19743314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Static Predictor</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3">
            <a:extLst>
              <a:ext uri="{FF2B5EF4-FFF2-40B4-BE49-F238E27FC236}">
                <a16:creationId xmlns:a16="http://schemas.microsoft.com/office/drawing/2014/main" id="{40D42B67-1967-9975-9B12-759941D2CC50}"/>
              </a:ext>
            </a:extLst>
          </p:cNvPr>
          <p:cNvSpPr txBox="1">
            <a:spLocks/>
          </p:cNvSpPr>
          <p:nvPr/>
        </p:nvSpPr>
        <p:spPr>
          <a:xfrm>
            <a:off x="519344" y="1744248"/>
            <a:ext cx="5250520" cy="3274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800"/>
              </a:spcAft>
            </a:pPr>
            <a:r>
              <a:rPr lang="en-US" sz="1900"/>
              <a:t>By this previous knowledge, the design of static predictor block can be as follows:</a:t>
            </a:r>
          </a:p>
          <a:p>
            <a:pPr marL="457200" indent="-457200">
              <a:lnSpc>
                <a:spcPct val="100000"/>
              </a:lnSpc>
              <a:buFont typeface="+mj-lt"/>
              <a:buAutoNum type="arabicPeriod"/>
            </a:pPr>
            <a:r>
              <a:rPr lang="en-US" sz="1900"/>
              <a:t>Take the Jump when the instruction is decoded as Unconditional Jump.</a:t>
            </a:r>
          </a:p>
          <a:p>
            <a:pPr marL="457200" indent="-457200">
              <a:lnSpc>
                <a:spcPct val="100000"/>
              </a:lnSpc>
              <a:spcAft>
                <a:spcPts val="800"/>
              </a:spcAft>
              <a:buFont typeface="+mj-lt"/>
              <a:buAutoNum type="arabicPeriod"/>
            </a:pPr>
            <a:r>
              <a:rPr lang="en-US" sz="1900"/>
              <a:t>Prefer the backward branch, by taking the branch if the offset is negative.</a:t>
            </a:r>
          </a:p>
          <a:p>
            <a:pPr marL="457200" indent="-457200">
              <a:lnSpc>
                <a:spcPct val="100000"/>
              </a:lnSpc>
              <a:spcAft>
                <a:spcPts val="800"/>
              </a:spcAft>
              <a:buFont typeface="+mj-lt"/>
              <a:buAutoNum type="arabicPeriod"/>
            </a:pPr>
            <a:r>
              <a:rPr lang="en-US" sz="1900"/>
              <a:t>We will put predictor in the ID Stage.</a:t>
            </a:r>
          </a:p>
          <a:p>
            <a:pPr>
              <a:lnSpc>
                <a:spcPct val="100000"/>
              </a:lnSpc>
            </a:pPr>
            <a:endParaRPr lang="en-US" sz="1900"/>
          </a:p>
        </p:txBody>
      </p:sp>
      <p:pic>
        <p:nvPicPr>
          <p:cNvPr id="5" name="Picture Placeholder 4" descr="A diagram of a branch&#10;&#10;Description automatically generated">
            <a:extLst>
              <a:ext uri="{FF2B5EF4-FFF2-40B4-BE49-F238E27FC236}">
                <a16:creationId xmlns:a16="http://schemas.microsoft.com/office/drawing/2014/main" id="{9DE2CFC7-FB9A-A0A7-36C0-2D192CEEA50B}"/>
              </a:ext>
            </a:extLst>
          </p:cNvPr>
          <p:cNvPicPr>
            <a:picLocks noChangeAspect="1"/>
          </p:cNvPicPr>
          <p:nvPr/>
        </p:nvPicPr>
        <p:blipFill rotWithShape="1">
          <a:blip r:embed="rId5"/>
          <a:srcRect l="8948" r="4403" b="-2"/>
          <a:stretch/>
        </p:blipFill>
        <p:spPr>
          <a:xfrm>
            <a:off x="5953780" y="1889218"/>
            <a:ext cx="5660211" cy="2988605"/>
          </a:xfrm>
          <a:prstGeom prst="rect">
            <a:avLst/>
          </a:prstGeom>
        </p:spPr>
      </p:pic>
    </p:spTree>
    <p:extLst>
      <p:ext uri="{BB962C8B-B14F-4D97-AF65-F5344CB8AC3E}">
        <p14:creationId xmlns:p14="http://schemas.microsoft.com/office/powerpoint/2010/main" val="42855628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Static Prediction Accuracy</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Subtitle 2">
            <a:extLst>
              <a:ext uri="{FF2B5EF4-FFF2-40B4-BE49-F238E27FC236}">
                <a16:creationId xmlns:a16="http://schemas.microsoft.com/office/drawing/2014/main" id="{879C8BC1-E57E-3A3B-514C-5FD031F5EE73}"/>
              </a:ext>
            </a:extLst>
          </p:cNvPr>
          <p:cNvSpPr txBox="1">
            <a:spLocks/>
          </p:cNvSpPr>
          <p:nvPr/>
        </p:nvSpPr>
        <p:spPr>
          <a:xfrm>
            <a:off x="519344" y="2796731"/>
            <a:ext cx="10995464" cy="2680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accuracy of Static Predictor ranges from 50 to 80 % , in addition to at least 1 bubble is introduced either the prediction is right or wrong.</a:t>
            </a:r>
          </a:p>
          <a:p>
            <a:r>
              <a:rPr lang="en-US"/>
              <a:t>Therefore,  we need another type for better accuracy and performance</a:t>
            </a:r>
          </a:p>
        </p:txBody>
      </p:sp>
    </p:spTree>
    <p:extLst>
      <p:ext uri="{BB962C8B-B14F-4D97-AF65-F5344CB8AC3E}">
        <p14:creationId xmlns:p14="http://schemas.microsoft.com/office/powerpoint/2010/main" val="18101284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Dynamic Prediction</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Subtitle 2">
            <a:extLst>
              <a:ext uri="{FF2B5EF4-FFF2-40B4-BE49-F238E27FC236}">
                <a16:creationId xmlns:a16="http://schemas.microsoft.com/office/drawing/2014/main" id="{D162277A-0A85-7553-74CA-C0D0F06336EA}"/>
              </a:ext>
            </a:extLst>
          </p:cNvPr>
          <p:cNvSpPr txBox="1">
            <a:spLocks/>
          </p:cNvSpPr>
          <p:nvPr/>
        </p:nvSpPr>
        <p:spPr>
          <a:xfrm>
            <a:off x="1059539" y="2982954"/>
            <a:ext cx="10072922" cy="1747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a:t>Dynamic Prediction makes use of the actual branch decisions to update itself and dynamically perform better.</a:t>
            </a:r>
          </a:p>
          <a:p>
            <a:pPr marL="342900" indent="-342900"/>
            <a:r>
              <a:rPr lang="en-US"/>
              <a:t>How is that achieved?</a:t>
            </a:r>
          </a:p>
        </p:txBody>
      </p:sp>
    </p:spTree>
    <p:extLst>
      <p:ext uri="{BB962C8B-B14F-4D97-AF65-F5344CB8AC3E}">
        <p14:creationId xmlns:p14="http://schemas.microsoft.com/office/powerpoint/2010/main" val="30836635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Introducing Branch History Table (BHT)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Content Placeholder 2">
            <a:extLst>
              <a:ext uri="{FF2B5EF4-FFF2-40B4-BE49-F238E27FC236}">
                <a16:creationId xmlns:a16="http://schemas.microsoft.com/office/drawing/2014/main" id="{460BAB2B-9539-D3C3-0E46-A58B432B29DC}"/>
              </a:ext>
            </a:extLst>
          </p:cNvPr>
          <p:cNvSpPr>
            <a:spLocks noGrp="1"/>
          </p:cNvSpPr>
          <p:nvPr>
            <p:ph idx="1"/>
          </p:nvPr>
        </p:nvSpPr>
        <p:spPr>
          <a:xfrm>
            <a:off x="660818" y="1736430"/>
            <a:ext cx="10077557" cy="3549045"/>
          </a:xfrm>
        </p:spPr>
        <p:txBody>
          <a:bodyPr/>
          <a:lstStyle/>
          <a:p>
            <a:pPr marL="342900" indent="-342900">
              <a:buFont typeface="Arial" panose="020B0604020202020204" pitchFamily="34" charset="0"/>
              <a:buChar char="•"/>
            </a:pPr>
            <a:r>
              <a:rPr lang="en-US"/>
              <a:t>It is a table that contains all previous control transfer instructions according to their corresponding PC.</a:t>
            </a:r>
          </a:p>
          <a:p>
            <a:pPr marL="342900" indent="-342900">
              <a:buFont typeface="Arial" panose="020B0604020202020204" pitchFamily="34" charset="0"/>
              <a:buChar char="•"/>
            </a:pPr>
            <a:r>
              <a:rPr lang="en-US"/>
              <a:t>For each prediction , BHT updates its next decision by comparing its prediction with the actual right decision produced from the Branch Unit.</a:t>
            </a:r>
          </a:p>
          <a:p>
            <a:pPr marL="342900" indent="-342900">
              <a:buFont typeface="Arial" panose="020B0604020202020204" pitchFamily="34" charset="0"/>
              <a:buChar char="•"/>
            </a:pPr>
            <a:r>
              <a:rPr lang="en-US"/>
              <a:t>It uses a Two-Bit Counter to update its decision every time the same branch instruction is encountered.</a:t>
            </a:r>
          </a:p>
        </p:txBody>
      </p:sp>
    </p:spTree>
    <p:extLst>
      <p:ext uri="{BB962C8B-B14F-4D97-AF65-F5344CB8AC3E}">
        <p14:creationId xmlns:p14="http://schemas.microsoft.com/office/powerpoint/2010/main" val="6392619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Two Bit Counter</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5">
            <a:extLst>
              <a:ext uri="{FF2B5EF4-FFF2-40B4-BE49-F238E27FC236}">
                <a16:creationId xmlns:a16="http://schemas.microsoft.com/office/drawing/2014/main" id="{99AAA9CF-0684-8D37-9665-F17948B4DABA}"/>
              </a:ext>
            </a:extLst>
          </p:cNvPr>
          <p:cNvSpPr txBox="1">
            <a:spLocks/>
          </p:cNvSpPr>
          <p:nvPr/>
        </p:nvSpPr>
        <p:spPr>
          <a:xfrm>
            <a:off x="519344" y="1997806"/>
            <a:ext cx="5314528" cy="377161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a:t>It is an FSM that updates the decision of each branch instruction according to past behavior.</a:t>
            </a:r>
          </a:p>
          <a:p>
            <a:pPr marL="342900" indent="-342900"/>
            <a:r>
              <a:rPr lang="en-US"/>
              <a:t>If the current state is strong taken or weak taken, then the decision is to take the branch. Otherwise , it is not taken.</a:t>
            </a:r>
          </a:p>
          <a:p>
            <a:pPr marL="342900" indent="-342900"/>
            <a:r>
              <a:rPr lang="en-US"/>
              <a:t>According to the output of the branch unit in the EX-stage to that branch instruction, the state is updated.</a:t>
            </a:r>
          </a:p>
          <a:p>
            <a:endParaRPr lang="en-US"/>
          </a:p>
        </p:txBody>
      </p:sp>
      <p:pic>
        <p:nvPicPr>
          <p:cNvPr id="5" name="Content Placeholder 6" descr="A diagram of a diagram&#10;&#10;Description automatically generated">
            <a:extLst>
              <a:ext uri="{FF2B5EF4-FFF2-40B4-BE49-F238E27FC236}">
                <a16:creationId xmlns:a16="http://schemas.microsoft.com/office/drawing/2014/main" id="{963059E2-23DF-8FFA-4BCD-F492EDC09C51}"/>
              </a:ext>
            </a:extLst>
          </p:cNvPr>
          <p:cNvPicPr>
            <a:picLocks noGrp="1" noChangeAspect="1"/>
          </p:cNvPicPr>
          <p:nvPr>
            <p:ph idx="1"/>
          </p:nvPr>
        </p:nvPicPr>
        <p:blipFill>
          <a:blip r:embed="rId5"/>
          <a:stretch>
            <a:fillRect/>
          </a:stretch>
        </p:blipFill>
        <p:spPr>
          <a:xfrm>
            <a:off x="6252931" y="1822575"/>
            <a:ext cx="5419725" cy="3946849"/>
          </a:xfrm>
          <a:prstGeom prst="rect">
            <a:avLst/>
          </a:prstGeom>
        </p:spPr>
      </p:pic>
    </p:spTree>
    <p:extLst>
      <p:ext uri="{BB962C8B-B14F-4D97-AF65-F5344CB8AC3E}">
        <p14:creationId xmlns:p14="http://schemas.microsoft.com/office/powerpoint/2010/main" val="31151943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How BHT works </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4" name="Content Placeholder 4">
            <a:extLst>
              <a:ext uri="{FF2B5EF4-FFF2-40B4-BE49-F238E27FC236}">
                <a16:creationId xmlns:a16="http://schemas.microsoft.com/office/drawing/2014/main" id="{75AC0B4B-2281-F353-3C8B-58811B4DF6D0}"/>
              </a:ext>
            </a:extLst>
          </p:cNvPr>
          <p:cNvGraphicFramePr>
            <a:graphicFrameLocks noGrp="1"/>
          </p:cNvGraphicFramePr>
          <p:nvPr>
            <p:ph idx="1"/>
            <p:extLst>
              <p:ext uri="{D42A27DB-BD31-4B8C-83A1-F6EECF244321}">
                <p14:modId xmlns:p14="http://schemas.microsoft.com/office/powerpoint/2010/main" val="3273099409"/>
              </p:ext>
            </p:extLst>
          </p:nvPr>
        </p:nvGraphicFramePr>
        <p:xfrm>
          <a:off x="525463" y="2522538"/>
          <a:ext cx="10077450" cy="3110165"/>
        </p:xfrm>
        <a:graphic>
          <a:graphicData uri="http://schemas.openxmlformats.org/drawingml/2006/table">
            <a:tbl>
              <a:tblPr firstRow="1" bandRow="1">
                <a:tableStyleId>{5C22544A-7EE6-4342-B048-85BDC9FD1C3A}</a:tableStyleId>
              </a:tblPr>
              <a:tblGrid>
                <a:gridCol w="5038725">
                  <a:extLst>
                    <a:ext uri="{9D8B030D-6E8A-4147-A177-3AD203B41FA5}">
                      <a16:colId xmlns:a16="http://schemas.microsoft.com/office/drawing/2014/main" val="3847115489"/>
                    </a:ext>
                  </a:extLst>
                </a:gridCol>
                <a:gridCol w="5038725">
                  <a:extLst>
                    <a:ext uri="{9D8B030D-6E8A-4147-A177-3AD203B41FA5}">
                      <a16:colId xmlns:a16="http://schemas.microsoft.com/office/drawing/2014/main" val="2361557620"/>
                    </a:ext>
                  </a:extLst>
                </a:gridCol>
              </a:tblGrid>
              <a:tr h="622033">
                <a:tc>
                  <a:txBody>
                    <a:bodyPr/>
                    <a:lstStyle/>
                    <a:p>
                      <a:pPr algn="ctr"/>
                      <a:r>
                        <a:rPr lang="en-US">
                          <a:latin typeface="+mn-lt"/>
                          <a:cs typeface="Cordia New" panose="020B0502040204020203" pitchFamily="34" charset="-34"/>
                        </a:rPr>
                        <a:t>Valid</a:t>
                      </a:r>
                    </a:p>
                  </a:txBody>
                  <a:tcPr/>
                </a:tc>
                <a:tc>
                  <a:txBody>
                    <a:bodyPr/>
                    <a:lstStyle/>
                    <a:p>
                      <a:pPr algn="ctr"/>
                      <a:r>
                        <a:rPr lang="en-US"/>
                        <a:t>Two Bit Saturation</a:t>
                      </a:r>
                    </a:p>
                  </a:txBody>
                  <a:tcPr/>
                </a:tc>
                <a:extLst>
                  <a:ext uri="{0D108BD9-81ED-4DB2-BD59-A6C34878D82A}">
                    <a16:rowId xmlns:a16="http://schemas.microsoft.com/office/drawing/2014/main" val="1605868192"/>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2438575314"/>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3068678643"/>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2798475052"/>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1362203801"/>
                  </a:ext>
                </a:extLst>
              </a:tr>
            </a:tbl>
          </a:graphicData>
        </a:graphic>
      </p:graphicFrame>
      <p:sp>
        <p:nvSpPr>
          <p:cNvPr id="5" name="Oval 4">
            <a:extLst>
              <a:ext uri="{FF2B5EF4-FFF2-40B4-BE49-F238E27FC236}">
                <a16:creationId xmlns:a16="http://schemas.microsoft.com/office/drawing/2014/main" id="{486A0B92-5BFD-8844-1BB5-BE921726B73C}"/>
              </a:ext>
            </a:extLst>
          </p:cNvPr>
          <p:cNvSpPr/>
          <p:nvPr/>
        </p:nvSpPr>
        <p:spPr>
          <a:xfrm>
            <a:off x="2715768"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Oval 5">
            <a:extLst>
              <a:ext uri="{FF2B5EF4-FFF2-40B4-BE49-F238E27FC236}">
                <a16:creationId xmlns:a16="http://schemas.microsoft.com/office/drawing/2014/main" id="{98F75803-D4A6-6246-0210-E37A563923D2}"/>
              </a:ext>
            </a:extLst>
          </p:cNvPr>
          <p:cNvSpPr/>
          <p:nvPr/>
        </p:nvSpPr>
        <p:spPr>
          <a:xfrm>
            <a:off x="7778496"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TextBox 6">
            <a:extLst>
              <a:ext uri="{FF2B5EF4-FFF2-40B4-BE49-F238E27FC236}">
                <a16:creationId xmlns:a16="http://schemas.microsoft.com/office/drawing/2014/main" id="{48BF40E0-3E83-D557-0855-77017E997349}"/>
              </a:ext>
            </a:extLst>
          </p:cNvPr>
          <p:cNvSpPr txBox="1"/>
          <p:nvPr/>
        </p:nvSpPr>
        <p:spPr>
          <a:xfrm>
            <a:off x="2450592" y="1757761"/>
            <a:ext cx="7799832" cy="369332"/>
          </a:xfrm>
          <a:prstGeom prst="rect">
            <a:avLst/>
          </a:prstGeom>
          <a:noFill/>
        </p:spPr>
        <p:txBody>
          <a:bodyPr wrap="square" rtlCol="0">
            <a:spAutoFit/>
          </a:bodyPr>
          <a:lstStyle/>
          <a:p>
            <a:r>
              <a:rPr lang="en-US"/>
              <a:t>Assume a Loop with 10 iterations, first time is mis predicted.</a:t>
            </a:r>
          </a:p>
        </p:txBody>
      </p:sp>
    </p:spTree>
    <p:extLst>
      <p:ext uri="{BB962C8B-B14F-4D97-AF65-F5344CB8AC3E}">
        <p14:creationId xmlns:p14="http://schemas.microsoft.com/office/powerpoint/2010/main" val="42635197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5" name="Title 4">
            <a:extLst>
              <a:ext uri="{FF2B5EF4-FFF2-40B4-BE49-F238E27FC236}">
                <a16:creationId xmlns:a16="http://schemas.microsoft.com/office/drawing/2014/main" id="{01E4937B-848B-0BDE-1C5E-15C95A76BC4F}"/>
              </a:ext>
            </a:extLst>
          </p:cNvPr>
          <p:cNvSpPr>
            <a:spLocks noGrp="1"/>
          </p:cNvSpPr>
          <p:nvPr>
            <p:ph type="title"/>
          </p:nvPr>
        </p:nvSpPr>
        <p:spPr/>
        <p:txBody>
          <a:bodyPr>
            <a:normAutofit/>
          </a:bodyPr>
          <a:lstStyle/>
          <a:p>
            <a:r>
              <a:rPr lang="en-US" sz="4000" b="1">
                <a:solidFill>
                  <a:schemeClr val="bg1"/>
                </a:solidFill>
              </a:rPr>
              <a:t>After 1</a:t>
            </a:r>
            <a:r>
              <a:rPr lang="en-US" sz="4000" b="1" baseline="30000">
                <a:solidFill>
                  <a:schemeClr val="bg1"/>
                </a:solidFill>
              </a:rPr>
              <a:t>st</a:t>
            </a:r>
            <a:r>
              <a:rPr lang="en-US" sz="4000" b="1">
                <a:solidFill>
                  <a:schemeClr val="bg1"/>
                </a:solidFill>
              </a:rPr>
              <a:t> Branch encounter with TAKEN decision</a:t>
            </a:r>
          </a:p>
        </p:txBody>
      </p:sp>
      <p:graphicFrame>
        <p:nvGraphicFramePr>
          <p:cNvPr id="6" name="Content Placeholder 4">
            <a:extLst>
              <a:ext uri="{FF2B5EF4-FFF2-40B4-BE49-F238E27FC236}">
                <a16:creationId xmlns:a16="http://schemas.microsoft.com/office/drawing/2014/main" id="{4C3B2FBA-D602-01F7-7AE7-4AEF58B8B6DE}"/>
              </a:ext>
            </a:extLst>
          </p:cNvPr>
          <p:cNvGraphicFramePr>
            <a:graphicFrameLocks noGrp="1"/>
          </p:cNvGraphicFramePr>
          <p:nvPr>
            <p:ph idx="1"/>
            <p:extLst>
              <p:ext uri="{D42A27DB-BD31-4B8C-83A1-F6EECF244321}">
                <p14:modId xmlns:p14="http://schemas.microsoft.com/office/powerpoint/2010/main" val="150544455"/>
              </p:ext>
            </p:extLst>
          </p:nvPr>
        </p:nvGraphicFramePr>
        <p:xfrm>
          <a:off x="525463" y="2522538"/>
          <a:ext cx="10077450" cy="3110165"/>
        </p:xfrm>
        <a:graphic>
          <a:graphicData uri="http://schemas.openxmlformats.org/drawingml/2006/table">
            <a:tbl>
              <a:tblPr firstRow="1" bandRow="1">
                <a:tableStyleId>{5C22544A-7EE6-4342-B048-85BDC9FD1C3A}</a:tableStyleId>
              </a:tblPr>
              <a:tblGrid>
                <a:gridCol w="5038725">
                  <a:extLst>
                    <a:ext uri="{9D8B030D-6E8A-4147-A177-3AD203B41FA5}">
                      <a16:colId xmlns:a16="http://schemas.microsoft.com/office/drawing/2014/main" val="3847115489"/>
                    </a:ext>
                  </a:extLst>
                </a:gridCol>
                <a:gridCol w="5038725">
                  <a:extLst>
                    <a:ext uri="{9D8B030D-6E8A-4147-A177-3AD203B41FA5}">
                      <a16:colId xmlns:a16="http://schemas.microsoft.com/office/drawing/2014/main" val="2361557620"/>
                    </a:ext>
                  </a:extLst>
                </a:gridCol>
              </a:tblGrid>
              <a:tr h="622033">
                <a:tc>
                  <a:txBody>
                    <a:bodyPr/>
                    <a:lstStyle/>
                    <a:p>
                      <a:pPr algn="ctr"/>
                      <a:r>
                        <a:rPr lang="en-US">
                          <a:latin typeface="+mn-lt"/>
                          <a:cs typeface="Cordia New" panose="020B0502040204020203" pitchFamily="34" charset="-34"/>
                        </a:rPr>
                        <a:t>Valid</a:t>
                      </a:r>
                    </a:p>
                  </a:txBody>
                  <a:tcPr/>
                </a:tc>
                <a:tc>
                  <a:txBody>
                    <a:bodyPr/>
                    <a:lstStyle/>
                    <a:p>
                      <a:pPr algn="ctr"/>
                      <a:r>
                        <a:rPr lang="en-US"/>
                        <a:t>Two Bit Saturation</a:t>
                      </a:r>
                    </a:p>
                  </a:txBody>
                  <a:tcPr/>
                </a:tc>
                <a:extLst>
                  <a:ext uri="{0D108BD9-81ED-4DB2-BD59-A6C34878D82A}">
                    <a16:rowId xmlns:a16="http://schemas.microsoft.com/office/drawing/2014/main" val="1605868192"/>
                  </a:ext>
                </a:extLst>
              </a:tr>
              <a:tr h="622033">
                <a:tc>
                  <a:txBody>
                    <a:bodyPr/>
                    <a:lstStyle/>
                    <a:p>
                      <a:pPr algn="ctr"/>
                      <a:r>
                        <a:rPr lang="en-US"/>
                        <a:t>1</a:t>
                      </a:r>
                    </a:p>
                  </a:txBody>
                  <a:tcPr/>
                </a:tc>
                <a:tc>
                  <a:txBody>
                    <a:bodyPr/>
                    <a:lstStyle/>
                    <a:p>
                      <a:pPr algn="ctr"/>
                      <a:r>
                        <a:rPr lang="en-US"/>
                        <a:t>01</a:t>
                      </a:r>
                    </a:p>
                  </a:txBody>
                  <a:tcPr/>
                </a:tc>
                <a:extLst>
                  <a:ext uri="{0D108BD9-81ED-4DB2-BD59-A6C34878D82A}">
                    <a16:rowId xmlns:a16="http://schemas.microsoft.com/office/drawing/2014/main" val="2438575314"/>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3068678643"/>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2798475052"/>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1362203801"/>
                  </a:ext>
                </a:extLst>
              </a:tr>
            </a:tbl>
          </a:graphicData>
        </a:graphic>
      </p:graphicFrame>
      <p:sp>
        <p:nvSpPr>
          <p:cNvPr id="7" name="Oval 6">
            <a:extLst>
              <a:ext uri="{FF2B5EF4-FFF2-40B4-BE49-F238E27FC236}">
                <a16:creationId xmlns:a16="http://schemas.microsoft.com/office/drawing/2014/main" id="{9E5CFC60-78D5-BC52-541E-1209DC6080B4}"/>
              </a:ext>
            </a:extLst>
          </p:cNvPr>
          <p:cNvSpPr/>
          <p:nvPr/>
        </p:nvSpPr>
        <p:spPr>
          <a:xfrm>
            <a:off x="2715768"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9" name="Oval 8">
            <a:extLst>
              <a:ext uri="{FF2B5EF4-FFF2-40B4-BE49-F238E27FC236}">
                <a16:creationId xmlns:a16="http://schemas.microsoft.com/office/drawing/2014/main" id="{0D012A66-0F01-DF0D-EB91-BD458E397E17}"/>
              </a:ext>
            </a:extLst>
          </p:cNvPr>
          <p:cNvSpPr/>
          <p:nvPr/>
        </p:nvSpPr>
        <p:spPr>
          <a:xfrm>
            <a:off x="7778496"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0" name="TextBox 9">
            <a:extLst>
              <a:ext uri="{FF2B5EF4-FFF2-40B4-BE49-F238E27FC236}">
                <a16:creationId xmlns:a16="http://schemas.microsoft.com/office/drawing/2014/main" id="{6ABB228F-C798-B3D4-D8BC-1E76EAAEA72D}"/>
              </a:ext>
            </a:extLst>
          </p:cNvPr>
          <p:cNvSpPr txBox="1"/>
          <p:nvPr/>
        </p:nvSpPr>
        <p:spPr>
          <a:xfrm>
            <a:off x="2450592" y="1757761"/>
            <a:ext cx="7799832" cy="369332"/>
          </a:xfrm>
          <a:prstGeom prst="rect">
            <a:avLst/>
          </a:prstGeom>
          <a:noFill/>
        </p:spPr>
        <p:txBody>
          <a:bodyPr wrap="square" rtlCol="0">
            <a:spAutoFit/>
          </a:bodyPr>
          <a:lstStyle/>
          <a:p>
            <a:r>
              <a:rPr lang="en-US"/>
              <a:t>Also , Second time is mis predicted.</a:t>
            </a:r>
          </a:p>
        </p:txBody>
      </p:sp>
    </p:spTree>
    <p:extLst>
      <p:ext uri="{BB962C8B-B14F-4D97-AF65-F5344CB8AC3E}">
        <p14:creationId xmlns:p14="http://schemas.microsoft.com/office/powerpoint/2010/main" val="332702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245988" y="3256168"/>
            <a:ext cx="4463144" cy="13355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7B217"/>
              </a:buClr>
              <a:buNone/>
            </a:pPr>
            <a:r>
              <a:rPr lang="en-GB" sz="3600"/>
              <a:t>Subset of Base-I </a:t>
            </a:r>
            <a:br>
              <a:rPr lang="en-GB" sz="3600"/>
            </a:br>
            <a:r>
              <a:rPr lang="en-GB" sz="3600"/>
              <a:t>from </a:t>
            </a:r>
            <a:br>
              <a:rPr lang="en-GB" sz="3600"/>
            </a:br>
            <a:r>
              <a:rPr lang="en-GB" sz="3600"/>
              <a:t>Harris &amp; Harris Book</a:t>
            </a:r>
            <a:r>
              <a:rPr lang="en-US" sz="3600"/>
              <a:t> </a:t>
            </a:r>
          </a:p>
        </p:txBody>
      </p:sp>
      <p:graphicFrame>
        <p:nvGraphicFramePr>
          <p:cNvPr id="7" name="Object 6">
            <a:extLst>
              <a:ext uri="{FF2B5EF4-FFF2-40B4-BE49-F238E27FC236}">
                <a16:creationId xmlns:a16="http://schemas.microsoft.com/office/drawing/2014/main" id="{3B21BBC0-9D11-F054-DDF6-94A7EBE0836C}"/>
              </a:ext>
            </a:extLst>
          </p:cNvPr>
          <p:cNvGraphicFramePr>
            <a:graphicFrameLocks noChangeAspect="1"/>
          </p:cNvGraphicFramePr>
          <p:nvPr>
            <p:extLst>
              <p:ext uri="{D42A27DB-BD31-4B8C-83A1-F6EECF244321}">
                <p14:modId xmlns:p14="http://schemas.microsoft.com/office/powerpoint/2010/main" val="816634996"/>
              </p:ext>
            </p:extLst>
          </p:nvPr>
        </p:nvGraphicFramePr>
        <p:xfrm>
          <a:off x="4429495" y="1473396"/>
          <a:ext cx="7516517" cy="4852131"/>
        </p:xfrm>
        <a:graphic>
          <a:graphicData uri="http://schemas.openxmlformats.org/presentationml/2006/ole">
            <mc:AlternateContent xmlns:mc="http://schemas.openxmlformats.org/markup-compatibility/2006">
              <mc:Choice xmlns:v="urn:schemas-microsoft-com:vml" Requires="v">
                <p:oleObj name="Visio" r:id="rId6" imgW="6958978" imgH="4492198" progId="Visio.Drawing.11">
                  <p:embed/>
                </p:oleObj>
              </mc:Choice>
              <mc:Fallback>
                <p:oleObj name="Visio" r:id="rId6" imgW="6958978" imgH="4492198" progId="Visio.Drawing.11">
                  <p:embed/>
                  <p:pic>
                    <p:nvPicPr>
                      <p:cNvPr id="7" name="Object 6">
                        <a:extLst>
                          <a:ext uri="{FF2B5EF4-FFF2-40B4-BE49-F238E27FC236}">
                            <a16:creationId xmlns:a16="http://schemas.microsoft.com/office/drawing/2014/main" id="{3B21BBC0-9D11-F054-DDF6-94A7EBE0836C}"/>
                          </a:ext>
                        </a:extLst>
                      </p:cNvPr>
                      <p:cNvPicPr/>
                      <p:nvPr/>
                    </p:nvPicPr>
                    <p:blipFill>
                      <a:blip r:embed="rId7"/>
                      <a:stretch>
                        <a:fillRect/>
                      </a:stretch>
                    </p:blipFill>
                    <p:spPr>
                      <a:xfrm>
                        <a:off x="4429495" y="1473396"/>
                        <a:ext cx="7516517" cy="4852131"/>
                      </a:xfrm>
                      <a:prstGeom prst="rect">
                        <a:avLst/>
                      </a:prstGeom>
                    </p:spPr>
                  </p:pic>
                </p:oleObj>
              </mc:Fallback>
            </mc:AlternateContent>
          </a:graphicData>
        </a:graphic>
      </p:graphicFrame>
    </p:spTree>
    <p:extLst>
      <p:ext uri="{BB962C8B-B14F-4D97-AF65-F5344CB8AC3E}">
        <p14:creationId xmlns:p14="http://schemas.microsoft.com/office/powerpoint/2010/main" val="18032852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Autofit/>
          </a:bodyPr>
          <a:lstStyle/>
          <a:p>
            <a:pPr>
              <a:buClr>
                <a:schemeClr val="bg1"/>
              </a:buClr>
            </a:pPr>
            <a:r>
              <a:rPr lang="en-US" sz="3600" b="1">
                <a:solidFill>
                  <a:schemeClr val="bg1"/>
                </a:solidFill>
              </a:rPr>
              <a:t>After 2</a:t>
            </a:r>
            <a:r>
              <a:rPr lang="en-US" sz="3600" b="1" baseline="30000">
                <a:solidFill>
                  <a:schemeClr val="bg1"/>
                </a:solidFill>
              </a:rPr>
              <a:t>nd</a:t>
            </a:r>
            <a:r>
              <a:rPr lang="en-US" sz="3600" b="1">
                <a:solidFill>
                  <a:schemeClr val="bg1"/>
                </a:solidFill>
              </a:rPr>
              <a:t> Branch encounter with TAKEN decision</a:t>
            </a:r>
            <a:endParaRPr lang="en-GB" sz="36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4" name="Content Placeholder 4">
            <a:extLst>
              <a:ext uri="{FF2B5EF4-FFF2-40B4-BE49-F238E27FC236}">
                <a16:creationId xmlns:a16="http://schemas.microsoft.com/office/drawing/2014/main" id="{D95535F9-04D5-E854-CE70-B7E34FCAAFF7}"/>
              </a:ext>
            </a:extLst>
          </p:cNvPr>
          <p:cNvGraphicFramePr>
            <a:graphicFrameLocks noGrp="1"/>
          </p:cNvGraphicFramePr>
          <p:nvPr>
            <p:ph idx="1"/>
            <p:extLst>
              <p:ext uri="{D42A27DB-BD31-4B8C-83A1-F6EECF244321}">
                <p14:modId xmlns:p14="http://schemas.microsoft.com/office/powerpoint/2010/main" val="175998985"/>
              </p:ext>
            </p:extLst>
          </p:nvPr>
        </p:nvGraphicFramePr>
        <p:xfrm>
          <a:off x="525463" y="2522538"/>
          <a:ext cx="10077450" cy="3110165"/>
        </p:xfrm>
        <a:graphic>
          <a:graphicData uri="http://schemas.openxmlformats.org/drawingml/2006/table">
            <a:tbl>
              <a:tblPr firstRow="1" bandRow="1">
                <a:tableStyleId>{5C22544A-7EE6-4342-B048-85BDC9FD1C3A}</a:tableStyleId>
              </a:tblPr>
              <a:tblGrid>
                <a:gridCol w="5038725">
                  <a:extLst>
                    <a:ext uri="{9D8B030D-6E8A-4147-A177-3AD203B41FA5}">
                      <a16:colId xmlns:a16="http://schemas.microsoft.com/office/drawing/2014/main" val="3847115489"/>
                    </a:ext>
                  </a:extLst>
                </a:gridCol>
                <a:gridCol w="5038725">
                  <a:extLst>
                    <a:ext uri="{9D8B030D-6E8A-4147-A177-3AD203B41FA5}">
                      <a16:colId xmlns:a16="http://schemas.microsoft.com/office/drawing/2014/main" val="2361557620"/>
                    </a:ext>
                  </a:extLst>
                </a:gridCol>
              </a:tblGrid>
              <a:tr h="622033">
                <a:tc>
                  <a:txBody>
                    <a:bodyPr/>
                    <a:lstStyle/>
                    <a:p>
                      <a:pPr algn="ctr"/>
                      <a:r>
                        <a:rPr lang="en-US">
                          <a:latin typeface="+mn-lt"/>
                          <a:cs typeface="Cordia New" panose="020B0502040204020203" pitchFamily="34" charset="-34"/>
                        </a:rPr>
                        <a:t>Valid</a:t>
                      </a:r>
                    </a:p>
                  </a:txBody>
                  <a:tcPr/>
                </a:tc>
                <a:tc>
                  <a:txBody>
                    <a:bodyPr/>
                    <a:lstStyle/>
                    <a:p>
                      <a:pPr algn="ctr"/>
                      <a:r>
                        <a:rPr lang="en-US"/>
                        <a:t>Two Bit Saturation</a:t>
                      </a:r>
                    </a:p>
                  </a:txBody>
                  <a:tcPr/>
                </a:tc>
                <a:extLst>
                  <a:ext uri="{0D108BD9-81ED-4DB2-BD59-A6C34878D82A}">
                    <a16:rowId xmlns:a16="http://schemas.microsoft.com/office/drawing/2014/main" val="1605868192"/>
                  </a:ext>
                </a:extLst>
              </a:tr>
              <a:tr h="622033">
                <a:tc>
                  <a:txBody>
                    <a:bodyPr/>
                    <a:lstStyle/>
                    <a:p>
                      <a:pPr algn="ctr"/>
                      <a:r>
                        <a:rPr lang="en-US"/>
                        <a:t>1</a:t>
                      </a:r>
                    </a:p>
                  </a:txBody>
                  <a:tcPr/>
                </a:tc>
                <a:tc>
                  <a:txBody>
                    <a:bodyPr/>
                    <a:lstStyle/>
                    <a:p>
                      <a:pPr algn="ctr"/>
                      <a:r>
                        <a:rPr lang="en-US"/>
                        <a:t>10</a:t>
                      </a:r>
                    </a:p>
                  </a:txBody>
                  <a:tcPr/>
                </a:tc>
                <a:extLst>
                  <a:ext uri="{0D108BD9-81ED-4DB2-BD59-A6C34878D82A}">
                    <a16:rowId xmlns:a16="http://schemas.microsoft.com/office/drawing/2014/main" val="2438575314"/>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3068678643"/>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2798475052"/>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1362203801"/>
                  </a:ext>
                </a:extLst>
              </a:tr>
            </a:tbl>
          </a:graphicData>
        </a:graphic>
      </p:graphicFrame>
      <p:sp>
        <p:nvSpPr>
          <p:cNvPr id="5" name="Oval 4">
            <a:extLst>
              <a:ext uri="{FF2B5EF4-FFF2-40B4-BE49-F238E27FC236}">
                <a16:creationId xmlns:a16="http://schemas.microsoft.com/office/drawing/2014/main" id="{832597A3-FC17-452C-9177-EEAEA851E3E5}"/>
              </a:ext>
            </a:extLst>
          </p:cNvPr>
          <p:cNvSpPr/>
          <p:nvPr/>
        </p:nvSpPr>
        <p:spPr>
          <a:xfrm>
            <a:off x="2715768"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Oval 5">
            <a:extLst>
              <a:ext uri="{FF2B5EF4-FFF2-40B4-BE49-F238E27FC236}">
                <a16:creationId xmlns:a16="http://schemas.microsoft.com/office/drawing/2014/main" id="{60A11273-A582-066F-6403-65A24FC5CDB6}"/>
              </a:ext>
            </a:extLst>
          </p:cNvPr>
          <p:cNvSpPr/>
          <p:nvPr/>
        </p:nvSpPr>
        <p:spPr>
          <a:xfrm>
            <a:off x="7778496"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TextBox 6">
            <a:extLst>
              <a:ext uri="{FF2B5EF4-FFF2-40B4-BE49-F238E27FC236}">
                <a16:creationId xmlns:a16="http://schemas.microsoft.com/office/drawing/2014/main" id="{A4FEFC02-1800-5909-C83A-0111515D8191}"/>
              </a:ext>
            </a:extLst>
          </p:cNvPr>
          <p:cNvSpPr txBox="1"/>
          <p:nvPr/>
        </p:nvSpPr>
        <p:spPr>
          <a:xfrm>
            <a:off x="1802892" y="2026373"/>
            <a:ext cx="8586216" cy="369332"/>
          </a:xfrm>
          <a:prstGeom prst="rect">
            <a:avLst/>
          </a:prstGeom>
          <a:noFill/>
        </p:spPr>
        <p:txBody>
          <a:bodyPr wrap="square" rtlCol="0">
            <a:spAutoFit/>
          </a:bodyPr>
          <a:lstStyle/>
          <a:p>
            <a:r>
              <a:rPr lang="en-US"/>
              <a:t>Next Prediction will be “Taken” for the rest of the Loop Iterations.</a:t>
            </a:r>
          </a:p>
        </p:txBody>
      </p:sp>
    </p:spTree>
    <p:extLst>
      <p:ext uri="{BB962C8B-B14F-4D97-AF65-F5344CB8AC3E}">
        <p14:creationId xmlns:p14="http://schemas.microsoft.com/office/powerpoint/2010/main" val="37316304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Autofit/>
          </a:bodyPr>
          <a:lstStyle/>
          <a:p>
            <a:pPr>
              <a:buClr>
                <a:schemeClr val="bg1"/>
              </a:buClr>
            </a:pPr>
            <a:r>
              <a:rPr lang="en-US" sz="3600" b="1">
                <a:solidFill>
                  <a:schemeClr val="bg1"/>
                </a:solidFill>
              </a:rPr>
              <a:t>After 3</a:t>
            </a:r>
            <a:r>
              <a:rPr lang="en-US" sz="3600" b="1" baseline="30000">
                <a:solidFill>
                  <a:schemeClr val="bg1"/>
                </a:solidFill>
              </a:rPr>
              <a:t>rd</a:t>
            </a:r>
            <a:r>
              <a:rPr lang="en-US" sz="3600" b="1">
                <a:solidFill>
                  <a:schemeClr val="bg1"/>
                </a:solidFill>
              </a:rPr>
              <a:t> Branch encounter with TAKEN decision</a:t>
            </a:r>
            <a:endParaRPr lang="en-GB" sz="36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4" name="Content Placeholder 4">
            <a:extLst>
              <a:ext uri="{FF2B5EF4-FFF2-40B4-BE49-F238E27FC236}">
                <a16:creationId xmlns:a16="http://schemas.microsoft.com/office/drawing/2014/main" id="{C2E04C0E-AD85-2C91-0DE0-2160966FD17A}"/>
              </a:ext>
            </a:extLst>
          </p:cNvPr>
          <p:cNvGraphicFramePr>
            <a:graphicFrameLocks noGrp="1"/>
          </p:cNvGraphicFramePr>
          <p:nvPr>
            <p:ph idx="1"/>
            <p:extLst>
              <p:ext uri="{D42A27DB-BD31-4B8C-83A1-F6EECF244321}">
                <p14:modId xmlns:p14="http://schemas.microsoft.com/office/powerpoint/2010/main" val="304158652"/>
              </p:ext>
            </p:extLst>
          </p:nvPr>
        </p:nvGraphicFramePr>
        <p:xfrm>
          <a:off x="525463" y="2522538"/>
          <a:ext cx="10077450" cy="3110165"/>
        </p:xfrm>
        <a:graphic>
          <a:graphicData uri="http://schemas.openxmlformats.org/drawingml/2006/table">
            <a:tbl>
              <a:tblPr firstRow="1" bandRow="1">
                <a:tableStyleId>{5C22544A-7EE6-4342-B048-85BDC9FD1C3A}</a:tableStyleId>
              </a:tblPr>
              <a:tblGrid>
                <a:gridCol w="5038725">
                  <a:extLst>
                    <a:ext uri="{9D8B030D-6E8A-4147-A177-3AD203B41FA5}">
                      <a16:colId xmlns:a16="http://schemas.microsoft.com/office/drawing/2014/main" val="3847115489"/>
                    </a:ext>
                  </a:extLst>
                </a:gridCol>
                <a:gridCol w="5038725">
                  <a:extLst>
                    <a:ext uri="{9D8B030D-6E8A-4147-A177-3AD203B41FA5}">
                      <a16:colId xmlns:a16="http://schemas.microsoft.com/office/drawing/2014/main" val="2361557620"/>
                    </a:ext>
                  </a:extLst>
                </a:gridCol>
              </a:tblGrid>
              <a:tr h="622033">
                <a:tc>
                  <a:txBody>
                    <a:bodyPr/>
                    <a:lstStyle/>
                    <a:p>
                      <a:pPr algn="ctr"/>
                      <a:r>
                        <a:rPr lang="en-US">
                          <a:latin typeface="+mn-lt"/>
                          <a:cs typeface="Cordia New" panose="020B0502040204020203" pitchFamily="34" charset="-34"/>
                        </a:rPr>
                        <a:t>Valid</a:t>
                      </a:r>
                    </a:p>
                  </a:txBody>
                  <a:tcPr/>
                </a:tc>
                <a:tc>
                  <a:txBody>
                    <a:bodyPr/>
                    <a:lstStyle/>
                    <a:p>
                      <a:pPr algn="ctr"/>
                      <a:r>
                        <a:rPr lang="en-US"/>
                        <a:t>Two Bit Saturation</a:t>
                      </a:r>
                    </a:p>
                  </a:txBody>
                  <a:tcPr/>
                </a:tc>
                <a:extLst>
                  <a:ext uri="{0D108BD9-81ED-4DB2-BD59-A6C34878D82A}">
                    <a16:rowId xmlns:a16="http://schemas.microsoft.com/office/drawing/2014/main" val="1605868192"/>
                  </a:ext>
                </a:extLst>
              </a:tr>
              <a:tr h="622033">
                <a:tc>
                  <a:txBody>
                    <a:bodyPr/>
                    <a:lstStyle/>
                    <a:p>
                      <a:pPr algn="ctr"/>
                      <a:r>
                        <a:rPr lang="en-US"/>
                        <a:t>1</a:t>
                      </a:r>
                    </a:p>
                  </a:txBody>
                  <a:tcPr/>
                </a:tc>
                <a:tc>
                  <a:txBody>
                    <a:bodyPr/>
                    <a:lstStyle/>
                    <a:p>
                      <a:pPr algn="ctr"/>
                      <a:r>
                        <a:rPr lang="en-US"/>
                        <a:t>11</a:t>
                      </a:r>
                    </a:p>
                  </a:txBody>
                  <a:tcPr/>
                </a:tc>
                <a:extLst>
                  <a:ext uri="{0D108BD9-81ED-4DB2-BD59-A6C34878D82A}">
                    <a16:rowId xmlns:a16="http://schemas.microsoft.com/office/drawing/2014/main" val="2438575314"/>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3068678643"/>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2798475052"/>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1362203801"/>
                  </a:ext>
                </a:extLst>
              </a:tr>
            </a:tbl>
          </a:graphicData>
        </a:graphic>
      </p:graphicFrame>
      <p:sp>
        <p:nvSpPr>
          <p:cNvPr id="5" name="Oval 4">
            <a:extLst>
              <a:ext uri="{FF2B5EF4-FFF2-40B4-BE49-F238E27FC236}">
                <a16:creationId xmlns:a16="http://schemas.microsoft.com/office/drawing/2014/main" id="{D3F7C339-B37F-4ADB-21ED-ED8AF00B5586}"/>
              </a:ext>
            </a:extLst>
          </p:cNvPr>
          <p:cNvSpPr/>
          <p:nvPr/>
        </p:nvSpPr>
        <p:spPr>
          <a:xfrm>
            <a:off x="2715768"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Oval 5">
            <a:extLst>
              <a:ext uri="{FF2B5EF4-FFF2-40B4-BE49-F238E27FC236}">
                <a16:creationId xmlns:a16="http://schemas.microsoft.com/office/drawing/2014/main" id="{2023664D-C9FC-189A-5AC8-4B83DAAB9FBE}"/>
              </a:ext>
            </a:extLst>
          </p:cNvPr>
          <p:cNvSpPr/>
          <p:nvPr/>
        </p:nvSpPr>
        <p:spPr>
          <a:xfrm>
            <a:off x="7778496"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TextBox 6">
            <a:extLst>
              <a:ext uri="{FF2B5EF4-FFF2-40B4-BE49-F238E27FC236}">
                <a16:creationId xmlns:a16="http://schemas.microsoft.com/office/drawing/2014/main" id="{0B571F38-34C0-4913-EADD-A7AF5D584EDB}"/>
              </a:ext>
            </a:extLst>
          </p:cNvPr>
          <p:cNvSpPr txBox="1"/>
          <p:nvPr/>
        </p:nvSpPr>
        <p:spPr>
          <a:xfrm>
            <a:off x="8769096" y="3255264"/>
            <a:ext cx="1609344" cy="307777"/>
          </a:xfrm>
          <a:prstGeom prst="rect">
            <a:avLst/>
          </a:prstGeom>
          <a:noFill/>
        </p:spPr>
        <p:txBody>
          <a:bodyPr wrap="square" rtlCol="0">
            <a:spAutoFit/>
          </a:bodyPr>
          <a:lstStyle/>
          <a:p>
            <a:r>
              <a:rPr lang="en-US" sz="1400"/>
              <a:t>Strongly Taken</a:t>
            </a:r>
          </a:p>
        </p:txBody>
      </p:sp>
    </p:spTree>
    <p:extLst>
      <p:ext uri="{BB962C8B-B14F-4D97-AF65-F5344CB8AC3E}">
        <p14:creationId xmlns:p14="http://schemas.microsoft.com/office/powerpoint/2010/main" val="11442460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Autofit/>
          </a:bodyPr>
          <a:lstStyle/>
          <a:p>
            <a:pPr>
              <a:buClr>
                <a:schemeClr val="bg1"/>
              </a:buClr>
            </a:pPr>
            <a:r>
              <a:rPr lang="en-US" sz="3200" b="1">
                <a:solidFill>
                  <a:schemeClr val="bg1"/>
                </a:solidFill>
              </a:rPr>
              <a:t>After first NOT TAKEN decision at the end of the Loop</a:t>
            </a:r>
            <a:endParaRPr lang="en-GB" sz="3200"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4" name="Content Placeholder 4">
            <a:extLst>
              <a:ext uri="{FF2B5EF4-FFF2-40B4-BE49-F238E27FC236}">
                <a16:creationId xmlns:a16="http://schemas.microsoft.com/office/drawing/2014/main" id="{5AF50ABF-E544-E3B4-CAEF-C39F7612518E}"/>
              </a:ext>
            </a:extLst>
          </p:cNvPr>
          <p:cNvGraphicFramePr>
            <a:graphicFrameLocks noGrp="1"/>
          </p:cNvGraphicFramePr>
          <p:nvPr>
            <p:ph idx="1"/>
            <p:extLst>
              <p:ext uri="{D42A27DB-BD31-4B8C-83A1-F6EECF244321}">
                <p14:modId xmlns:p14="http://schemas.microsoft.com/office/powerpoint/2010/main" val="1742199390"/>
              </p:ext>
            </p:extLst>
          </p:nvPr>
        </p:nvGraphicFramePr>
        <p:xfrm>
          <a:off x="525463" y="2522538"/>
          <a:ext cx="10077450" cy="3110165"/>
        </p:xfrm>
        <a:graphic>
          <a:graphicData uri="http://schemas.openxmlformats.org/drawingml/2006/table">
            <a:tbl>
              <a:tblPr firstRow="1" bandRow="1">
                <a:tableStyleId>{5C22544A-7EE6-4342-B048-85BDC9FD1C3A}</a:tableStyleId>
              </a:tblPr>
              <a:tblGrid>
                <a:gridCol w="5038725">
                  <a:extLst>
                    <a:ext uri="{9D8B030D-6E8A-4147-A177-3AD203B41FA5}">
                      <a16:colId xmlns:a16="http://schemas.microsoft.com/office/drawing/2014/main" val="3847115489"/>
                    </a:ext>
                  </a:extLst>
                </a:gridCol>
                <a:gridCol w="5038725">
                  <a:extLst>
                    <a:ext uri="{9D8B030D-6E8A-4147-A177-3AD203B41FA5}">
                      <a16:colId xmlns:a16="http://schemas.microsoft.com/office/drawing/2014/main" val="2361557620"/>
                    </a:ext>
                  </a:extLst>
                </a:gridCol>
              </a:tblGrid>
              <a:tr h="622033">
                <a:tc>
                  <a:txBody>
                    <a:bodyPr/>
                    <a:lstStyle/>
                    <a:p>
                      <a:pPr algn="ctr"/>
                      <a:r>
                        <a:rPr lang="en-US">
                          <a:latin typeface="+mn-lt"/>
                          <a:cs typeface="Cordia New" panose="020B0502040204020203" pitchFamily="34" charset="-34"/>
                        </a:rPr>
                        <a:t>Valid</a:t>
                      </a:r>
                    </a:p>
                  </a:txBody>
                  <a:tcPr/>
                </a:tc>
                <a:tc>
                  <a:txBody>
                    <a:bodyPr/>
                    <a:lstStyle/>
                    <a:p>
                      <a:pPr algn="ctr"/>
                      <a:r>
                        <a:rPr lang="en-US"/>
                        <a:t>Two Bit Saturation</a:t>
                      </a:r>
                    </a:p>
                  </a:txBody>
                  <a:tcPr/>
                </a:tc>
                <a:extLst>
                  <a:ext uri="{0D108BD9-81ED-4DB2-BD59-A6C34878D82A}">
                    <a16:rowId xmlns:a16="http://schemas.microsoft.com/office/drawing/2014/main" val="1605868192"/>
                  </a:ext>
                </a:extLst>
              </a:tr>
              <a:tr h="622033">
                <a:tc>
                  <a:txBody>
                    <a:bodyPr/>
                    <a:lstStyle/>
                    <a:p>
                      <a:pPr algn="ctr"/>
                      <a:r>
                        <a:rPr lang="en-US"/>
                        <a:t>1</a:t>
                      </a:r>
                    </a:p>
                  </a:txBody>
                  <a:tcPr/>
                </a:tc>
                <a:tc>
                  <a:txBody>
                    <a:bodyPr/>
                    <a:lstStyle/>
                    <a:p>
                      <a:pPr algn="ctr"/>
                      <a:r>
                        <a:rPr lang="en-US"/>
                        <a:t>10</a:t>
                      </a:r>
                    </a:p>
                  </a:txBody>
                  <a:tcPr/>
                </a:tc>
                <a:extLst>
                  <a:ext uri="{0D108BD9-81ED-4DB2-BD59-A6C34878D82A}">
                    <a16:rowId xmlns:a16="http://schemas.microsoft.com/office/drawing/2014/main" val="2438575314"/>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3068678643"/>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2798475052"/>
                  </a:ext>
                </a:extLst>
              </a:tr>
              <a:tr h="622033">
                <a:tc>
                  <a:txBody>
                    <a:bodyPr/>
                    <a:lstStyle/>
                    <a:p>
                      <a:pPr algn="ctr"/>
                      <a:r>
                        <a:rPr lang="en-US"/>
                        <a:t>0</a:t>
                      </a:r>
                    </a:p>
                  </a:txBody>
                  <a:tcPr/>
                </a:tc>
                <a:tc>
                  <a:txBody>
                    <a:bodyPr/>
                    <a:lstStyle/>
                    <a:p>
                      <a:pPr algn="ctr"/>
                      <a:r>
                        <a:rPr lang="en-US"/>
                        <a:t>00</a:t>
                      </a:r>
                    </a:p>
                  </a:txBody>
                  <a:tcPr/>
                </a:tc>
                <a:extLst>
                  <a:ext uri="{0D108BD9-81ED-4DB2-BD59-A6C34878D82A}">
                    <a16:rowId xmlns:a16="http://schemas.microsoft.com/office/drawing/2014/main" val="1362203801"/>
                  </a:ext>
                </a:extLst>
              </a:tr>
            </a:tbl>
          </a:graphicData>
        </a:graphic>
      </p:graphicFrame>
      <p:sp>
        <p:nvSpPr>
          <p:cNvPr id="5" name="Oval 4">
            <a:extLst>
              <a:ext uri="{FF2B5EF4-FFF2-40B4-BE49-F238E27FC236}">
                <a16:creationId xmlns:a16="http://schemas.microsoft.com/office/drawing/2014/main" id="{DDA12644-BB63-FB2F-55D4-5D991B74D835}"/>
              </a:ext>
            </a:extLst>
          </p:cNvPr>
          <p:cNvSpPr/>
          <p:nvPr/>
        </p:nvSpPr>
        <p:spPr>
          <a:xfrm>
            <a:off x="2715768"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Oval 5">
            <a:extLst>
              <a:ext uri="{FF2B5EF4-FFF2-40B4-BE49-F238E27FC236}">
                <a16:creationId xmlns:a16="http://schemas.microsoft.com/office/drawing/2014/main" id="{1E1E3B3B-96B8-9677-02B3-098BA87C69E7}"/>
              </a:ext>
            </a:extLst>
          </p:cNvPr>
          <p:cNvSpPr/>
          <p:nvPr/>
        </p:nvSpPr>
        <p:spPr>
          <a:xfrm>
            <a:off x="7778496"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TextBox 6">
            <a:extLst>
              <a:ext uri="{FF2B5EF4-FFF2-40B4-BE49-F238E27FC236}">
                <a16:creationId xmlns:a16="http://schemas.microsoft.com/office/drawing/2014/main" id="{917ADC8F-96F4-9A3E-04B3-30D935864E75}"/>
              </a:ext>
            </a:extLst>
          </p:cNvPr>
          <p:cNvSpPr txBox="1"/>
          <p:nvPr/>
        </p:nvSpPr>
        <p:spPr>
          <a:xfrm>
            <a:off x="2196084" y="1841707"/>
            <a:ext cx="8767572" cy="369332"/>
          </a:xfrm>
          <a:prstGeom prst="rect">
            <a:avLst/>
          </a:prstGeom>
          <a:noFill/>
        </p:spPr>
        <p:txBody>
          <a:bodyPr wrap="square" rtlCol="0">
            <a:spAutoFit/>
          </a:bodyPr>
          <a:lstStyle/>
          <a:p>
            <a:r>
              <a:rPr lang="en-US"/>
              <a:t>If the Loop is initialized again , it will be predicted right from the first time!</a:t>
            </a:r>
          </a:p>
        </p:txBody>
      </p:sp>
      <p:sp>
        <p:nvSpPr>
          <p:cNvPr id="9" name="TextBox 8">
            <a:extLst>
              <a:ext uri="{FF2B5EF4-FFF2-40B4-BE49-F238E27FC236}">
                <a16:creationId xmlns:a16="http://schemas.microsoft.com/office/drawing/2014/main" id="{B8AD07EC-54CC-D845-DBBB-5C5CC6DA8C7D}"/>
              </a:ext>
            </a:extLst>
          </p:cNvPr>
          <p:cNvSpPr txBox="1"/>
          <p:nvPr/>
        </p:nvSpPr>
        <p:spPr>
          <a:xfrm>
            <a:off x="8769096" y="3255264"/>
            <a:ext cx="1609344" cy="307777"/>
          </a:xfrm>
          <a:prstGeom prst="rect">
            <a:avLst/>
          </a:prstGeom>
          <a:noFill/>
        </p:spPr>
        <p:txBody>
          <a:bodyPr wrap="square" rtlCol="0">
            <a:spAutoFit/>
          </a:bodyPr>
          <a:lstStyle/>
          <a:p>
            <a:r>
              <a:rPr lang="en-US" sz="1400"/>
              <a:t>Weak Taken</a:t>
            </a:r>
          </a:p>
        </p:txBody>
      </p:sp>
    </p:spTree>
    <p:extLst>
      <p:ext uri="{BB962C8B-B14F-4D97-AF65-F5344CB8AC3E}">
        <p14:creationId xmlns:p14="http://schemas.microsoft.com/office/powerpoint/2010/main" val="23718654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Decision Prediction is Done!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Subtitle 2">
            <a:extLst>
              <a:ext uri="{FF2B5EF4-FFF2-40B4-BE49-F238E27FC236}">
                <a16:creationId xmlns:a16="http://schemas.microsoft.com/office/drawing/2014/main" id="{F7B4039E-83E1-0387-7543-1C15CD60275F}"/>
              </a:ext>
            </a:extLst>
          </p:cNvPr>
          <p:cNvSpPr txBox="1">
            <a:spLocks/>
          </p:cNvSpPr>
          <p:nvPr/>
        </p:nvSpPr>
        <p:spPr>
          <a:xfrm>
            <a:off x="663136" y="2915603"/>
            <a:ext cx="10072922" cy="1747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Now we solved half of the problem but, we want to know where to go if the branch is taken ?</a:t>
            </a:r>
          </a:p>
        </p:txBody>
      </p:sp>
    </p:spTree>
    <p:extLst>
      <p:ext uri="{BB962C8B-B14F-4D97-AF65-F5344CB8AC3E}">
        <p14:creationId xmlns:p14="http://schemas.microsoft.com/office/powerpoint/2010/main" val="23259537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Introducing: Branch Target Buffer (BTB)</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Content Placeholder 2">
            <a:extLst>
              <a:ext uri="{FF2B5EF4-FFF2-40B4-BE49-F238E27FC236}">
                <a16:creationId xmlns:a16="http://schemas.microsoft.com/office/drawing/2014/main" id="{1AD5258A-88AE-45C0-D940-EE621C3E02F3}"/>
              </a:ext>
            </a:extLst>
          </p:cNvPr>
          <p:cNvSpPr>
            <a:spLocks noGrp="1"/>
          </p:cNvSpPr>
          <p:nvPr>
            <p:ph idx="1"/>
          </p:nvPr>
        </p:nvSpPr>
        <p:spPr>
          <a:xfrm>
            <a:off x="660818" y="1872661"/>
            <a:ext cx="10077557" cy="3549045"/>
          </a:xfrm>
        </p:spPr>
        <p:txBody>
          <a:bodyPr/>
          <a:lstStyle/>
          <a:p>
            <a:pPr marL="342900" indent="-342900">
              <a:buFont typeface="Arial" panose="020B0604020202020204" pitchFamily="34" charset="0"/>
              <a:buChar char="•"/>
            </a:pPr>
            <a:r>
              <a:rPr lang="en-US"/>
              <a:t>From the past behavior of the branch instruction , we can also determine the Target address to branch to.</a:t>
            </a:r>
          </a:p>
          <a:p>
            <a:pPr marL="342900" indent="-342900">
              <a:buFont typeface="Arial" panose="020B0604020202020204" pitchFamily="34" charset="0"/>
              <a:buChar char="•"/>
            </a:pPr>
            <a:r>
              <a:rPr lang="en-US"/>
              <a:t>Also, for JALR instruction the Target address can be changed every few times the instruction is encountered.</a:t>
            </a:r>
          </a:p>
          <a:p>
            <a:pPr marL="342900" indent="-342900">
              <a:buFont typeface="Arial" panose="020B0604020202020204" pitchFamily="34" charset="0"/>
              <a:buChar char="•"/>
            </a:pPr>
            <a:r>
              <a:rPr lang="en-US"/>
              <a:t>BTB saves the Target Address of the branch instructions according to the PC of it.</a:t>
            </a:r>
          </a:p>
        </p:txBody>
      </p:sp>
    </p:spTree>
    <p:extLst>
      <p:ext uri="{BB962C8B-B14F-4D97-AF65-F5344CB8AC3E}">
        <p14:creationId xmlns:p14="http://schemas.microsoft.com/office/powerpoint/2010/main" val="13232736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How BTB works </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4" name="Content Placeholder 4">
            <a:extLst>
              <a:ext uri="{FF2B5EF4-FFF2-40B4-BE49-F238E27FC236}">
                <a16:creationId xmlns:a16="http://schemas.microsoft.com/office/drawing/2014/main" id="{9299FBB7-8AF8-C64D-39B3-322E81AED230}"/>
              </a:ext>
            </a:extLst>
          </p:cNvPr>
          <p:cNvGraphicFramePr>
            <a:graphicFrameLocks noGrp="1"/>
          </p:cNvGraphicFramePr>
          <p:nvPr>
            <p:ph idx="1"/>
            <p:extLst>
              <p:ext uri="{D42A27DB-BD31-4B8C-83A1-F6EECF244321}">
                <p14:modId xmlns:p14="http://schemas.microsoft.com/office/powerpoint/2010/main" val="1558816747"/>
              </p:ext>
            </p:extLst>
          </p:nvPr>
        </p:nvGraphicFramePr>
        <p:xfrm>
          <a:off x="525463" y="2522538"/>
          <a:ext cx="10077450" cy="3110165"/>
        </p:xfrm>
        <a:graphic>
          <a:graphicData uri="http://schemas.openxmlformats.org/drawingml/2006/table">
            <a:tbl>
              <a:tblPr firstRow="1" bandRow="1">
                <a:tableStyleId>{5C22544A-7EE6-4342-B048-85BDC9FD1C3A}</a:tableStyleId>
              </a:tblPr>
              <a:tblGrid>
                <a:gridCol w="5038725">
                  <a:extLst>
                    <a:ext uri="{9D8B030D-6E8A-4147-A177-3AD203B41FA5}">
                      <a16:colId xmlns:a16="http://schemas.microsoft.com/office/drawing/2014/main" val="3847115489"/>
                    </a:ext>
                  </a:extLst>
                </a:gridCol>
                <a:gridCol w="5038725">
                  <a:extLst>
                    <a:ext uri="{9D8B030D-6E8A-4147-A177-3AD203B41FA5}">
                      <a16:colId xmlns:a16="http://schemas.microsoft.com/office/drawing/2014/main" val="2361557620"/>
                    </a:ext>
                  </a:extLst>
                </a:gridCol>
              </a:tblGrid>
              <a:tr h="622033">
                <a:tc>
                  <a:txBody>
                    <a:bodyPr/>
                    <a:lstStyle/>
                    <a:p>
                      <a:pPr algn="ctr"/>
                      <a:r>
                        <a:rPr lang="en-US">
                          <a:latin typeface="+mn-lt"/>
                          <a:cs typeface="Cordia New" panose="020B0502040204020203" pitchFamily="34" charset="-34"/>
                        </a:rPr>
                        <a:t>Valid</a:t>
                      </a:r>
                    </a:p>
                  </a:txBody>
                  <a:tcPr/>
                </a:tc>
                <a:tc>
                  <a:txBody>
                    <a:bodyPr/>
                    <a:lstStyle/>
                    <a:p>
                      <a:pPr algn="ctr"/>
                      <a:r>
                        <a:rPr lang="en-US"/>
                        <a:t>Target address</a:t>
                      </a:r>
                    </a:p>
                  </a:txBody>
                  <a:tcPr/>
                </a:tc>
                <a:extLst>
                  <a:ext uri="{0D108BD9-81ED-4DB2-BD59-A6C34878D82A}">
                    <a16:rowId xmlns:a16="http://schemas.microsoft.com/office/drawing/2014/main" val="1605868192"/>
                  </a:ext>
                </a:extLst>
              </a:tr>
              <a:tr h="622033">
                <a:tc>
                  <a:txBody>
                    <a:bodyPr/>
                    <a:lstStyle/>
                    <a:p>
                      <a:pPr algn="ctr"/>
                      <a:r>
                        <a:rPr lang="en-US"/>
                        <a:t>0</a:t>
                      </a:r>
                    </a:p>
                  </a:txBody>
                  <a:tcPr/>
                </a:tc>
                <a:tc>
                  <a:txBody>
                    <a:bodyPr/>
                    <a:lstStyle/>
                    <a:p>
                      <a:pPr algn="ctr"/>
                      <a:r>
                        <a:rPr lang="en-US"/>
                        <a:t>32’h0000_0000</a:t>
                      </a:r>
                    </a:p>
                  </a:txBody>
                  <a:tcPr/>
                </a:tc>
                <a:extLst>
                  <a:ext uri="{0D108BD9-81ED-4DB2-BD59-A6C34878D82A}">
                    <a16:rowId xmlns:a16="http://schemas.microsoft.com/office/drawing/2014/main" val="2438575314"/>
                  </a:ext>
                </a:extLst>
              </a:tr>
              <a:tr h="622033">
                <a:tc>
                  <a:txBody>
                    <a:bodyPr/>
                    <a:lstStyle/>
                    <a:p>
                      <a:pPr algn="ctr"/>
                      <a:r>
                        <a:rPr lang="en-US"/>
                        <a:t>0</a:t>
                      </a:r>
                    </a:p>
                  </a:txBody>
                  <a:tcPr/>
                </a:tc>
                <a:tc>
                  <a:txBody>
                    <a:bodyPr/>
                    <a:lstStyle/>
                    <a:p>
                      <a:pPr algn="ctr"/>
                      <a:r>
                        <a:rPr lang="en-US"/>
                        <a:t>32’h0000_0000</a:t>
                      </a:r>
                    </a:p>
                  </a:txBody>
                  <a:tcPr/>
                </a:tc>
                <a:extLst>
                  <a:ext uri="{0D108BD9-81ED-4DB2-BD59-A6C34878D82A}">
                    <a16:rowId xmlns:a16="http://schemas.microsoft.com/office/drawing/2014/main" val="3068678643"/>
                  </a:ext>
                </a:extLst>
              </a:tr>
              <a:tr h="622033">
                <a:tc>
                  <a:txBody>
                    <a:bodyPr/>
                    <a:lstStyle/>
                    <a:p>
                      <a:pPr algn="ctr"/>
                      <a:r>
                        <a:rPr lang="en-US"/>
                        <a:t>0</a:t>
                      </a:r>
                    </a:p>
                  </a:txBody>
                  <a:tcPr/>
                </a:tc>
                <a:tc>
                  <a:txBody>
                    <a:bodyPr/>
                    <a:lstStyle/>
                    <a:p>
                      <a:pPr algn="ctr"/>
                      <a:r>
                        <a:rPr lang="en-US"/>
                        <a:t>32’h0000_0000</a:t>
                      </a:r>
                    </a:p>
                  </a:txBody>
                  <a:tcPr/>
                </a:tc>
                <a:extLst>
                  <a:ext uri="{0D108BD9-81ED-4DB2-BD59-A6C34878D82A}">
                    <a16:rowId xmlns:a16="http://schemas.microsoft.com/office/drawing/2014/main" val="2798475052"/>
                  </a:ext>
                </a:extLst>
              </a:tr>
              <a:tr h="622033">
                <a:tc>
                  <a:txBody>
                    <a:bodyPr/>
                    <a:lstStyle/>
                    <a:p>
                      <a:pPr algn="ctr"/>
                      <a:r>
                        <a:rPr lang="en-US"/>
                        <a:t>0</a:t>
                      </a:r>
                    </a:p>
                  </a:txBody>
                  <a:tcPr/>
                </a:tc>
                <a:tc>
                  <a:txBody>
                    <a:bodyPr/>
                    <a:lstStyle/>
                    <a:p>
                      <a:pPr algn="ctr"/>
                      <a:r>
                        <a:rPr lang="en-US"/>
                        <a:t>32’h0000_0000</a:t>
                      </a:r>
                    </a:p>
                  </a:txBody>
                  <a:tcPr/>
                </a:tc>
                <a:extLst>
                  <a:ext uri="{0D108BD9-81ED-4DB2-BD59-A6C34878D82A}">
                    <a16:rowId xmlns:a16="http://schemas.microsoft.com/office/drawing/2014/main" val="1362203801"/>
                  </a:ext>
                </a:extLst>
              </a:tr>
            </a:tbl>
          </a:graphicData>
        </a:graphic>
      </p:graphicFrame>
      <p:sp>
        <p:nvSpPr>
          <p:cNvPr id="5" name="Oval 4">
            <a:extLst>
              <a:ext uri="{FF2B5EF4-FFF2-40B4-BE49-F238E27FC236}">
                <a16:creationId xmlns:a16="http://schemas.microsoft.com/office/drawing/2014/main" id="{97405715-7D92-5366-D625-067B5DB1A079}"/>
              </a:ext>
            </a:extLst>
          </p:cNvPr>
          <p:cNvSpPr/>
          <p:nvPr/>
        </p:nvSpPr>
        <p:spPr>
          <a:xfrm>
            <a:off x="2715768"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Oval 5">
            <a:extLst>
              <a:ext uri="{FF2B5EF4-FFF2-40B4-BE49-F238E27FC236}">
                <a16:creationId xmlns:a16="http://schemas.microsoft.com/office/drawing/2014/main" id="{54F62CC8-89EB-C6AB-CB39-BEAB09B5D4CD}"/>
              </a:ext>
            </a:extLst>
          </p:cNvPr>
          <p:cNvSpPr/>
          <p:nvPr/>
        </p:nvSpPr>
        <p:spPr>
          <a:xfrm>
            <a:off x="7038975" y="3038475"/>
            <a:ext cx="2000249" cy="676275"/>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5463634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After 1</a:t>
            </a:r>
            <a:r>
              <a:rPr lang="en-US" b="1" baseline="30000">
                <a:solidFill>
                  <a:schemeClr val="bg1"/>
                </a:solidFill>
              </a:rPr>
              <a:t>st</a:t>
            </a:r>
            <a:r>
              <a:rPr lang="en-US" b="1">
                <a:solidFill>
                  <a:schemeClr val="bg1"/>
                </a:solidFill>
              </a:rPr>
              <a:t> Branch encounter</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4" name="Content Placeholder 4">
            <a:extLst>
              <a:ext uri="{FF2B5EF4-FFF2-40B4-BE49-F238E27FC236}">
                <a16:creationId xmlns:a16="http://schemas.microsoft.com/office/drawing/2014/main" id="{048676F1-8668-FF29-F041-2A8EB766D8CC}"/>
              </a:ext>
            </a:extLst>
          </p:cNvPr>
          <p:cNvGraphicFramePr>
            <a:graphicFrameLocks noGrp="1"/>
          </p:cNvGraphicFramePr>
          <p:nvPr>
            <p:ph idx="1"/>
            <p:extLst>
              <p:ext uri="{D42A27DB-BD31-4B8C-83A1-F6EECF244321}">
                <p14:modId xmlns:p14="http://schemas.microsoft.com/office/powerpoint/2010/main" val="2607276626"/>
              </p:ext>
            </p:extLst>
          </p:nvPr>
        </p:nvGraphicFramePr>
        <p:xfrm>
          <a:off x="525463" y="2522538"/>
          <a:ext cx="10077450" cy="3110165"/>
        </p:xfrm>
        <a:graphic>
          <a:graphicData uri="http://schemas.openxmlformats.org/drawingml/2006/table">
            <a:tbl>
              <a:tblPr firstRow="1" bandRow="1">
                <a:tableStyleId>{5C22544A-7EE6-4342-B048-85BDC9FD1C3A}</a:tableStyleId>
              </a:tblPr>
              <a:tblGrid>
                <a:gridCol w="5038725">
                  <a:extLst>
                    <a:ext uri="{9D8B030D-6E8A-4147-A177-3AD203B41FA5}">
                      <a16:colId xmlns:a16="http://schemas.microsoft.com/office/drawing/2014/main" val="3847115489"/>
                    </a:ext>
                  </a:extLst>
                </a:gridCol>
                <a:gridCol w="5038725">
                  <a:extLst>
                    <a:ext uri="{9D8B030D-6E8A-4147-A177-3AD203B41FA5}">
                      <a16:colId xmlns:a16="http://schemas.microsoft.com/office/drawing/2014/main" val="2361557620"/>
                    </a:ext>
                  </a:extLst>
                </a:gridCol>
              </a:tblGrid>
              <a:tr h="622033">
                <a:tc>
                  <a:txBody>
                    <a:bodyPr/>
                    <a:lstStyle/>
                    <a:p>
                      <a:pPr algn="ctr"/>
                      <a:r>
                        <a:rPr lang="en-US">
                          <a:latin typeface="+mn-lt"/>
                          <a:cs typeface="Cordia New" panose="020B0502040204020203" pitchFamily="34" charset="-34"/>
                        </a:rPr>
                        <a:t>Valid</a:t>
                      </a:r>
                    </a:p>
                  </a:txBody>
                  <a:tcPr/>
                </a:tc>
                <a:tc>
                  <a:txBody>
                    <a:bodyPr/>
                    <a:lstStyle/>
                    <a:p>
                      <a:pPr algn="ctr"/>
                      <a:r>
                        <a:rPr lang="en-US"/>
                        <a:t>Target address</a:t>
                      </a:r>
                    </a:p>
                  </a:txBody>
                  <a:tcPr/>
                </a:tc>
                <a:extLst>
                  <a:ext uri="{0D108BD9-81ED-4DB2-BD59-A6C34878D82A}">
                    <a16:rowId xmlns:a16="http://schemas.microsoft.com/office/drawing/2014/main" val="1605868192"/>
                  </a:ext>
                </a:extLst>
              </a:tr>
              <a:tr h="622033">
                <a:tc>
                  <a:txBody>
                    <a:bodyPr/>
                    <a:lstStyle/>
                    <a:p>
                      <a:pPr algn="ctr"/>
                      <a:r>
                        <a:rPr lang="en-US"/>
                        <a:t>1</a:t>
                      </a:r>
                    </a:p>
                  </a:txBody>
                  <a:tcPr/>
                </a:tc>
                <a:tc>
                  <a:txBody>
                    <a:bodyPr/>
                    <a:lstStyle/>
                    <a:p>
                      <a:pPr algn="ctr"/>
                      <a:r>
                        <a:rPr lang="en-US"/>
                        <a:t>32’h0008_0F00</a:t>
                      </a:r>
                    </a:p>
                  </a:txBody>
                  <a:tcPr/>
                </a:tc>
                <a:extLst>
                  <a:ext uri="{0D108BD9-81ED-4DB2-BD59-A6C34878D82A}">
                    <a16:rowId xmlns:a16="http://schemas.microsoft.com/office/drawing/2014/main" val="2438575314"/>
                  </a:ext>
                </a:extLst>
              </a:tr>
              <a:tr h="622033">
                <a:tc>
                  <a:txBody>
                    <a:bodyPr/>
                    <a:lstStyle/>
                    <a:p>
                      <a:pPr algn="ctr"/>
                      <a:r>
                        <a:rPr lang="en-US"/>
                        <a:t>0</a:t>
                      </a:r>
                    </a:p>
                  </a:txBody>
                  <a:tcPr/>
                </a:tc>
                <a:tc>
                  <a:txBody>
                    <a:bodyPr/>
                    <a:lstStyle/>
                    <a:p>
                      <a:pPr algn="ctr"/>
                      <a:r>
                        <a:rPr lang="en-US"/>
                        <a:t>32’h0000_0000</a:t>
                      </a:r>
                    </a:p>
                  </a:txBody>
                  <a:tcPr/>
                </a:tc>
                <a:extLst>
                  <a:ext uri="{0D108BD9-81ED-4DB2-BD59-A6C34878D82A}">
                    <a16:rowId xmlns:a16="http://schemas.microsoft.com/office/drawing/2014/main" val="3068678643"/>
                  </a:ext>
                </a:extLst>
              </a:tr>
              <a:tr h="622033">
                <a:tc>
                  <a:txBody>
                    <a:bodyPr/>
                    <a:lstStyle/>
                    <a:p>
                      <a:pPr algn="ctr"/>
                      <a:r>
                        <a:rPr lang="en-US"/>
                        <a:t>0</a:t>
                      </a:r>
                    </a:p>
                  </a:txBody>
                  <a:tcPr/>
                </a:tc>
                <a:tc>
                  <a:txBody>
                    <a:bodyPr/>
                    <a:lstStyle/>
                    <a:p>
                      <a:pPr algn="ctr"/>
                      <a:r>
                        <a:rPr lang="en-US"/>
                        <a:t>32’h0000_0000</a:t>
                      </a:r>
                    </a:p>
                  </a:txBody>
                  <a:tcPr/>
                </a:tc>
                <a:extLst>
                  <a:ext uri="{0D108BD9-81ED-4DB2-BD59-A6C34878D82A}">
                    <a16:rowId xmlns:a16="http://schemas.microsoft.com/office/drawing/2014/main" val="2798475052"/>
                  </a:ext>
                </a:extLst>
              </a:tr>
              <a:tr h="622033">
                <a:tc>
                  <a:txBody>
                    <a:bodyPr/>
                    <a:lstStyle/>
                    <a:p>
                      <a:pPr algn="ctr"/>
                      <a:r>
                        <a:rPr lang="en-US"/>
                        <a:t>0</a:t>
                      </a:r>
                    </a:p>
                  </a:txBody>
                  <a:tcPr/>
                </a:tc>
                <a:tc>
                  <a:txBody>
                    <a:bodyPr/>
                    <a:lstStyle/>
                    <a:p>
                      <a:pPr algn="ctr"/>
                      <a:r>
                        <a:rPr lang="en-US"/>
                        <a:t>32’h0000_0000</a:t>
                      </a:r>
                    </a:p>
                  </a:txBody>
                  <a:tcPr/>
                </a:tc>
                <a:extLst>
                  <a:ext uri="{0D108BD9-81ED-4DB2-BD59-A6C34878D82A}">
                    <a16:rowId xmlns:a16="http://schemas.microsoft.com/office/drawing/2014/main" val="1362203801"/>
                  </a:ext>
                </a:extLst>
              </a:tr>
            </a:tbl>
          </a:graphicData>
        </a:graphic>
      </p:graphicFrame>
      <p:sp>
        <p:nvSpPr>
          <p:cNvPr id="5" name="Oval 4">
            <a:extLst>
              <a:ext uri="{FF2B5EF4-FFF2-40B4-BE49-F238E27FC236}">
                <a16:creationId xmlns:a16="http://schemas.microsoft.com/office/drawing/2014/main" id="{AAA10CC3-1805-2D20-0E8D-49B5048BCEAF}"/>
              </a:ext>
            </a:extLst>
          </p:cNvPr>
          <p:cNvSpPr/>
          <p:nvPr/>
        </p:nvSpPr>
        <p:spPr>
          <a:xfrm>
            <a:off x="2715768" y="3145536"/>
            <a:ext cx="649224" cy="448056"/>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Oval 5">
            <a:extLst>
              <a:ext uri="{FF2B5EF4-FFF2-40B4-BE49-F238E27FC236}">
                <a16:creationId xmlns:a16="http://schemas.microsoft.com/office/drawing/2014/main" id="{D1ABF849-BEBB-9C4C-A2A8-771572B7113E}"/>
              </a:ext>
            </a:extLst>
          </p:cNvPr>
          <p:cNvSpPr/>
          <p:nvPr/>
        </p:nvSpPr>
        <p:spPr>
          <a:xfrm>
            <a:off x="7038975" y="3038475"/>
            <a:ext cx="2000249" cy="676275"/>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4965110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Added Modules for Dynamic Branch Prediction</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1" y="2477251"/>
            <a:ext cx="10386607" cy="190349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We added the following Modules :</a:t>
            </a:r>
          </a:p>
          <a:p>
            <a:pPr marL="514350" indent="-514350">
              <a:buFont typeface="+mj-lt"/>
              <a:buAutoNum type="arabicPeriod"/>
            </a:pPr>
            <a:r>
              <a:rPr lang="en-US" kern="100">
                <a:effectLst/>
                <a:ea typeface="Aptos" panose="020B0004020202020204" pitchFamily="34" charset="0"/>
                <a:cs typeface="Arial" panose="020B0604020202020204" pitchFamily="34" charset="0"/>
              </a:rPr>
              <a:t>Branch Predictor : in the IF stage.</a:t>
            </a:r>
          </a:p>
          <a:p>
            <a:pPr marL="514350" indent="-514350">
              <a:buFont typeface="+mj-lt"/>
              <a:buAutoNum type="arabicPeriod"/>
            </a:pPr>
            <a:r>
              <a:rPr lang="en-US" kern="100">
                <a:cs typeface="Arial" panose="020B0604020202020204" pitchFamily="34" charset="0"/>
              </a:rPr>
              <a:t>Branch Recovery : in the EX stage</a:t>
            </a:r>
          </a:p>
          <a:p>
            <a:pPr marL="514350" indent="-514350">
              <a:buFont typeface="+mj-lt"/>
              <a:buAutoNum type="arabicPeriod"/>
            </a:pPr>
            <a:r>
              <a:rPr lang="en-US" kern="100">
                <a:cs typeface="Arial" panose="020B0604020202020204" pitchFamily="34" charset="0"/>
              </a:rPr>
              <a:t>Next PC Logic : in the IF stage</a:t>
            </a:r>
            <a:endParaRPr lang="en-US" sz="4800"/>
          </a:p>
        </p:txBody>
      </p:sp>
    </p:spTree>
    <p:extLst>
      <p:ext uri="{BB962C8B-B14F-4D97-AF65-F5344CB8AC3E}">
        <p14:creationId xmlns:p14="http://schemas.microsoft.com/office/powerpoint/2010/main" val="41780235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Branch Predictor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600"/>
          </a:p>
        </p:txBody>
      </p:sp>
      <p:pic>
        <p:nvPicPr>
          <p:cNvPr id="4" name="Picture 3" descr="A diagram of a branch processing&#10;&#10;Description automatically generated">
            <a:extLst>
              <a:ext uri="{FF2B5EF4-FFF2-40B4-BE49-F238E27FC236}">
                <a16:creationId xmlns:a16="http://schemas.microsoft.com/office/drawing/2014/main" id="{5A398C0D-51FE-6423-FAF7-FD7494697EDB}"/>
              </a:ext>
            </a:extLst>
          </p:cNvPr>
          <p:cNvPicPr>
            <a:picLocks noChangeAspect="1"/>
          </p:cNvPicPr>
          <p:nvPr/>
        </p:nvPicPr>
        <p:blipFill>
          <a:blip r:embed="rId5"/>
          <a:stretch>
            <a:fillRect/>
          </a:stretch>
        </p:blipFill>
        <p:spPr>
          <a:xfrm>
            <a:off x="1543402" y="2027995"/>
            <a:ext cx="9093621" cy="3657755"/>
          </a:xfrm>
          <a:prstGeom prst="rect">
            <a:avLst/>
          </a:prstGeom>
        </p:spPr>
      </p:pic>
    </p:spTree>
    <p:extLst>
      <p:ext uri="{BB962C8B-B14F-4D97-AF65-F5344CB8AC3E}">
        <p14:creationId xmlns:p14="http://schemas.microsoft.com/office/powerpoint/2010/main" val="40426459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Branch Prediction Address Specs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p>
        </p:txBody>
      </p:sp>
      <p:graphicFrame>
        <p:nvGraphicFramePr>
          <p:cNvPr id="4" name="Content Placeholder 3">
            <a:extLst>
              <a:ext uri="{FF2B5EF4-FFF2-40B4-BE49-F238E27FC236}">
                <a16:creationId xmlns:a16="http://schemas.microsoft.com/office/drawing/2014/main" id="{D1C27094-0FDD-88F0-B503-BFCF62CE8331}"/>
              </a:ext>
            </a:extLst>
          </p:cNvPr>
          <p:cNvGraphicFramePr>
            <a:graphicFrameLocks noGrp="1"/>
          </p:cNvGraphicFramePr>
          <p:nvPr>
            <p:ph idx="1"/>
            <p:extLst>
              <p:ext uri="{D42A27DB-BD31-4B8C-83A1-F6EECF244321}">
                <p14:modId xmlns:p14="http://schemas.microsoft.com/office/powerpoint/2010/main" val="1066697610"/>
              </p:ext>
            </p:extLst>
          </p:nvPr>
        </p:nvGraphicFramePr>
        <p:xfrm>
          <a:off x="3683508" y="1867592"/>
          <a:ext cx="4953000" cy="741680"/>
        </p:xfrm>
        <a:graphic>
          <a:graphicData uri="http://schemas.openxmlformats.org/drawingml/2006/table">
            <a:tbl>
              <a:tblPr firstRow="1" bandRow="1">
                <a:tableStyleId>{9D7B26C5-4107-4FEC-AEDC-1716B250A1EF}</a:tableStyleId>
              </a:tblPr>
              <a:tblGrid>
                <a:gridCol w="2476500">
                  <a:extLst>
                    <a:ext uri="{9D8B030D-6E8A-4147-A177-3AD203B41FA5}">
                      <a16:colId xmlns:a16="http://schemas.microsoft.com/office/drawing/2014/main" val="530872232"/>
                    </a:ext>
                  </a:extLst>
                </a:gridCol>
                <a:gridCol w="2476500">
                  <a:extLst>
                    <a:ext uri="{9D8B030D-6E8A-4147-A177-3AD203B41FA5}">
                      <a16:colId xmlns:a16="http://schemas.microsoft.com/office/drawing/2014/main" val="1112257039"/>
                    </a:ext>
                  </a:extLst>
                </a:gridCol>
              </a:tblGrid>
              <a:tr h="370840">
                <a:tc>
                  <a:txBody>
                    <a:bodyPr/>
                    <a:lstStyle/>
                    <a:p>
                      <a:pPr algn="ctr"/>
                      <a:r>
                        <a:rPr lang="en-US"/>
                        <a:t>[63:10]</a:t>
                      </a:r>
                    </a:p>
                  </a:txBody>
                  <a:tcPr/>
                </a:tc>
                <a:tc>
                  <a:txBody>
                    <a:bodyPr/>
                    <a:lstStyle/>
                    <a:p>
                      <a:pPr algn="ctr"/>
                      <a:r>
                        <a:rPr lang="en-US"/>
                        <a:t>[9:1]</a:t>
                      </a:r>
                    </a:p>
                  </a:txBody>
                  <a:tcPr/>
                </a:tc>
                <a:extLst>
                  <a:ext uri="{0D108BD9-81ED-4DB2-BD59-A6C34878D82A}">
                    <a16:rowId xmlns:a16="http://schemas.microsoft.com/office/drawing/2014/main" val="1741630447"/>
                  </a:ext>
                </a:extLst>
              </a:tr>
              <a:tr h="370840">
                <a:tc>
                  <a:txBody>
                    <a:bodyPr/>
                    <a:lstStyle/>
                    <a:p>
                      <a:pPr algn="ctr"/>
                      <a:r>
                        <a:rPr lang="en-US"/>
                        <a:t>TAG</a:t>
                      </a:r>
                    </a:p>
                  </a:txBody>
                  <a:tcPr/>
                </a:tc>
                <a:tc>
                  <a:txBody>
                    <a:bodyPr/>
                    <a:lstStyle/>
                    <a:p>
                      <a:pPr algn="ctr"/>
                      <a:r>
                        <a:rPr lang="en-US"/>
                        <a:t>INDEX</a:t>
                      </a:r>
                    </a:p>
                  </a:txBody>
                  <a:tcPr/>
                </a:tc>
                <a:extLst>
                  <a:ext uri="{0D108BD9-81ED-4DB2-BD59-A6C34878D82A}">
                    <a16:rowId xmlns:a16="http://schemas.microsoft.com/office/drawing/2014/main" val="2393539107"/>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A3DE5B-8F76-16FE-9320-FFD3E2B841C3}"/>
                  </a:ext>
                </a:extLst>
              </p:cNvPr>
              <p:cNvSpPr txBox="1"/>
              <p:nvPr/>
            </p:nvSpPr>
            <p:spPr>
              <a:xfrm>
                <a:off x="1207008" y="3182112"/>
                <a:ext cx="9906000" cy="1200329"/>
              </a:xfrm>
              <a:prstGeom prst="rect">
                <a:avLst/>
              </a:prstGeom>
              <a:noFill/>
            </p:spPr>
            <p:txBody>
              <a:bodyPr wrap="square" rtlCol="0">
                <a:spAutoFit/>
              </a:bodyPr>
              <a:lstStyle/>
              <a:p>
                <a:pPr marL="285750" indent="-285750">
                  <a:buFont typeface="Arial" panose="020B0604020202020204" pitchFamily="34" charset="0"/>
                  <a:buChar char="•"/>
                </a:pPr>
                <a:r>
                  <a:rPr lang="en-US"/>
                  <a:t>INDEX: We have 512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9</m:t>
                        </m:r>
                      </m:sup>
                    </m:sSup>
                    <m:r>
                      <a:rPr lang="en-US" b="0" i="1" smtClean="0">
                        <a:latin typeface="Cambria Math" panose="02040503050406030204" pitchFamily="18" charset="0"/>
                      </a:rPr>
                      <m:t>) </m:t>
                    </m:r>
                    <m:r>
                      <a:rPr lang="en-US" b="0" i="1" smtClean="0">
                        <a:latin typeface="Cambria Math" panose="02040503050406030204" pitchFamily="18" charset="0"/>
                      </a:rPr>
                      <m:t>𝐵𝑙𝑜𝑐𝑘𝑠</m:t>
                    </m:r>
                  </m:oMath>
                </a14:m>
                <a:r>
                  <a:rPr lang="en-US"/>
                  <a:t> so we need for the INDEX 9-bits to identify the needed block starting from bit “1” as bit “0” is always zero.</a:t>
                </a:r>
              </a:p>
              <a:p>
                <a:pPr marL="285750" indent="-285750">
                  <a:buFont typeface="Arial" panose="020B0604020202020204" pitchFamily="34" charset="0"/>
                  <a:buChar char="•"/>
                </a:pPr>
                <a:r>
                  <a:rPr lang="en-US"/>
                  <a:t>TAG : Each block has its own TAG bits which are the rest of the 64-bit address to uniquely identify the block and check if it is a miss or hit.</a:t>
                </a:r>
              </a:p>
            </p:txBody>
          </p:sp>
        </mc:Choice>
        <mc:Fallback xmlns="">
          <p:sp>
            <p:nvSpPr>
              <p:cNvPr id="5" name="TextBox 4">
                <a:extLst>
                  <a:ext uri="{FF2B5EF4-FFF2-40B4-BE49-F238E27FC236}">
                    <a16:creationId xmlns:a16="http://schemas.microsoft.com/office/drawing/2014/main" id="{96A3DE5B-8F76-16FE-9320-FFD3E2B841C3}"/>
                  </a:ext>
                </a:extLst>
              </p:cNvPr>
              <p:cNvSpPr txBox="1">
                <a:spLocks noRot="1" noChangeAspect="1" noMove="1" noResize="1" noEditPoints="1" noAdjustHandles="1" noChangeArrowheads="1" noChangeShapeType="1" noTextEdit="1"/>
              </p:cNvSpPr>
              <p:nvPr/>
            </p:nvSpPr>
            <p:spPr>
              <a:xfrm>
                <a:off x="1207008" y="3182112"/>
                <a:ext cx="9906000" cy="1200329"/>
              </a:xfrm>
              <a:prstGeom prst="rect">
                <a:avLst/>
              </a:prstGeom>
              <a:blipFill>
                <a:blip r:embed="rId5"/>
                <a:stretch>
                  <a:fillRect l="-369" t="-2538" r="-246" b="-7107"/>
                </a:stretch>
              </a:blipFill>
            </p:spPr>
            <p:txBody>
              <a:bodyPr/>
              <a:lstStyle/>
              <a:p>
                <a:r>
                  <a:rPr lang="en-US">
                    <a:noFill/>
                  </a:rPr>
                  <a:t> </a:t>
                </a:r>
              </a:p>
            </p:txBody>
          </p:sp>
        </mc:Fallback>
      </mc:AlternateContent>
    </p:spTree>
    <p:extLst>
      <p:ext uri="{BB962C8B-B14F-4D97-AF65-F5344CB8AC3E}">
        <p14:creationId xmlns:p14="http://schemas.microsoft.com/office/powerpoint/2010/main" val="11606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a:pPr>
            <a:r>
              <a:rPr lang="en-US" sz="2800"/>
              <a:t>Start by designing Single Cycle Datapath</a:t>
            </a:r>
          </a:p>
          <a:p>
            <a:pPr marL="971550" lvl="1" indent="-514350">
              <a:buClr>
                <a:srgbClr val="F7B217"/>
              </a:buClr>
              <a:buFont typeface="+mj-lt"/>
              <a:buAutoNum type="arabicPeriod"/>
            </a:pPr>
            <a:r>
              <a:rPr lang="en-US" sz="2800"/>
              <a:t>Add Control Unit</a:t>
            </a:r>
          </a:p>
          <a:p>
            <a:pPr marL="971550" lvl="1" indent="-514350">
              <a:buClr>
                <a:srgbClr val="F7B217"/>
              </a:buClr>
              <a:buFont typeface="+mj-lt"/>
              <a:buAutoNum type="arabicPeriod"/>
            </a:pPr>
            <a:r>
              <a:rPr lang="en-US" sz="2800"/>
              <a:t>Pipeline the Single Cycle</a:t>
            </a:r>
          </a:p>
          <a:p>
            <a:pPr marL="971550" lvl="1" indent="-514350">
              <a:buClr>
                <a:srgbClr val="F7B217"/>
              </a:buClr>
              <a:buFont typeface="+mj-lt"/>
              <a:buAutoNum type="arabicPeriod"/>
            </a:pPr>
            <a:r>
              <a:rPr lang="en-US" sz="2800"/>
              <a:t>Add Hazard Unit</a:t>
            </a:r>
          </a:p>
        </p:txBody>
      </p:sp>
    </p:spTree>
    <p:extLst>
      <p:ext uri="{BB962C8B-B14F-4D97-AF65-F5344CB8AC3E}">
        <p14:creationId xmlns:p14="http://schemas.microsoft.com/office/powerpoint/2010/main" val="38970521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Branch Prediction Entry Contents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p>
        </p:txBody>
      </p:sp>
      <p:graphicFrame>
        <p:nvGraphicFramePr>
          <p:cNvPr id="9" name="Table 8">
            <a:extLst>
              <a:ext uri="{FF2B5EF4-FFF2-40B4-BE49-F238E27FC236}">
                <a16:creationId xmlns:a16="http://schemas.microsoft.com/office/drawing/2014/main" id="{8448727E-D689-C001-DDEC-B5AB1D4D3E82}"/>
              </a:ext>
            </a:extLst>
          </p:cNvPr>
          <p:cNvGraphicFramePr>
            <a:graphicFrameLocks noGrp="1"/>
          </p:cNvGraphicFramePr>
          <p:nvPr>
            <p:extLst>
              <p:ext uri="{D42A27DB-BD31-4B8C-83A1-F6EECF244321}">
                <p14:modId xmlns:p14="http://schemas.microsoft.com/office/powerpoint/2010/main" val="3593519676"/>
              </p:ext>
            </p:extLst>
          </p:nvPr>
        </p:nvGraphicFramePr>
        <p:xfrm>
          <a:off x="1712931" y="2128773"/>
          <a:ext cx="8754564" cy="1204850"/>
        </p:xfrm>
        <a:graphic>
          <a:graphicData uri="http://schemas.openxmlformats.org/drawingml/2006/table">
            <a:tbl>
              <a:tblPr firstRow="1" bandRow="1">
                <a:tableStyleId>{5C22544A-7EE6-4342-B048-85BDC9FD1C3A}</a:tableStyleId>
              </a:tblPr>
              <a:tblGrid>
                <a:gridCol w="2188641">
                  <a:extLst>
                    <a:ext uri="{9D8B030D-6E8A-4147-A177-3AD203B41FA5}">
                      <a16:colId xmlns:a16="http://schemas.microsoft.com/office/drawing/2014/main" val="1427839537"/>
                    </a:ext>
                  </a:extLst>
                </a:gridCol>
                <a:gridCol w="2188641">
                  <a:extLst>
                    <a:ext uri="{9D8B030D-6E8A-4147-A177-3AD203B41FA5}">
                      <a16:colId xmlns:a16="http://schemas.microsoft.com/office/drawing/2014/main" val="1781274138"/>
                    </a:ext>
                  </a:extLst>
                </a:gridCol>
                <a:gridCol w="2188641">
                  <a:extLst>
                    <a:ext uri="{9D8B030D-6E8A-4147-A177-3AD203B41FA5}">
                      <a16:colId xmlns:a16="http://schemas.microsoft.com/office/drawing/2014/main" val="557767510"/>
                    </a:ext>
                  </a:extLst>
                </a:gridCol>
                <a:gridCol w="2188641">
                  <a:extLst>
                    <a:ext uri="{9D8B030D-6E8A-4147-A177-3AD203B41FA5}">
                      <a16:colId xmlns:a16="http://schemas.microsoft.com/office/drawing/2014/main" val="3342618713"/>
                    </a:ext>
                  </a:extLst>
                </a:gridCol>
              </a:tblGrid>
              <a:tr h="602425">
                <a:tc>
                  <a:txBody>
                    <a:bodyPr/>
                    <a:lstStyle/>
                    <a:p>
                      <a:pPr algn="ctr"/>
                      <a:r>
                        <a:rPr lang="en-US" sz="2400"/>
                        <a:t>Valid</a:t>
                      </a:r>
                    </a:p>
                  </a:txBody>
                  <a:tcPr/>
                </a:tc>
                <a:tc>
                  <a:txBody>
                    <a:bodyPr/>
                    <a:lstStyle/>
                    <a:p>
                      <a:pPr algn="ctr"/>
                      <a:r>
                        <a:rPr lang="en-US" sz="2400"/>
                        <a:t>TAG</a:t>
                      </a:r>
                    </a:p>
                  </a:txBody>
                  <a:tcPr/>
                </a:tc>
                <a:tc>
                  <a:txBody>
                    <a:bodyPr/>
                    <a:lstStyle/>
                    <a:p>
                      <a:pPr algn="ctr"/>
                      <a:r>
                        <a:rPr lang="en-US" sz="2400"/>
                        <a:t>Saturation Bits</a:t>
                      </a:r>
                    </a:p>
                  </a:txBody>
                  <a:tcPr/>
                </a:tc>
                <a:tc>
                  <a:txBody>
                    <a:bodyPr/>
                    <a:lstStyle/>
                    <a:p>
                      <a:pPr algn="ctr"/>
                      <a:r>
                        <a:rPr lang="en-US" sz="2400"/>
                        <a:t>Target Address</a:t>
                      </a:r>
                    </a:p>
                  </a:txBody>
                  <a:tcPr/>
                </a:tc>
                <a:extLst>
                  <a:ext uri="{0D108BD9-81ED-4DB2-BD59-A6C34878D82A}">
                    <a16:rowId xmlns:a16="http://schemas.microsoft.com/office/drawing/2014/main" val="812031292"/>
                  </a:ext>
                </a:extLst>
              </a:tr>
              <a:tr h="602425">
                <a:tc>
                  <a:txBody>
                    <a:bodyPr/>
                    <a:lstStyle/>
                    <a:p>
                      <a:pPr algn="ctr"/>
                      <a:r>
                        <a:rPr lang="en-US" sz="2400"/>
                        <a:t>1-bit</a:t>
                      </a:r>
                    </a:p>
                  </a:txBody>
                  <a:tcPr/>
                </a:tc>
                <a:tc>
                  <a:txBody>
                    <a:bodyPr/>
                    <a:lstStyle/>
                    <a:p>
                      <a:pPr algn="ctr"/>
                      <a:r>
                        <a:rPr lang="en-US" sz="2400"/>
                        <a:t>54-bits</a:t>
                      </a:r>
                    </a:p>
                  </a:txBody>
                  <a:tcPr/>
                </a:tc>
                <a:tc>
                  <a:txBody>
                    <a:bodyPr/>
                    <a:lstStyle/>
                    <a:p>
                      <a:pPr algn="ctr"/>
                      <a:r>
                        <a:rPr lang="en-US" sz="2400"/>
                        <a:t>2-bits</a:t>
                      </a:r>
                    </a:p>
                  </a:txBody>
                  <a:tcPr/>
                </a:tc>
                <a:tc>
                  <a:txBody>
                    <a:bodyPr/>
                    <a:lstStyle/>
                    <a:p>
                      <a:pPr algn="ctr"/>
                      <a:r>
                        <a:rPr lang="en-US" sz="2400"/>
                        <a:t>64-bits</a:t>
                      </a:r>
                    </a:p>
                  </a:txBody>
                  <a:tcPr/>
                </a:tc>
                <a:extLst>
                  <a:ext uri="{0D108BD9-81ED-4DB2-BD59-A6C34878D82A}">
                    <a16:rowId xmlns:a16="http://schemas.microsoft.com/office/drawing/2014/main" val="1884322686"/>
                  </a:ext>
                </a:extLst>
              </a:tr>
            </a:tbl>
          </a:graphicData>
        </a:graphic>
      </p:graphicFrame>
      <p:sp>
        <p:nvSpPr>
          <p:cNvPr id="10" name="TextBox 9">
            <a:extLst>
              <a:ext uri="{FF2B5EF4-FFF2-40B4-BE49-F238E27FC236}">
                <a16:creationId xmlns:a16="http://schemas.microsoft.com/office/drawing/2014/main" id="{0B90413E-7EBA-C41D-5EC9-3681DFC7D5AA}"/>
              </a:ext>
            </a:extLst>
          </p:cNvPr>
          <p:cNvSpPr txBox="1"/>
          <p:nvPr/>
        </p:nvSpPr>
        <p:spPr>
          <a:xfrm>
            <a:off x="519344" y="3423272"/>
            <a:ext cx="11322136" cy="1815882"/>
          </a:xfrm>
          <a:prstGeom prst="rect">
            <a:avLst/>
          </a:prstGeom>
          <a:noFill/>
        </p:spPr>
        <p:txBody>
          <a:bodyPr wrap="square" rtlCol="0">
            <a:spAutoFit/>
          </a:bodyPr>
          <a:lstStyle/>
          <a:p>
            <a:pPr marL="285750" indent="-285750">
              <a:buFont typeface="Arial" panose="020B0604020202020204" pitchFamily="34" charset="0"/>
              <a:buChar char="•"/>
            </a:pPr>
            <a:r>
              <a:rPr lang="en-US" sz="2800"/>
              <a:t>Valid: To indicate that the entry has a valid branch instruction contents.</a:t>
            </a:r>
          </a:p>
          <a:p>
            <a:pPr marL="285750" indent="-285750">
              <a:buFont typeface="Arial" panose="020B0604020202020204" pitchFamily="34" charset="0"/>
              <a:buChar char="•"/>
            </a:pPr>
            <a:r>
              <a:rPr lang="en-US" sz="2800"/>
              <a:t>TAG: To check that current PC is same as entry contents.</a:t>
            </a:r>
          </a:p>
          <a:p>
            <a:pPr marL="285750" indent="-285750">
              <a:buFont typeface="Arial" panose="020B0604020202020204" pitchFamily="34" charset="0"/>
              <a:buChar char="•"/>
            </a:pPr>
            <a:r>
              <a:rPr lang="en-US" sz="2800"/>
              <a:t>Saturation Bits: Two-bit saturation to save branch history decision.</a:t>
            </a:r>
          </a:p>
          <a:p>
            <a:pPr marL="285750" indent="-285750">
              <a:buFont typeface="Arial" panose="020B0604020202020204" pitchFamily="34" charset="0"/>
              <a:buChar char="•"/>
            </a:pPr>
            <a:r>
              <a:rPr lang="en-US" sz="2800"/>
              <a:t>Target Address: To indicate the Target address in case of prediction Taken.</a:t>
            </a:r>
          </a:p>
        </p:txBody>
      </p:sp>
    </p:spTree>
    <p:extLst>
      <p:ext uri="{BB962C8B-B14F-4D97-AF65-F5344CB8AC3E}">
        <p14:creationId xmlns:p14="http://schemas.microsoft.com/office/powerpoint/2010/main" val="31133816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Branch Recovery</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600"/>
          </a:p>
        </p:txBody>
      </p:sp>
      <p:pic>
        <p:nvPicPr>
          <p:cNvPr id="4" name="Picture 3" descr="A diagram of a branch recovery&#10;&#10;Description automatically generated">
            <a:extLst>
              <a:ext uri="{FF2B5EF4-FFF2-40B4-BE49-F238E27FC236}">
                <a16:creationId xmlns:a16="http://schemas.microsoft.com/office/drawing/2014/main" id="{F6EE5BB5-7E95-9277-9015-9F1FA596EDA2}"/>
              </a:ext>
            </a:extLst>
          </p:cNvPr>
          <p:cNvPicPr>
            <a:picLocks noChangeAspect="1"/>
          </p:cNvPicPr>
          <p:nvPr/>
        </p:nvPicPr>
        <p:blipFill>
          <a:blip r:embed="rId5"/>
          <a:stretch>
            <a:fillRect/>
          </a:stretch>
        </p:blipFill>
        <p:spPr>
          <a:xfrm>
            <a:off x="1696339" y="1801310"/>
            <a:ext cx="8805944" cy="3997590"/>
          </a:xfrm>
          <a:prstGeom prst="rect">
            <a:avLst/>
          </a:prstGeom>
        </p:spPr>
      </p:pic>
      <p:sp>
        <p:nvSpPr>
          <p:cNvPr id="5" name="TextBox 4">
            <a:extLst>
              <a:ext uri="{FF2B5EF4-FFF2-40B4-BE49-F238E27FC236}">
                <a16:creationId xmlns:a16="http://schemas.microsoft.com/office/drawing/2014/main" id="{B467E68A-C4E7-1A6B-B239-6323A18647C3}"/>
              </a:ext>
            </a:extLst>
          </p:cNvPr>
          <p:cNvSpPr txBox="1"/>
          <p:nvPr/>
        </p:nvSpPr>
        <p:spPr>
          <a:xfrm>
            <a:off x="8787384" y="4535424"/>
            <a:ext cx="973212" cy="369332"/>
          </a:xfrm>
          <a:prstGeom prst="rect">
            <a:avLst/>
          </a:prstGeom>
          <a:noFill/>
        </p:spPr>
        <p:txBody>
          <a:bodyPr wrap="square" rtlCol="0">
            <a:spAutoFit/>
          </a:bodyPr>
          <a:lstStyle/>
          <a:p>
            <a:r>
              <a:rPr lang="en-US">
                <a:solidFill>
                  <a:srgbClr val="FF0000"/>
                </a:solidFill>
              </a:rPr>
              <a:t>flush</a:t>
            </a:r>
          </a:p>
        </p:txBody>
      </p:sp>
    </p:spTree>
    <p:extLst>
      <p:ext uri="{BB962C8B-B14F-4D97-AF65-F5344CB8AC3E}">
        <p14:creationId xmlns:p14="http://schemas.microsoft.com/office/powerpoint/2010/main" val="21871610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Next PC Logic</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600"/>
          </a:p>
        </p:txBody>
      </p:sp>
      <p:pic>
        <p:nvPicPr>
          <p:cNvPr id="4" name="Picture 3" descr="A diagram of a computer&#10;&#10;Description automatically generated">
            <a:extLst>
              <a:ext uri="{FF2B5EF4-FFF2-40B4-BE49-F238E27FC236}">
                <a16:creationId xmlns:a16="http://schemas.microsoft.com/office/drawing/2014/main" id="{445A6CFD-2E37-A74C-CFF0-FCF6989BA98A}"/>
              </a:ext>
            </a:extLst>
          </p:cNvPr>
          <p:cNvPicPr>
            <a:picLocks noChangeAspect="1"/>
          </p:cNvPicPr>
          <p:nvPr/>
        </p:nvPicPr>
        <p:blipFill>
          <a:blip r:embed="rId5"/>
          <a:stretch>
            <a:fillRect/>
          </a:stretch>
        </p:blipFill>
        <p:spPr>
          <a:xfrm>
            <a:off x="2055368" y="1900138"/>
            <a:ext cx="7765050" cy="3979233"/>
          </a:xfrm>
          <a:prstGeom prst="rect">
            <a:avLst/>
          </a:prstGeom>
        </p:spPr>
      </p:pic>
    </p:spTree>
    <p:extLst>
      <p:ext uri="{BB962C8B-B14F-4D97-AF65-F5344CB8AC3E}">
        <p14:creationId xmlns:p14="http://schemas.microsoft.com/office/powerpoint/2010/main" val="33117483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Autofit/>
          </a:bodyPr>
          <a:lstStyle/>
          <a:p>
            <a:pPr algn="just">
              <a:lnSpc>
                <a:spcPct val="107000"/>
              </a:lnSpc>
              <a:spcAft>
                <a:spcPts val="800"/>
              </a:spcAft>
            </a:pPr>
            <a:r>
              <a:rPr lang="en-US" b="1" kern="100">
                <a:solidFill>
                  <a:schemeClr val="bg1"/>
                </a:solidFill>
                <a:effectLst/>
                <a:ea typeface="Aptos" panose="020B0004020202020204" pitchFamily="34" charset="0"/>
                <a:cs typeface="Arial" panose="020B0604020202020204" pitchFamily="34" charset="0"/>
              </a:rPr>
              <a:t>Dynamic Prediction Accuracy</a:t>
            </a:r>
            <a:endParaRPr lang="en-US" kern="100">
              <a:solidFill>
                <a:schemeClr val="bg1"/>
              </a:solidFill>
              <a:effectLst/>
              <a:ea typeface="Aptos" panose="020B0004020202020204" pitchFamily="34" charset="0"/>
              <a:cs typeface="Arial" panose="020B0604020202020204" pitchFamily="34" charset="0"/>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25966" y="1681406"/>
            <a:ext cx="10386607" cy="2457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en-US" kern="100">
                <a:effectLst/>
                <a:ea typeface="Aptos" panose="020B0004020202020204" pitchFamily="34" charset="0"/>
                <a:cs typeface="Arial" panose="020B0604020202020204" pitchFamily="34" charset="0"/>
              </a:rPr>
              <a:t>By using BHT and BTB , prediction accuracy can range from 80 to 95% which will increase our performance ,decrease bubbles and help in limiting the CPI to 1.</a:t>
            </a:r>
          </a:p>
        </p:txBody>
      </p:sp>
    </p:spTree>
    <p:extLst>
      <p:ext uri="{BB962C8B-B14F-4D97-AF65-F5344CB8AC3E}">
        <p14:creationId xmlns:p14="http://schemas.microsoft.com/office/powerpoint/2010/main" val="65442830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93" b="173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b="1">
                <a:solidFill>
                  <a:srgbClr val="FFFFFF"/>
                </a:solidFill>
              </a:rPr>
              <a:t>Chapter 6</a:t>
            </a:r>
            <a:br>
              <a:rPr lang="en-US" b="1">
                <a:solidFill>
                  <a:srgbClr val="FFFFFF"/>
                </a:solidFill>
              </a:rPr>
            </a:br>
            <a:r>
              <a:rPr lang="en-US" b="1">
                <a:solidFill>
                  <a:srgbClr val="FFFFFF"/>
                </a:solidFill>
              </a:rPr>
              <a:t>Privileged </a:t>
            </a:r>
            <a:br>
              <a:rPr lang="en-US" b="1">
                <a:solidFill>
                  <a:srgbClr val="FFFFFF"/>
                </a:solidFill>
              </a:rPr>
            </a:br>
            <a:r>
              <a:rPr lang="en-US" b="1">
                <a:solidFill>
                  <a:srgbClr val="FFFFFF"/>
                </a:solidFill>
              </a:rPr>
              <a:t>architecture</a:t>
            </a:r>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endParaRPr lang="en-US" sz="2400">
              <a:solidFill>
                <a:schemeClr val="bg1"/>
              </a:solidFill>
            </a:endParaRPr>
          </a:p>
        </p:txBody>
      </p:sp>
    </p:spTree>
    <p:extLst>
      <p:ext uri="{BB962C8B-B14F-4D97-AF65-F5344CB8AC3E}">
        <p14:creationId xmlns:p14="http://schemas.microsoft.com/office/powerpoint/2010/main" val="19575386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Importance of privileged ISA</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ea typeface="Calibri"/>
                <a:cs typeface="Calibri"/>
              </a:rPr>
              <a:t>In order to run an operating system on our microprocessor, we need to implement the privileged architecture, which provides three main capabilities:</a:t>
            </a:r>
          </a:p>
          <a:p>
            <a:pPr marL="742950" indent="-742950">
              <a:buAutoNum type="arabicPeriod"/>
            </a:pPr>
            <a:r>
              <a:rPr lang="en-US">
                <a:ea typeface="Calibri"/>
                <a:cs typeface="Calibri"/>
              </a:rPr>
              <a:t>Security and isolation</a:t>
            </a:r>
          </a:p>
          <a:p>
            <a:pPr marL="742950" indent="-742950">
              <a:buAutoNum type="arabicPeriod"/>
            </a:pPr>
            <a:r>
              <a:rPr lang="en-US">
                <a:ea typeface="Calibri"/>
                <a:cs typeface="Calibri"/>
              </a:rPr>
              <a:t>Context switching</a:t>
            </a:r>
          </a:p>
          <a:p>
            <a:pPr marL="742950" indent="-742950">
              <a:buAutoNum type="arabicPeriod"/>
            </a:pPr>
            <a:r>
              <a:rPr lang="en-US">
                <a:ea typeface="Calibri"/>
                <a:cs typeface="Calibri"/>
              </a:rPr>
              <a:t>Trap handling</a:t>
            </a:r>
          </a:p>
          <a:p>
            <a:pPr>
              <a:buAutoNum type="arabicPeriod"/>
            </a:pPr>
            <a:endParaRPr lang="en-US" sz="3600">
              <a:ea typeface="Calibri"/>
              <a:cs typeface="Calibri"/>
            </a:endParaRPr>
          </a:p>
        </p:txBody>
      </p:sp>
    </p:spTree>
    <p:extLst>
      <p:ext uri="{BB962C8B-B14F-4D97-AF65-F5344CB8AC3E}">
        <p14:creationId xmlns:p14="http://schemas.microsoft.com/office/powerpoint/2010/main" val="29397009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Privileged software stack</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723374"/>
            <a:ext cx="10366013" cy="43266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RISC-V can support multiple of software stacks, but since we are targeting to run a LINUX-OS, we chose the implementation stack shown in figure.</a:t>
            </a:r>
            <a:endParaRPr lang="en-US"/>
          </a:p>
          <a:p>
            <a:r>
              <a:rPr lang="en-US">
                <a:cs typeface="Calibri"/>
              </a:rPr>
              <a:t>It provides clean split between</a:t>
            </a:r>
          </a:p>
          <a:p>
            <a:pPr marL="0" indent="0">
              <a:buNone/>
            </a:pPr>
            <a:r>
              <a:rPr lang="en-US">
                <a:cs typeface="Calibri"/>
              </a:rPr>
              <a:t>Layers of the software stack</a:t>
            </a:r>
          </a:p>
          <a:p>
            <a:pPr marL="0" indent="0">
              <a:buNone/>
            </a:pPr>
            <a:endParaRPr lang="en-US">
              <a:cs typeface="Calibri"/>
            </a:endParaRPr>
          </a:p>
        </p:txBody>
      </p:sp>
      <p:pic>
        <p:nvPicPr>
          <p:cNvPr id="4" name="Picture 3" descr="A black and white sign with white text&#10;&#10;Description automatically generated">
            <a:extLst>
              <a:ext uri="{FF2B5EF4-FFF2-40B4-BE49-F238E27FC236}">
                <a16:creationId xmlns:a16="http://schemas.microsoft.com/office/drawing/2014/main" id="{9052C1E2-EF9C-9211-8EF9-7D3A5F36974B}"/>
              </a:ext>
            </a:extLst>
          </p:cNvPr>
          <p:cNvPicPr>
            <a:picLocks noChangeAspect="1"/>
          </p:cNvPicPr>
          <p:nvPr/>
        </p:nvPicPr>
        <p:blipFill>
          <a:blip r:embed="rId5"/>
          <a:stretch>
            <a:fillRect/>
          </a:stretch>
        </p:blipFill>
        <p:spPr>
          <a:xfrm>
            <a:off x="5678433" y="2642028"/>
            <a:ext cx="5909759" cy="3561321"/>
          </a:xfrm>
          <a:prstGeom prst="rect">
            <a:avLst/>
          </a:prstGeom>
        </p:spPr>
      </p:pic>
    </p:spTree>
    <p:extLst>
      <p:ext uri="{BB962C8B-B14F-4D97-AF65-F5344CB8AC3E}">
        <p14:creationId xmlns:p14="http://schemas.microsoft.com/office/powerpoint/2010/main" val="5102140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Privileged software stack</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This configuration shows that a conventional operating system can support </a:t>
            </a:r>
            <a:r>
              <a:rPr lang="en-US" err="1">
                <a:ea typeface="+mn-lt"/>
                <a:cs typeface="+mn-lt"/>
              </a:rPr>
              <a:t>multiprogrammed</a:t>
            </a:r>
            <a:r>
              <a:rPr lang="en-US">
                <a:ea typeface="+mn-lt"/>
                <a:cs typeface="+mn-lt"/>
              </a:rPr>
              <a:t> execution of multiple application.</a:t>
            </a:r>
            <a:endParaRPr lang="en-US">
              <a:cs typeface="Calibri"/>
            </a:endParaRPr>
          </a:p>
          <a:p>
            <a:endParaRPr lang="en-US">
              <a:cs typeface="Calibri"/>
            </a:endParaRPr>
          </a:p>
          <a:p>
            <a:endParaRPr lang="en-US" sz="3600">
              <a:cs typeface="Calibri"/>
            </a:endParaRPr>
          </a:p>
        </p:txBody>
      </p:sp>
      <p:pic>
        <p:nvPicPr>
          <p:cNvPr id="4" name="Picture 3">
            <a:extLst>
              <a:ext uri="{FF2B5EF4-FFF2-40B4-BE49-F238E27FC236}">
                <a16:creationId xmlns:a16="http://schemas.microsoft.com/office/drawing/2014/main" id="{040D986D-A6F2-E03E-DA16-024AAD932C9C}"/>
              </a:ext>
            </a:extLst>
          </p:cNvPr>
          <p:cNvPicPr>
            <a:picLocks noChangeAspect="1"/>
          </p:cNvPicPr>
          <p:nvPr/>
        </p:nvPicPr>
        <p:blipFill>
          <a:blip r:embed="rId5"/>
          <a:stretch>
            <a:fillRect/>
          </a:stretch>
        </p:blipFill>
        <p:spPr>
          <a:xfrm>
            <a:off x="1839982" y="2612611"/>
            <a:ext cx="7981950" cy="2781300"/>
          </a:xfrm>
          <a:prstGeom prst="rect">
            <a:avLst/>
          </a:prstGeom>
        </p:spPr>
      </p:pic>
    </p:spTree>
    <p:extLst>
      <p:ext uri="{BB962C8B-B14F-4D97-AF65-F5344CB8AC3E}">
        <p14:creationId xmlns:p14="http://schemas.microsoft.com/office/powerpoint/2010/main" val="28426781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70390"/>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Privilege levels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a:cs typeface="Times New Roman"/>
              </a:rPr>
              <a:t>At any time, the core is running at some privilege level encoded as a mode in one or more CSRs (control and status registers). </a:t>
            </a:r>
            <a:endParaRPr lang="en-US">
              <a:latin typeface="Calibri"/>
              <a:cs typeface="Calibri"/>
            </a:endParaRPr>
          </a:p>
          <a:p>
            <a:r>
              <a:rPr lang="en-US">
                <a:latin typeface="Calibri"/>
                <a:cs typeface="Times New Roman"/>
              </a:rPr>
              <a:t>Three RISC-V privilege levels are currently defined as shown in table</a:t>
            </a:r>
            <a:endParaRPr lang="en-US">
              <a:latin typeface="Calibri"/>
              <a:cs typeface="Calibri"/>
            </a:endParaRPr>
          </a:p>
          <a:p>
            <a:endParaRPr lang="en-US">
              <a:cs typeface="Times New Roman"/>
            </a:endParaRPr>
          </a:p>
          <a:p>
            <a:endParaRPr lang="en-US" sz="3600">
              <a:cs typeface="Calibri"/>
            </a:endParaRPr>
          </a:p>
        </p:txBody>
      </p:sp>
      <p:graphicFrame>
        <p:nvGraphicFramePr>
          <p:cNvPr id="5" name="Table 4">
            <a:extLst>
              <a:ext uri="{FF2B5EF4-FFF2-40B4-BE49-F238E27FC236}">
                <a16:creationId xmlns:a16="http://schemas.microsoft.com/office/drawing/2014/main" id="{A8AFEDAB-F4A3-40E3-8D7D-0877FD11D0F0}"/>
              </a:ext>
            </a:extLst>
          </p:cNvPr>
          <p:cNvGraphicFramePr>
            <a:graphicFrameLocks noGrp="1"/>
          </p:cNvGraphicFramePr>
          <p:nvPr>
            <p:extLst>
              <p:ext uri="{D42A27DB-BD31-4B8C-83A1-F6EECF244321}">
                <p14:modId xmlns:p14="http://schemas.microsoft.com/office/powerpoint/2010/main" val="3113657803"/>
              </p:ext>
            </p:extLst>
          </p:nvPr>
        </p:nvGraphicFramePr>
        <p:xfrm>
          <a:off x="1490869" y="3191564"/>
          <a:ext cx="8886356" cy="2401960"/>
        </p:xfrm>
        <a:graphic>
          <a:graphicData uri="http://schemas.openxmlformats.org/drawingml/2006/table">
            <a:tbl>
              <a:tblPr firstRow="1" bandRow="1">
                <a:tableStyleId>{5C22544A-7EE6-4342-B048-85BDC9FD1C3A}</a:tableStyleId>
              </a:tblPr>
              <a:tblGrid>
                <a:gridCol w="2221589">
                  <a:extLst>
                    <a:ext uri="{9D8B030D-6E8A-4147-A177-3AD203B41FA5}">
                      <a16:colId xmlns:a16="http://schemas.microsoft.com/office/drawing/2014/main" val="3182756564"/>
                    </a:ext>
                  </a:extLst>
                </a:gridCol>
                <a:gridCol w="2221589">
                  <a:extLst>
                    <a:ext uri="{9D8B030D-6E8A-4147-A177-3AD203B41FA5}">
                      <a16:colId xmlns:a16="http://schemas.microsoft.com/office/drawing/2014/main" val="437200992"/>
                    </a:ext>
                  </a:extLst>
                </a:gridCol>
                <a:gridCol w="2221589">
                  <a:extLst>
                    <a:ext uri="{9D8B030D-6E8A-4147-A177-3AD203B41FA5}">
                      <a16:colId xmlns:a16="http://schemas.microsoft.com/office/drawing/2014/main" val="1091501182"/>
                    </a:ext>
                  </a:extLst>
                </a:gridCol>
                <a:gridCol w="2221589">
                  <a:extLst>
                    <a:ext uri="{9D8B030D-6E8A-4147-A177-3AD203B41FA5}">
                      <a16:colId xmlns:a16="http://schemas.microsoft.com/office/drawing/2014/main" val="33358606"/>
                    </a:ext>
                  </a:extLst>
                </a:gridCol>
              </a:tblGrid>
              <a:tr h="480392">
                <a:tc>
                  <a:txBody>
                    <a:bodyPr/>
                    <a:lstStyle/>
                    <a:p>
                      <a:pPr lvl="0">
                        <a:buNone/>
                      </a:pPr>
                      <a:r>
                        <a:rPr lang="en-US"/>
                        <a:t>Level </a:t>
                      </a:r>
                    </a:p>
                  </a:txBody>
                  <a:tcPr/>
                </a:tc>
                <a:tc>
                  <a:txBody>
                    <a:bodyPr/>
                    <a:lstStyle/>
                    <a:p>
                      <a:r>
                        <a:rPr lang="en-US"/>
                        <a:t>Encoding </a:t>
                      </a:r>
                    </a:p>
                  </a:txBody>
                  <a:tcPr/>
                </a:tc>
                <a:tc>
                  <a:txBody>
                    <a:bodyPr/>
                    <a:lstStyle/>
                    <a:p>
                      <a:r>
                        <a:rPr lang="en-US"/>
                        <a:t>Name </a:t>
                      </a:r>
                    </a:p>
                  </a:txBody>
                  <a:tcPr/>
                </a:tc>
                <a:tc>
                  <a:txBody>
                    <a:bodyPr/>
                    <a:lstStyle/>
                    <a:p>
                      <a:r>
                        <a:rPr lang="en-US"/>
                        <a:t>Abbreviation </a:t>
                      </a:r>
                    </a:p>
                  </a:txBody>
                  <a:tcPr/>
                </a:tc>
                <a:extLst>
                  <a:ext uri="{0D108BD9-81ED-4DB2-BD59-A6C34878D82A}">
                    <a16:rowId xmlns:a16="http://schemas.microsoft.com/office/drawing/2014/main" val="2144568716"/>
                  </a:ext>
                </a:extLst>
              </a:tr>
              <a:tr h="480392">
                <a:tc>
                  <a:txBody>
                    <a:bodyPr/>
                    <a:lstStyle/>
                    <a:p>
                      <a:r>
                        <a:rPr lang="en-US"/>
                        <a:t>0</a:t>
                      </a:r>
                    </a:p>
                  </a:txBody>
                  <a:tcPr/>
                </a:tc>
                <a:tc>
                  <a:txBody>
                    <a:bodyPr/>
                    <a:lstStyle/>
                    <a:p>
                      <a:r>
                        <a:rPr lang="en-US"/>
                        <a:t>00</a:t>
                      </a:r>
                    </a:p>
                  </a:txBody>
                  <a:tcPr/>
                </a:tc>
                <a:tc>
                  <a:txBody>
                    <a:bodyPr/>
                    <a:lstStyle/>
                    <a:p>
                      <a:r>
                        <a:rPr lang="en-US"/>
                        <a:t>User/application</a:t>
                      </a:r>
                    </a:p>
                  </a:txBody>
                  <a:tcPr/>
                </a:tc>
                <a:tc>
                  <a:txBody>
                    <a:bodyPr/>
                    <a:lstStyle/>
                    <a:p>
                      <a:r>
                        <a:rPr lang="en-US"/>
                        <a:t>U</a:t>
                      </a:r>
                    </a:p>
                  </a:txBody>
                  <a:tcPr/>
                </a:tc>
                <a:extLst>
                  <a:ext uri="{0D108BD9-81ED-4DB2-BD59-A6C34878D82A}">
                    <a16:rowId xmlns:a16="http://schemas.microsoft.com/office/drawing/2014/main" val="3436196851"/>
                  </a:ext>
                </a:extLst>
              </a:tr>
              <a:tr h="480392">
                <a:tc>
                  <a:txBody>
                    <a:bodyPr/>
                    <a:lstStyle/>
                    <a:p>
                      <a:r>
                        <a:rPr lang="en-US"/>
                        <a:t>1</a:t>
                      </a:r>
                    </a:p>
                  </a:txBody>
                  <a:tcPr/>
                </a:tc>
                <a:tc>
                  <a:txBody>
                    <a:bodyPr/>
                    <a:lstStyle/>
                    <a:p>
                      <a:r>
                        <a:rPr lang="en-US"/>
                        <a:t>01</a:t>
                      </a:r>
                    </a:p>
                  </a:txBody>
                  <a:tcPr/>
                </a:tc>
                <a:tc>
                  <a:txBody>
                    <a:bodyPr/>
                    <a:lstStyle/>
                    <a:p>
                      <a:r>
                        <a:rPr lang="en-US"/>
                        <a:t>Supervisor </a:t>
                      </a:r>
                    </a:p>
                  </a:txBody>
                  <a:tcPr/>
                </a:tc>
                <a:tc>
                  <a:txBody>
                    <a:bodyPr/>
                    <a:lstStyle/>
                    <a:p>
                      <a:r>
                        <a:rPr lang="en-US"/>
                        <a:t>S</a:t>
                      </a:r>
                    </a:p>
                  </a:txBody>
                  <a:tcPr/>
                </a:tc>
                <a:extLst>
                  <a:ext uri="{0D108BD9-81ED-4DB2-BD59-A6C34878D82A}">
                    <a16:rowId xmlns:a16="http://schemas.microsoft.com/office/drawing/2014/main" val="3756141354"/>
                  </a:ext>
                </a:extLst>
              </a:tr>
              <a:tr h="480392">
                <a:tc>
                  <a:txBody>
                    <a:bodyPr/>
                    <a:lstStyle/>
                    <a:p>
                      <a:r>
                        <a:rPr lang="en-US"/>
                        <a:t>2</a:t>
                      </a:r>
                    </a:p>
                  </a:txBody>
                  <a:tcPr/>
                </a:tc>
                <a:tc>
                  <a:txBody>
                    <a:bodyPr/>
                    <a:lstStyle/>
                    <a:p>
                      <a:r>
                        <a:rPr lang="en-US"/>
                        <a:t>10</a:t>
                      </a:r>
                    </a:p>
                  </a:txBody>
                  <a:tcPr/>
                </a:tc>
                <a:tc>
                  <a:txBody>
                    <a:bodyPr/>
                    <a:lstStyle/>
                    <a:p>
                      <a:r>
                        <a:rPr lang="en-US"/>
                        <a:t>Reserved </a:t>
                      </a:r>
                    </a:p>
                  </a:txBody>
                  <a:tcPr/>
                </a:tc>
                <a:tc>
                  <a:txBody>
                    <a:bodyPr/>
                    <a:lstStyle/>
                    <a:p>
                      <a:endParaRPr lang="en-US"/>
                    </a:p>
                  </a:txBody>
                  <a:tcPr/>
                </a:tc>
                <a:extLst>
                  <a:ext uri="{0D108BD9-81ED-4DB2-BD59-A6C34878D82A}">
                    <a16:rowId xmlns:a16="http://schemas.microsoft.com/office/drawing/2014/main" val="2254982829"/>
                  </a:ext>
                </a:extLst>
              </a:tr>
              <a:tr h="480392">
                <a:tc>
                  <a:txBody>
                    <a:bodyPr/>
                    <a:lstStyle/>
                    <a:p>
                      <a:r>
                        <a:rPr lang="en-US"/>
                        <a:t>3</a:t>
                      </a:r>
                    </a:p>
                  </a:txBody>
                  <a:tcPr/>
                </a:tc>
                <a:tc>
                  <a:txBody>
                    <a:bodyPr/>
                    <a:lstStyle/>
                    <a:p>
                      <a:r>
                        <a:rPr lang="en-US"/>
                        <a:t>11</a:t>
                      </a:r>
                    </a:p>
                  </a:txBody>
                  <a:tcPr/>
                </a:tc>
                <a:tc>
                  <a:txBody>
                    <a:bodyPr/>
                    <a:lstStyle/>
                    <a:p>
                      <a:r>
                        <a:rPr lang="en-US"/>
                        <a:t>Machine </a:t>
                      </a:r>
                    </a:p>
                  </a:txBody>
                  <a:tcPr/>
                </a:tc>
                <a:tc>
                  <a:txBody>
                    <a:bodyPr/>
                    <a:lstStyle/>
                    <a:p>
                      <a:r>
                        <a:rPr lang="en-US"/>
                        <a:t>M</a:t>
                      </a:r>
                    </a:p>
                  </a:txBody>
                  <a:tcPr/>
                </a:tc>
                <a:extLst>
                  <a:ext uri="{0D108BD9-81ED-4DB2-BD59-A6C34878D82A}">
                    <a16:rowId xmlns:a16="http://schemas.microsoft.com/office/drawing/2014/main" val="108522271"/>
                  </a:ext>
                </a:extLst>
              </a:tr>
            </a:tbl>
          </a:graphicData>
        </a:graphic>
      </p:graphicFrame>
    </p:spTree>
    <p:extLst>
      <p:ext uri="{BB962C8B-B14F-4D97-AF65-F5344CB8AC3E}">
        <p14:creationId xmlns:p14="http://schemas.microsoft.com/office/powerpoint/2010/main" val="39007927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CSRs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Each privileged mode adds a few operations, and Control/Status Registers (CSRs) that control operations.</a:t>
            </a:r>
            <a:endParaRPr lang="en-US" sz="3600">
              <a:cs typeface="Calibri"/>
            </a:endParaRPr>
          </a:p>
          <a:p>
            <a:r>
              <a:rPr lang="en-US">
                <a:cs typeface="Calibri"/>
              </a:rPr>
              <a:t>CSRs are mode-sensitive, accessible only by code running at a specific privilege mode or higher.</a:t>
            </a:r>
          </a:p>
          <a:p>
            <a:r>
              <a:rPr lang="en-US">
                <a:cs typeface="Calibri"/>
              </a:rPr>
              <a:t>There are (often) multiple CSR copies/views for each mode.</a:t>
            </a:r>
          </a:p>
          <a:p>
            <a:r>
              <a:rPr lang="en-US">
                <a:cs typeface="Calibri"/>
              </a:rPr>
              <a:t>Control/Status Regs (CSRs) have their own address space.</a:t>
            </a:r>
            <a:endParaRPr lang="en-US"/>
          </a:p>
          <a:p>
            <a:endParaRPr lang="en-US">
              <a:cs typeface="Calibri"/>
            </a:endParaRPr>
          </a:p>
          <a:p>
            <a:endParaRPr lang="en-US">
              <a:cs typeface="Calibri"/>
            </a:endParaRPr>
          </a:p>
          <a:p>
            <a:endParaRPr lang="en-US">
              <a:cs typeface="Calibri"/>
            </a:endParaRPr>
          </a:p>
          <a:p>
            <a:endParaRPr lang="en-US" sz="3600">
              <a:cs typeface="Calibri"/>
            </a:endParaRPr>
          </a:p>
        </p:txBody>
      </p:sp>
    </p:spTree>
    <p:extLst>
      <p:ext uri="{BB962C8B-B14F-4D97-AF65-F5344CB8AC3E}">
        <p14:creationId xmlns:p14="http://schemas.microsoft.com/office/powerpoint/2010/main" val="1531009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a:pPr>
            <a:r>
              <a:rPr lang="en-US" sz="2800"/>
              <a:t>Start by designing Single Cycle Datapath</a:t>
            </a:r>
          </a:p>
          <a:p>
            <a:pPr marL="457200" lvl="1" indent="0">
              <a:buClr>
                <a:srgbClr val="F7B217"/>
              </a:buClr>
              <a:buNone/>
            </a:pPr>
            <a:r>
              <a:rPr lang="en-US" sz="2800"/>
              <a:t>	</a:t>
            </a:r>
            <a:r>
              <a:rPr lang="en-GB" sz="2800"/>
              <a:t> </a:t>
            </a:r>
            <a:r>
              <a:rPr lang="en-GB" sz="2000">
                <a:solidFill>
                  <a:srgbClr val="283475"/>
                </a:solidFill>
              </a:rPr>
              <a:t>Datapath: start with </a:t>
            </a:r>
            <a:r>
              <a:rPr lang="en-GB" sz="2000" i="1" err="1">
                <a:solidFill>
                  <a:srgbClr val="283475"/>
                </a:solidFill>
              </a:rPr>
              <a:t>lw</a:t>
            </a:r>
            <a:r>
              <a:rPr lang="en-GB" sz="2000">
                <a:solidFill>
                  <a:srgbClr val="283475"/>
                </a:solidFill>
              </a:rPr>
              <a:t> instruction</a:t>
            </a:r>
          </a:p>
          <a:p>
            <a:pPr marL="457200" lvl="1" indent="0">
              <a:buClr>
                <a:srgbClr val="F7B217"/>
              </a:buClr>
              <a:buNone/>
            </a:pPr>
            <a:r>
              <a:rPr lang="en-GB" sz="2000">
                <a:solidFill>
                  <a:srgbClr val="283475"/>
                </a:solidFill>
              </a:rPr>
              <a:t>	 Example: </a:t>
            </a:r>
            <a:r>
              <a:rPr lang="en-GB" sz="2000" err="1">
                <a:solidFill>
                  <a:srgbClr val="283475"/>
                </a:solidFill>
              </a:rPr>
              <a:t>lw</a:t>
            </a:r>
            <a:r>
              <a:rPr lang="en-GB" sz="2000">
                <a:solidFill>
                  <a:srgbClr val="283475"/>
                </a:solidFill>
              </a:rPr>
              <a:t> </a:t>
            </a:r>
            <a:r>
              <a:rPr lang="en-GB" sz="2000" err="1">
                <a:solidFill>
                  <a:srgbClr val="283475"/>
                </a:solidFill>
              </a:rPr>
              <a:t>rd</a:t>
            </a:r>
            <a:r>
              <a:rPr lang="en-GB" sz="2000">
                <a:solidFill>
                  <a:srgbClr val="283475"/>
                </a:solidFill>
              </a:rPr>
              <a:t>, </a:t>
            </a:r>
            <a:r>
              <a:rPr lang="en-GB" sz="2000" err="1">
                <a:solidFill>
                  <a:srgbClr val="283475"/>
                </a:solidFill>
              </a:rPr>
              <a:t>imm</a:t>
            </a:r>
            <a:r>
              <a:rPr lang="en-GB" sz="2000">
                <a:solidFill>
                  <a:srgbClr val="283475"/>
                </a:solidFill>
              </a:rPr>
              <a:t>(rs1)</a:t>
            </a:r>
          </a:p>
          <a:p>
            <a:pPr marL="457200" lvl="1" indent="0">
              <a:buClr>
                <a:srgbClr val="F7B217"/>
              </a:buClr>
              <a:buNone/>
            </a:pPr>
            <a:endParaRPr lang="en-US" sz="2000">
              <a:solidFill>
                <a:srgbClr val="283475"/>
              </a:solidFill>
            </a:endParaRPr>
          </a:p>
        </p:txBody>
      </p:sp>
      <p:graphicFrame>
        <p:nvGraphicFramePr>
          <p:cNvPr id="5" name="Table 4">
            <a:extLst>
              <a:ext uri="{FF2B5EF4-FFF2-40B4-BE49-F238E27FC236}">
                <a16:creationId xmlns:a16="http://schemas.microsoft.com/office/drawing/2014/main" id="{2C4E47D8-298A-57F8-BBE2-AB3BF36C06EF}"/>
              </a:ext>
            </a:extLst>
          </p:cNvPr>
          <p:cNvGraphicFramePr>
            <a:graphicFrameLocks noGrp="1"/>
          </p:cNvGraphicFramePr>
          <p:nvPr>
            <p:extLst>
              <p:ext uri="{D42A27DB-BD31-4B8C-83A1-F6EECF244321}">
                <p14:modId xmlns:p14="http://schemas.microsoft.com/office/powerpoint/2010/main" val="446636235"/>
              </p:ext>
            </p:extLst>
          </p:nvPr>
        </p:nvGraphicFramePr>
        <p:xfrm>
          <a:off x="2032000" y="3864951"/>
          <a:ext cx="8128000" cy="16916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153436253"/>
                    </a:ext>
                  </a:extLst>
                </a:gridCol>
                <a:gridCol w="1625600">
                  <a:extLst>
                    <a:ext uri="{9D8B030D-6E8A-4147-A177-3AD203B41FA5}">
                      <a16:colId xmlns:a16="http://schemas.microsoft.com/office/drawing/2014/main" val="197961541"/>
                    </a:ext>
                  </a:extLst>
                </a:gridCol>
                <a:gridCol w="1625600">
                  <a:extLst>
                    <a:ext uri="{9D8B030D-6E8A-4147-A177-3AD203B41FA5}">
                      <a16:colId xmlns:a16="http://schemas.microsoft.com/office/drawing/2014/main" val="1648533053"/>
                    </a:ext>
                  </a:extLst>
                </a:gridCol>
                <a:gridCol w="1625600">
                  <a:extLst>
                    <a:ext uri="{9D8B030D-6E8A-4147-A177-3AD203B41FA5}">
                      <a16:colId xmlns:a16="http://schemas.microsoft.com/office/drawing/2014/main" val="3108470701"/>
                    </a:ext>
                  </a:extLst>
                </a:gridCol>
                <a:gridCol w="1625600">
                  <a:extLst>
                    <a:ext uri="{9D8B030D-6E8A-4147-A177-3AD203B41FA5}">
                      <a16:colId xmlns:a16="http://schemas.microsoft.com/office/drawing/2014/main" val="1647253821"/>
                    </a:ext>
                  </a:extLst>
                </a:gridCol>
              </a:tblGrid>
              <a:tr h="370840">
                <a:tc gridSpan="5">
                  <a:txBody>
                    <a:bodyPr/>
                    <a:lstStyle/>
                    <a:p>
                      <a:pPr algn="ctr"/>
                      <a:r>
                        <a:rPr lang="en-US" sz="3200" b="1">
                          <a:solidFill>
                            <a:srgbClr val="283475"/>
                          </a:solidFill>
                        </a:rPr>
                        <a:t>I-Type</a:t>
                      </a:r>
                      <a:endParaRPr lang="en-GB" sz="3200" b="1">
                        <a:solidFill>
                          <a:srgbClr val="283475"/>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525406713"/>
                  </a:ext>
                </a:extLst>
              </a:tr>
              <a:tr h="370840">
                <a:tc>
                  <a:txBody>
                    <a:bodyPr/>
                    <a:lstStyle/>
                    <a:p>
                      <a:pPr algn="ctr"/>
                      <a:r>
                        <a:rPr lang="en-US" sz="1400"/>
                        <a:t>31:20</a:t>
                      </a:r>
                      <a:endParaRPr lang="en-GB" sz="140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19:15</a:t>
                      </a:r>
                      <a:endParaRPr lang="en-GB" sz="140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14:12</a:t>
                      </a:r>
                      <a:endParaRPr lang="en-GB" sz="140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11:7</a:t>
                      </a:r>
                      <a:endParaRPr lang="en-GB" sz="140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6:0</a:t>
                      </a:r>
                      <a:endParaRPr lang="en-GB" sz="140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3277091"/>
                  </a:ext>
                </a:extLst>
              </a:tr>
              <a:tr h="370840">
                <a:tc>
                  <a:txBody>
                    <a:bodyPr/>
                    <a:lstStyle/>
                    <a:p>
                      <a:pPr algn="ctr"/>
                      <a:r>
                        <a:rPr lang="en-US"/>
                        <a:t>imm</a:t>
                      </a: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rs1</a:t>
                      </a: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rgbClr val="283475"/>
                          </a:solidFill>
                        </a:rPr>
                        <a:t>funct3</a:t>
                      </a:r>
                      <a:endParaRPr lang="en-GB">
                        <a:solidFill>
                          <a:srgbClr val="283475"/>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rd</a:t>
                      </a: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rgbClr val="283475"/>
                          </a:solidFill>
                        </a:rPr>
                        <a:t>Op</a:t>
                      </a:r>
                      <a:endParaRPr lang="en-GB">
                        <a:solidFill>
                          <a:srgbClr val="283475"/>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355322"/>
                  </a:ext>
                </a:extLst>
              </a:tr>
              <a:tr h="370840">
                <a:tc>
                  <a:txBody>
                    <a:bodyPr/>
                    <a:lstStyle/>
                    <a:p>
                      <a:pPr algn="ctr"/>
                      <a:r>
                        <a:rPr lang="en-GB"/>
                        <a:t>12 bits</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a:t>5 bits</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a:t>3 bits</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a:t>5 bits</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a:t>7 bits</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2408890"/>
                  </a:ext>
                </a:extLst>
              </a:tr>
            </a:tbl>
          </a:graphicData>
        </a:graphic>
      </p:graphicFrame>
    </p:spTree>
    <p:extLst>
      <p:ext uri="{BB962C8B-B14F-4D97-AF65-F5344CB8AC3E}">
        <p14:creationId xmlns:p14="http://schemas.microsoft.com/office/powerpoint/2010/main" val="20301231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CSR address space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The standard RISC-V ISA sets aside a 12-bit encoding space (</a:t>
            </a:r>
            <a:r>
              <a:rPr lang="en-US" err="1">
                <a:ea typeface="+mn-lt"/>
                <a:cs typeface="+mn-lt"/>
              </a:rPr>
              <a:t>csr</a:t>
            </a:r>
            <a:r>
              <a:rPr lang="en-US">
                <a:ea typeface="+mn-lt"/>
                <a:cs typeface="+mn-lt"/>
              </a:rPr>
              <a:t>[11:0]) for up to 4,096 CSRs. By convention, the upper 4 bits of the CSR address (</a:t>
            </a:r>
            <a:r>
              <a:rPr lang="en-US" err="1">
                <a:ea typeface="+mn-lt"/>
                <a:cs typeface="+mn-lt"/>
              </a:rPr>
              <a:t>csr</a:t>
            </a:r>
            <a:r>
              <a:rPr lang="en-US">
                <a:ea typeface="+mn-lt"/>
                <a:cs typeface="+mn-lt"/>
              </a:rPr>
              <a:t>[11:8]) are used to encode the read and write accessibility of the CSRs.</a:t>
            </a:r>
          </a:p>
          <a:p>
            <a:r>
              <a:rPr lang="en-US">
                <a:solidFill>
                  <a:srgbClr val="222222"/>
                </a:solidFill>
                <a:latin typeface="Calibri"/>
                <a:ea typeface="Open Sans"/>
                <a:cs typeface="Open Sans"/>
              </a:rPr>
              <a:t>The top two bits (</a:t>
            </a:r>
            <a:r>
              <a:rPr lang="en-US" err="1">
                <a:solidFill>
                  <a:srgbClr val="222222"/>
                </a:solidFill>
                <a:latin typeface="Calibri"/>
                <a:ea typeface="Open Sans"/>
                <a:cs typeface="Open Sans"/>
              </a:rPr>
              <a:t>csr</a:t>
            </a:r>
            <a:r>
              <a:rPr lang="en-US">
                <a:solidFill>
                  <a:srgbClr val="222222"/>
                </a:solidFill>
                <a:latin typeface="Calibri"/>
                <a:ea typeface="Open Sans"/>
                <a:cs typeface="Open Sans"/>
              </a:rPr>
              <a:t>[11:10]) indicate whether the register is read/write (</a:t>
            </a:r>
            <a:r>
              <a:rPr lang="en-US">
                <a:solidFill>
                  <a:srgbClr val="51758D"/>
                </a:solidFill>
                <a:latin typeface="Calibri"/>
                <a:cs typeface="Calibri"/>
              </a:rPr>
              <a:t>00</a:t>
            </a:r>
            <a:r>
              <a:rPr lang="en-US">
                <a:solidFill>
                  <a:srgbClr val="222222"/>
                </a:solidFill>
                <a:latin typeface="Calibri"/>
                <a:ea typeface="Open Sans"/>
                <a:cs typeface="Open Sans"/>
              </a:rPr>
              <a:t>, </a:t>
            </a:r>
            <a:r>
              <a:rPr lang="en-US">
                <a:solidFill>
                  <a:srgbClr val="51758D"/>
                </a:solidFill>
                <a:latin typeface="Calibri"/>
                <a:cs typeface="Calibri"/>
              </a:rPr>
              <a:t>01</a:t>
            </a:r>
            <a:r>
              <a:rPr lang="en-US">
                <a:solidFill>
                  <a:srgbClr val="222222"/>
                </a:solidFill>
                <a:latin typeface="Calibri"/>
                <a:ea typeface="Open Sans"/>
                <a:cs typeface="Open Sans"/>
              </a:rPr>
              <a:t>, or </a:t>
            </a:r>
            <a:r>
              <a:rPr lang="en-US">
                <a:solidFill>
                  <a:srgbClr val="51758D"/>
                </a:solidFill>
                <a:latin typeface="Calibri"/>
                <a:cs typeface="Calibri"/>
              </a:rPr>
              <a:t>10</a:t>
            </a:r>
            <a:r>
              <a:rPr lang="en-US">
                <a:solidFill>
                  <a:srgbClr val="222222"/>
                </a:solidFill>
                <a:latin typeface="Calibri"/>
                <a:ea typeface="Open Sans"/>
                <a:cs typeface="Open Sans"/>
              </a:rPr>
              <a:t>) or read-only (</a:t>
            </a:r>
            <a:r>
              <a:rPr lang="en-US">
                <a:solidFill>
                  <a:srgbClr val="51758D"/>
                </a:solidFill>
                <a:latin typeface="Calibri"/>
                <a:cs typeface="Calibri"/>
              </a:rPr>
              <a:t>11</a:t>
            </a:r>
            <a:r>
              <a:rPr lang="en-US">
                <a:solidFill>
                  <a:srgbClr val="222222"/>
                </a:solidFill>
                <a:latin typeface="Calibri"/>
                <a:ea typeface="Open Sans"/>
                <a:cs typeface="Open Sans"/>
              </a:rPr>
              <a:t>). The next two bits (</a:t>
            </a:r>
            <a:r>
              <a:rPr lang="en-US" err="1">
                <a:solidFill>
                  <a:srgbClr val="222222"/>
                </a:solidFill>
                <a:latin typeface="Calibri"/>
                <a:ea typeface="Open Sans"/>
                <a:cs typeface="Open Sans"/>
              </a:rPr>
              <a:t>csr</a:t>
            </a:r>
            <a:r>
              <a:rPr lang="en-US">
                <a:solidFill>
                  <a:srgbClr val="222222"/>
                </a:solidFill>
                <a:latin typeface="Calibri"/>
                <a:ea typeface="Open Sans"/>
                <a:cs typeface="Open Sans"/>
              </a:rPr>
              <a:t>[9:8]) encode the lowest privilege level that can access the CSR.</a:t>
            </a:r>
            <a:endParaRPr lang="en-US">
              <a:latin typeface="Calibri"/>
              <a:cs typeface="Calibri"/>
            </a:endParaRPr>
          </a:p>
        </p:txBody>
      </p:sp>
    </p:spTree>
    <p:extLst>
      <p:ext uri="{BB962C8B-B14F-4D97-AF65-F5344CB8AC3E}">
        <p14:creationId xmlns:p14="http://schemas.microsoft.com/office/powerpoint/2010/main" val="21966468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Machine-level ISA</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The machine level has the highest privileges and is the only mandatory privilege level for a RISC-V hardware platform.</a:t>
            </a:r>
          </a:p>
          <a:p>
            <a:r>
              <a:rPr lang="en-US">
                <a:ea typeface="+mn-lt"/>
                <a:cs typeface="+mn-lt"/>
              </a:rPr>
              <a:t>Machine mode has access to all the underlying hardware.</a:t>
            </a:r>
          </a:p>
          <a:p>
            <a:r>
              <a:rPr lang="en-US">
                <a:ea typeface="+mn-lt"/>
                <a:cs typeface="+mn-lt"/>
              </a:rPr>
              <a:t>Machine-Level CSRs provide essential information and functionalities to the core.</a:t>
            </a:r>
            <a:endParaRPr lang="en-US"/>
          </a:p>
          <a:p>
            <a:endParaRPr lang="en-US" sz="3600">
              <a:ea typeface="+mn-lt"/>
              <a:cs typeface="+mn-lt"/>
            </a:endParaRPr>
          </a:p>
        </p:txBody>
      </p:sp>
    </p:spTree>
    <p:extLst>
      <p:ext uri="{BB962C8B-B14F-4D97-AF65-F5344CB8AC3E}">
        <p14:creationId xmlns:p14="http://schemas.microsoft.com/office/powerpoint/2010/main" val="21617363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Machine-level ISA</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Calibri"/>
                <a:cs typeface="Calibri"/>
              </a:rPr>
              <a:t>Here's a subset of the implemented machine-mode CSRs:</a:t>
            </a:r>
          </a:p>
          <a:p>
            <a:endParaRPr lang="en-US">
              <a:ea typeface="Calibri"/>
              <a:cs typeface="Calibri"/>
            </a:endParaRPr>
          </a:p>
        </p:txBody>
      </p:sp>
      <p:graphicFrame>
        <p:nvGraphicFramePr>
          <p:cNvPr id="4" name="Table 3">
            <a:extLst>
              <a:ext uri="{FF2B5EF4-FFF2-40B4-BE49-F238E27FC236}">
                <a16:creationId xmlns:a16="http://schemas.microsoft.com/office/drawing/2014/main" id="{F6019F99-FE1B-2042-16DC-99F07C5D68CC}"/>
              </a:ext>
            </a:extLst>
          </p:cNvPr>
          <p:cNvGraphicFramePr>
            <a:graphicFrameLocks noGrp="1"/>
          </p:cNvGraphicFramePr>
          <p:nvPr>
            <p:extLst>
              <p:ext uri="{D42A27DB-BD31-4B8C-83A1-F6EECF244321}">
                <p14:modId xmlns:p14="http://schemas.microsoft.com/office/powerpoint/2010/main" val="925803142"/>
              </p:ext>
            </p:extLst>
          </p:nvPr>
        </p:nvGraphicFramePr>
        <p:xfrm>
          <a:off x="1192696" y="2606261"/>
          <a:ext cx="8955334" cy="1899148"/>
        </p:xfrm>
        <a:graphic>
          <a:graphicData uri="http://schemas.openxmlformats.org/drawingml/2006/table">
            <a:tbl>
              <a:tblPr firstRow="1" bandRow="1">
                <a:tableStyleId>{5C22544A-7EE6-4342-B048-85BDC9FD1C3A}</a:tableStyleId>
              </a:tblPr>
              <a:tblGrid>
                <a:gridCol w="4477667">
                  <a:extLst>
                    <a:ext uri="{9D8B030D-6E8A-4147-A177-3AD203B41FA5}">
                      <a16:colId xmlns:a16="http://schemas.microsoft.com/office/drawing/2014/main" val="3279079026"/>
                    </a:ext>
                  </a:extLst>
                </a:gridCol>
                <a:gridCol w="4477667">
                  <a:extLst>
                    <a:ext uri="{9D8B030D-6E8A-4147-A177-3AD203B41FA5}">
                      <a16:colId xmlns:a16="http://schemas.microsoft.com/office/drawing/2014/main" val="2780311434"/>
                    </a:ext>
                  </a:extLst>
                </a:gridCol>
              </a:tblGrid>
              <a:tr h="949574">
                <a:tc>
                  <a:txBody>
                    <a:bodyPr/>
                    <a:lstStyle/>
                    <a:p>
                      <a:pPr algn="ctr"/>
                      <a:r>
                        <a:rPr lang="en-US" sz="2800"/>
                        <a:t>Trap setup </a:t>
                      </a:r>
                    </a:p>
                  </a:txBody>
                  <a:tcPr/>
                </a:tc>
                <a:tc>
                  <a:txBody>
                    <a:bodyPr/>
                    <a:lstStyle/>
                    <a:p>
                      <a:r>
                        <a:rPr lang="en-US" sz="2000" err="1"/>
                        <a:t>Mstatus</a:t>
                      </a:r>
                      <a:r>
                        <a:rPr lang="en-US" sz="2000"/>
                        <a:t>, </a:t>
                      </a:r>
                      <a:r>
                        <a:rPr lang="en-US" sz="2000" err="1"/>
                        <a:t>medeleg</a:t>
                      </a:r>
                      <a:r>
                        <a:rPr lang="en-US" sz="2000"/>
                        <a:t>, </a:t>
                      </a:r>
                      <a:r>
                        <a:rPr lang="en-US" sz="2000" err="1"/>
                        <a:t>mideleg</a:t>
                      </a:r>
                      <a:r>
                        <a:rPr lang="en-US" sz="2000"/>
                        <a:t>, </a:t>
                      </a:r>
                      <a:r>
                        <a:rPr lang="en-US" sz="2000" err="1"/>
                        <a:t>mtvec</a:t>
                      </a:r>
                      <a:r>
                        <a:rPr lang="en-US" sz="2000"/>
                        <a:t>, </a:t>
                      </a:r>
                      <a:r>
                        <a:rPr lang="en-US" sz="2000" err="1"/>
                        <a:t>mie</a:t>
                      </a:r>
                    </a:p>
                  </a:txBody>
                  <a:tcPr/>
                </a:tc>
                <a:extLst>
                  <a:ext uri="{0D108BD9-81ED-4DB2-BD59-A6C34878D82A}">
                    <a16:rowId xmlns:a16="http://schemas.microsoft.com/office/drawing/2014/main" val="4154041288"/>
                  </a:ext>
                </a:extLst>
              </a:tr>
              <a:tr h="949574">
                <a:tc>
                  <a:txBody>
                    <a:bodyPr/>
                    <a:lstStyle/>
                    <a:p>
                      <a:pPr algn="ctr"/>
                      <a:r>
                        <a:rPr lang="en-US" sz="2800"/>
                        <a:t>Trap handling</a:t>
                      </a:r>
                    </a:p>
                  </a:txBody>
                  <a:tcPr/>
                </a:tc>
                <a:tc>
                  <a:txBody>
                    <a:bodyPr/>
                    <a:lstStyle/>
                    <a:p>
                      <a:r>
                        <a:rPr lang="en-US" sz="2000" err="1"/>
                        <a:t>Mepc</a:t>
                      </a:r>
                      <a:r>
                        <a:rPr lang="en-US" sz="2000"/>
                        <a:t>, </a:t>
                      </a:r>
                      <a:r>
                        <a:rPr lang="en-US" sz="2000" err="1"/>
                        <a:t>mip</a:t>
                      </a:r>
                      <a:r>
                        <a:rPr lang="en-US" sz="2000"/>
                        <a:t>, </a:t>
                      </a:r>
                      <a:r>
                        <a:rPr lang="en-US" sz="2000" err="1"/>
                        <a:t>mcause</a:t>
                      </a:r>
                      <a:r>
                        <a:rPr lang="en-US" sz="2000"/>
                        <a:t>, </a:t>
                      </a:r>
                      <a:r>
                        <a:rPr lang="en-US" sz="2000" err="1"/>
                        <a:t>mtval</a:t>
                      </a:r>
                      <a:r>
                        <a:rPr lang="en-US" sz="2000"/>
                        <a:t>, </a:t>
                      </a:r>
                      <a:r>
                        <a:rPr lang="en-US" sz="2000" err="1"/>
                        <a:t>mscratch</a:t>
                      </a:r>
                    </a:p>
                  </a:txBody>
                  <a:tcPr/>
                </a:tc>
                <a:extLst>
                  <a:ext uri="{0D108BD9-81ED-4DB2-BD59-A6C34878D82A}">
                    <a16:rowId xmlns:a16="http://schemas.microsoft.com/office/drawing/2014/main" val="2984941992"/>
                  </a:ext>
                </a:extLst>
              </a:tr>
            </a:tbl>
          </a:graphicData>
        </a:graphic>
      </p:graphicFrame>
    </p:spTree>
    <p:extLst>
      <p:ext uri="{BB962C8B-B14F-4D97-AF65-F5344CB8AC3E}">
        <p14:creationId xmlns:p14="http://schemas.microsoft.com/office/powerpoint/2010/main" val="25793241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Supervisor-level ISA</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Supervisor level is two layers below the machine-level, it has access to CSRs of supervisor mode and user mode.</a:t>
            </a:r>
            <a:endParaRPr lang="en-US">
              <a:ea typeface="Calibri"/>
              <a:cs typeface="Calibri"/>
            </a:endParaRPr>
          </a:p>
          <a:p>
            <a:r>
              <a:rPr lang="en-US">
                <a:ea typeface="+mn-lt"/>
                <a:cs typeface="+mn-lt"/>
              </a:rPr>
              <a:t>RISC-V provides a security mechanism that restricts user applications from accessing critical system resources directly.</a:t>
            </a:r>
            <a:endParaRPr lang="en-US">
              <a:ea typeface="Calibri"/>
              <a:cs typeface="Calibri"/>
            </a:endParaRPr>
          </a:p>
          <a:p>
            <a:r>
              <a:rPr lang="en-US">
                <a:ea typeface="+mn-lt"/>
                <a:cs typeface="+mn-lt"/>
              </a:rPr>
              <a:t>Supervisor mode is responsible for handling interrupts and exceptions.</a:t>
            </a:r>
            <a:endParaRPr lang="en-US">
              <a:ea typeface="Calibri"/>
              <a:cs typeface="Calibri"/>
            </a:endParaRPr>
          </a:p>
          <a:p>
            <a:endParaRPr lang="en-US" sz="3600">
              <a:ea typeface="Calibri"/>
              <a:cs typeface="Calibri"/>
            </a:endParaRPr>
          </a:p>
        </p:txBody>
      </p:sp>
    </p:spTree>
    <p:extLst>
      <p:ext uri="{BB962C8B-B14F-4D97-AF65-F5344CB8AC3E}">
        <p14:creationId xmlns:p14="http://schemas.microsoft.com/office/powerpoint/2010/main" val="31420868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Supervisor-level ISA</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Calibri"/>
                <a:cs typeface="Calibri"/>
              </a:rPr>
              <a:t>Here's a subset of the implemented supervisor-mode CSRs</a:t>
            </a:r>
          </a:p>
          <a:p>
            <a:endParaRPr lang="en-US">
              <a:ea typeface="Calibri"/>
              <a:cs typeface="Calibri"/>
            </a:endParaRPr>
          </a:p>
        </p:txBody>
      </p:sp>
      <p:graphicFrame>
        <p:nvGraphicFramePr>
          <p:cNvPr id="5" name="Table 4">
            <a:extLst>
              <a:ext uri="{FF2B5EF4-FFF2-40B4-BE49-F238E27FC236}">
                <a16:creationId xmlns:a16="http://schemas.microsoft.com/office/drawing/2014/main" id="{9C3810BC-2D70-A5BB-CBDC-1B050B279ABE}"/>
              </a:ext>
            </a:extLst>
          </p:cNvPr>
          <p:cNvGraphicFramePr>
            <a:graphicFrameLocks noGrp="1"/>
          </p:cNvGraphicFramePr>
          <p:nvPr>
            <p:extLst>
              <p:ext uri="{D42A27DB-BD31-4B8C-83A1-F6EECF244321}">
                <p14:modId xmlns:p14="http://schemas.microsoft.com/office/powerpoint/2010/main" val="2366290757"/>
              </p:ext>
            </p:extLst>
          </p:nvPr>
        </p:nvGraphicFramePr>
        <p:xfrm>
          <a:off x="1618336" y="2476500"/>
          <a:ext cx="8955328" cy="1905000"/>
        </p:xfrm>
        <a:graphic>
          <a:graphicData uri="http://schemas.openxmlformats.org/drawingml/2006/table">
            <a:tbl>
              <a:tblPr bandRow="1">
                <a:tableStyleId>{5C22544A-7EE6-4342-B048-85BDC9FD1C3A}</a:tableStyleId>
              </a:tblPr>
              <a:tblGrid>
                <a:gridCol w="4477664">
                  <a:extLst>
                    <a:ext uri="{9D8B030D-6E8A-4147-A177-3AD203B41FA5}">
                      <a16:colId xmlns:a16="http://schemas.microsoft.com/office/drawing/2014/main" val="576246254"/>
                    </a:ext>
                  </a:extLst>
                </a:gridCol>
                <a:gridCol w="4477664">
                  <a:extLst>
                    <a:ext uri="{9D8B030D-6E8A-4147-A177-3AD203B41FA5}">
                      <a16:colId xmlns:a16="http://schemas.microsoft.com/office/drawing/2014/main" val="782051625"/>
                    </a:ext>
                  </a:extLst>
                </a:gridCol>
              </a:tblGrid>
              <a:tr h="952500">
                <a:tc>
                  <a:txBody>
                    <a:bodyPr/>
                    <a:lstStyle/>
                    <a:p>
                      <a:pPr algn="ctr" rtl="0" fontAlgn="base"/>
                      <a:r>
                        <a:rPr lang="en-US" sz="2800" b="1">
                          <a:solidFill>
                            <a:srgbClr val="FFFFFF"/>
                          </a:solidFill>
                          <a:effectLst/>
                          <a:latin typeface="Calibri"/>
                        </a:rPr>
                        <a:t>Trap setup </a:t>
                      </a:r>
                      <a:endParaRPr lang="en-US" b="1">
                        <a:solidFill>
                          <a:srgbClr val="FFFFFF"/>
                        </a:solidFill>
                        <a:effectLst/>
                        <a:latin typeface="Calibri"/>
                      </a:endParaRPr>
                    </a:p>
                  </a:txBody>
                  <a:tcPr marL="63094" marR="63094" marT="31547" marB="3154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289" cap="flat" cmpd="sng" algn="ctr">
                      <a:solidFill>
                        <a:srgbClr val="FFFFFF"/>
                      </a:solidFill>
                      <a:prstDash val="solid"/>
                      <a:round/>
                      <a:headEnd type="none" w="med" len="med"/>
                      <a:tailEnd type="none" w="med" len="med"/>
                    </a:lnB>
                    <a:solidFill>
                      <a:srgbClr val="4A66AC"/>
                    </a:solidFill>
                  </a:tcPr>
                </a:tc>
                <a:tc>
                  <a:txBody>
                    <a:bodyPr/>
                    <a:lstStyle/>
                    <a:p>
                      <a:pPr rtl="0" fontAlgn="base"/>
                      <a:r>
                        <a:rPr lang="en-US" sz="2000" b="1" err="1">
                          <a:solidFill>
                            <a:srgbClr val="FFFFFF"/>
                          </a:solidFill>
                          <a:effectLst/>
                          <a:latin typeface="Calibri"/>
                        </a:rPr>
                        <a:t>Sstatus</a:t>
                      </a:r>
                      <a:r>
                        <a:rPr lang="en-US" sz="2000" b="1">
                          <a:solidFill>
                            <a:srgbClr val="FFFFFF"/>
                          </a:solidFill>
                          <a:effectLst/>
                          <a:latin typeface="Calibri"/>
                        </a:rPr>
                        <a:t>, </a:t>
                      </a:r>
                      <a:r>
                        <a:rPr lang="en-US" sz="2000" b="1" err="1">
                          <a:solidFill>
                            <a:srgbClr val="FFFFFF"/>
                          </a:solidFill>
                          <a:effectLst/>
                          <a:latin typeface="Calibri"/>
                        </a:rPr>
                        <a:t>stvec</a:t>
                      </a:r>
                      <a:r>
                        <a:rPr lang="en-US" sz="2000" b="1">
                          <a:solidFill>
                            <a:srgbClr val="FFFFFF"/>
                          </a:solidFill>
                          <a:effectLst/>
                          <a:latin typeface="Calibri"/>
                        </a:rPr>
                        <a:t>, </a:t>
                      </a:r>
                      <a:r>
                        <a:rPr lang="en-US" sz="2000" b="1" err="1">
                          <a:solidFill>
                            <a:srgbClr val="FFFFFF"/>
                          </a:solidFill>
                          <a:effectLst/>
                          <a:latin typeface="Calibri"/>
                        </a:rPr>
                        <a:t>sie</a:t>
                      </a:r>
                      <a:endParaRPr lang="en-US" b="1" err="1">
                        <a:solidFill>
                          <a:srgbClr val="FFFFFF"/>
                        </a:solidFill>
                        <a:effectLst/>
                        <a:latin typeface="Calibri"/>
                      </a:endParaRPr>
                    </a:p>
                  </a:txBody>
                  <a:tcPr marL="63094" marR="63094" marT="31547" marB="3154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289" cap="flat" cmpd="sng" algn="ctr">
                      <a:solidFill>
                        <a:srgbClr val="FFFFFF"/>
                      </a:solidFill>
                      <a:prstDash val="solid"/>
                      <a:round/>
                      <a:headEnd type="none" w="med" len="med"/>
                      <a:tailEnd type="none" w="med" len="med"/>
                    </a:lnB>
                    <a:solidFill>
                      <a:srgbClr val="4A66AC"/>
                    </a:solidFill>
                  </a:tcPr>
                </a:tc>
                <a:extLst>
                  <a:ext uri="{0D108BD9-81ED-4DB2-BD59-A6C34878D82A}">
                    <a16:rowId xmlns:a16="http://schemas.microsoft.com/office/drawing/2014/main" val="3816599828"/>
                  </a:ext>
                </a:extLst>
              </a:tr>
              <a:tr h="952500">
                <a:tc>
                  <a:txBody>
                    <a:bodyPr/>
                    <a:lstStyle/>
                    <a:p>
                      <a:pPr algn="ctr" rtl="0" fontAlgn="base"/>
                      <a:r>
                        <a:rPr lang="en-US" sz="2800">
                          <a:effectLst/>
                          <a:latin typeface="Calibri"/>
                        </a:rPr>
                        <a:t>Trap handling</a:t>
                      </a:r>
                      <a:endParaRPr lang="en-US">
                        <a:effectLst/>
                        <a:latin typeface="Calibri"/>
                      </a:endParaRPr>
                    </a:p>
                  </a:txBody>
                  <a:tcPr marL="63094" marR="63094" marT="31547" marB="3154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289"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rtl="0" fontAlgn="base"/>
                      <a:r>
                        <a:rPr lang="en-US" sz="2000" err="1">
                          <a:effectLst/>
                          <a:latin typeface="Calibri"/>
                        </a:rPr>
                        <a:t>Sepc</a:t>
                      </a:r>
                      <a:r>
                        <a:rPr lang="en-US" sz="2000">
                          <a:effectLst/>
                          <a:latin typeface="Calibri"/>
                        </a:rPr>
                        <a:t>, sip, </a:t>
                      </a:r>
                      <a:r>
                        <a:rPr lang="en-US" sz="2000" err="1">
                          <a:effectLst/>
                          <a:latin typeface="Calibri"/>
                        </a:rPr>
                        <a:t>scause</a:t>
                      </a:r>
                      <a:r>
                        <a:rPr lang="en-US" sz="2000">
                          <a:effectLst/>
                          <a:latin typeface="Calibri"/>
                        </a:rPr>
                        <a:t>, </a:t>
                      </a:r>
                      <a:r>
                        <a:rPr lang="en-US" sz="2000" err="1">
                          <a:effectLst/>
                          <a:latin typeface="Calibri"/>
                        </a:rPr>
                        <a:t>stval</a:t>
                      </a:r>
                      <a:r>
                        <a:rPr lang="en-US" sz="2000">
                          <a:effectLst/>
                          <a:latin typeface="Calibri"/>
                        </a:rPr>
                        <a:t>, </a:t>
                      </a:r>
                      <a:r>
                        <a:rPr lang="en-US" sz="2000" err="1">
                          <a:effectLst/>
                          <a:latin typeface="Calibri"/>
                        </a:rPr>
                        <a:t>sscratch</a:t>
                      </a:r>
                      <a:endParaRPr lang="en-US" err="1">
                        <a:effectLst/>
                        <a:latin typeface="Calibri"/>
                      </a:endParaRPr>
                    </a:p>
                  </a:txBody>
                  <a:tcPr marL="63094" marR="63094" marT="31547" marB="3154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289"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extLst>
                  <a:ext uri="{0D108BD9-81ED-4DB2-BD59-A6C34878D82A}">
                    <a16:rowId xmlns:a16="http://schemas.microsoft.com/office/drawing/2014/main" val="394553269"/>
                  </a:ext>
                </a:extLst>
              </a:tr>
            </a:tbl>
          </a:graphicData>
        </a:graphic>
      </p:graphicFrame>
    </p:spTree>
    <p:extLst>
      <p:ext uri="{BB962C8B-B14F-4D97-AF65-F5344CB8AC3E}">
        <p14:creationId xmlns:p14="http://schemas.microsoft.com/office/powerpoint/2010/main" val="22699338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CSR instructions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cs typeface="Calibri" panose="020F0502020204030204"/>
            </a:endParaRPr>
          </a:p>
          <a:p>
            <a:endParaRPr lang="en-US" sz="3600">
              <a:cs typeface="Calibri"/>
            </a:endParaRPr>
          </a:p>
          <a:p>
            <a:endParaRPr lang="en-US">
              <a:cs typeface="Calibri"/>
            </a:endParaRPr>
          </a:p>
          <a:p>
            <a:endParaRPr lang="en-US" sz="3600">
              <a:cs typeface="Calibri"/>
            </a:endParaRPr>
          </a:p>
        </p:txBody>
      </p:sp>
      <p:pic>
        <p:nvPicPr>
          <p:cNvPr id="4" name="Picture 3" descr="A table with text and numbers&#10;&#10;Description automatically generated">
            <a:extLst>
              <a:ext uri="{FF2B5EF4-FFF2-40B4-BE49-F238E27FC236}">
                <a16:creationId xmlns:a16="http://schemas.microsoft.com/office/drawing/2014/main" id="{96B2985A-E5A7-10EC-FB6D-1797CE7A2D90}"/>
              </a:ext>
            </a:extLst>
          </p:cNvPr>
          <p:cNvPicPr>
            <a:picLocks noChangeAspect="1"/>
          </p:cNvPicPr>
          <p:nvPr/>
        </p:nvPicPr>
        <p:blipFill>
          <a:blip r:embed="rId5"/>
          <a:stretch>
            <a:fillRect/>
          </a:stretch>
        </p:blipFill>
        <p:spPr>
          <a:xfrm>
            <a:off x="1659023" y="2344694"/>
            <a:ext cx="8719493" cy="2384854"/>
          </a:xfrm>
          <a:prstGeom prst="rect">
            <a:avLst/>
          </a:prstGeom>
        </p:spPr>
      </p:pic>
    </p:spTree>
    <p:extLst>
      <p:ext uri="{BB962C8B-B14F-4D97-AF65-F5344CB8AC3E}">
        <p14:creationId xmlns:p14="http://schemas.microsoft.com/office/powerpoint/2010/main" val="26743472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Exceptions and interrupts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Exceptions: synchronous events</a:t>
            </a:r>
            <a:endParaRPr lang="en-US">
              <a:cs typeface="Calibri" panose="020F0502020204030204"/>
            </a:endParaRPr>
          </a:p>
          <a:p>
            <a:r>
              <a:rPr lang="en-US">
                <a:ea typeface="+mn-lt"/>
                <a:cs typeface="+mn-lt"/>
              </a:rPr>
              <a:t>Synchronous: caused by a specific instruction execution.</a:t>
            </a:r>
            <a:endParaRPr lang="en-US">
              <a:cs typeface="Calibri"/>
            </a:endParaRPr>
          </a:p>
          <a:p>
            <a:r>
              <a:rPr lang="en-US">
                <a:ea typeface="+mn-lt"/>
                <a:cs typeface="+mn-lt"/>
              </a:rPr>
              <a:t>Interrupts: Asynchronous events. Not caused by an instruction : I/O, timer, SW (from another hart) </a:t>
            </a:r>
            <a:endParaRPr lang="en-US">
              <a:cs typeface="Calibri"/>
            </a:endParaRPr>
          </a:p>
          <a:p>
            <a:r>
              <a:rPr lang="en-US">
                <a:cs typeface="Calibri"/>
              </a:rPr>
              <a:t>Both handled identically by trapping</a:t>
            </a:r>
          </a:p>
          <a:p>
            <a:endParaRPr lang="en-US" sz="3600">
              <a:cs typeface="Calibri"/>
            </a:endParaRPr>
          </a:p>
          <a:p>
            <a:endParaRPr lang="en-US">
              <a:cs typeface="Calibri"/>
            </a:endParaRPr>
          </a:p>
          <a:p>
            <a:endParaRPr lang="en-US" sz="3600">
              <a:cs typeface="Calibri"/>
            </a:endParaRPr>
          </a:p>
        </p:txBody>
      </p:sp>
    </p:spTree>
    <p:extLst>
      <p:ext uri="{BB962C8B-B14F-4D97-AF65-F5344CB8AC3E}">
        <p14:creationId xmlns:p14="http://schemas.microsoft.com/office/powerpoint/2010/main" val="32104315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Interrupts and exceptions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The core supports external and timer interrupts.</a:t>
            </a:r>
          </a:p>
          <a:p>
            <a:r>
              <a:rPr lang="en-GB">
                <a:ea typeface="+mn-lt"/>
                <a:cs typeface="+mn-lt"/>
              </a:rPr>
              <a:t>In our implementation, there’s no machine-level </a:t>
            </a:r>
            <a:r>
              <a:rPr lang="en-GB" err="1">
                <a:ea typeface="+mn-lt"/>
                <a:cs typeface="+mn-lt"/>
              </a:rPr>
              <a:t>interprocessor</a:t>
            </a:r>
            <a:r>
              <a:rPr lang="en-GB">
                <a:ea typeface="+mn-lt"/>
                <a:cs typeface="+mn-lt"/>
              </a:rPr>
              <a:t> interrupts as we have one hart so there’s no software interrupts.</a:t>
            </a:r>
          </a:p>
          <a:p>
            <a:r>
              <a:rPr lang="en-GB">
                <a:cs typeface="Calibri"/>
              </a:rPr>
              <a:t>External interrupts take priority over timer interrupts.</a:t>
            </a:r>
          </a:p>
          <a:p>
            <a:r>
              <a:rPr lang="en-GB">
                <a:cs typeface="Calibri"/>
              </a:rPr>
              <a:t>Machine-level interrupts take priority over supervisor-level interrupts.</a:t>
            </a:r>
          </a:p>
        </p:txBody>
      </p:sp>
    </p:spTree>
    <p:extLst>
      <p:ext uri="{BB962C8B-B14F-4D97-AF65-F5344CB8AC3E}">
        <p14:creationId xmlns:p14="http://schemas.microsoft.com/office/powerpoint/2010/main" val="37529836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Interrupts and  exceptions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The core supports a set of exceptions as shown in table</a:t>
            </a:r>
          </a:p>
          <a:p>
            <a:r>
              <a:rPr lang="en-US">
                <a:cs typeface="Calibri"/>
              </a:rPr>
              <a:t>Interrupts take priority over exceptions</a:t>
            </a:r>
          </a:p>
        </p:txBody>
      </p:sp>
      <p:graphicFrame>
        <p:nvGraphicFramePr>
          <p:cNvPr id="4" name="Table 3">
            <a:extLst>
              <a:ext uri="{FF2B5EF4-FFF2-40B4-BE49-F238E27FC236}">
                <a16:creationId xmlns:a16="http://schemas.microsoft.com/office/drawing/2014/main" id="{24FEC858-45E2-283F-D2A4-6FA2FC65B769}"/>
              </a:ext>
            </a:extLst>
          </p:cNvPr>
          <p:cNvGraphicFramePr>
            <a:graphicFrameLocks noGrp="1"/>
          </p:cNvGraphicFramePr>
          <p:nvPr>
            <p:extLst>
              <p:ext uri="{D42A27DB-BD31-4B8C-83A1-F6EECF244321}">
                <p14:modId xmlns:p14="http://schemas.microsoft.com/office/powerpoint/2010/main" val="487271345"/>
              </p:ext>
            </p:extLst>
          </p:nvPr>
        </p:nvGraphicFramePr>
        <p:xfrm>
          <a:off x="1614115" y="2721246"/>
          <a:ext cx="8168637" cy="2763409"/>
        </p:xfrm>
        <a:graphic>
          <a:graphicData uri="http://schemas.openxmlformats.org/drawingml/2006/table">
            <a:tbl>
              <a:tblPr firstRow="1" bandRow="1">
                <a:tableStyleId>{5C22544A-7EE6-4342-B048-85BDC9FD1C3A}</a:tableStyleId>
              </a:tblPr>
              <a:tblGrid>
                <a:gridCol w="2722879">
                  <a:extLst>
                    <a:ext uri="{9D8B030D-6E8A-4147-A177-3AD203B41FA5}">
                      <a16:colId xmlns:a16="http://schemas.microsoft.com/office/drawing/2014/main" val="2871674017"/>
                    </a:ext>
                  </a:extLst>
                </a:gridCol>
                <a:gridCol w="2263912">
                  <a:extLst>
                    <a:ext uri="{9D8B030D-6E8A-4147-A177-3AD203B41FA5}">
                      <a16:colId xmlns:a16="http://schemas.microsoft.com/office/drawing/2014/main" val="3905988682"/>
                    </a:ext>
                  </a:extLst>
                </a:gridCol>
                <a:gridCol w="3181846">
                  <a:extLst>
                    <a:ext uri="{9D8B030D-6E8A-4147-A177-3AD203B41FA5}">
                      <a16:colId xmlns:a16="http://schemas.microsoft.com/office/drawing/2014/main" val="2594029681"/>
                    </a:ext>
                  </a:extLst>
                </a:gridCol>
              </a:tblGrid>
              <a:tr h="538369">
                <a:tc>
                  <a:txBody>
                    <a:bodyPr/>
                    <a:lstStyle/>
                    <a:p>
                      <a:pPr lvl="0">
                        <a:buNone/>
                      </a:pPr>
                      <a:r>
                        <a:rPr lang="en-US"/>
                        <a:t>Priority </a:t>
                      </a:r>
                    </a:p>
                  </a:txBody>
                  <a:tcPr/>
                </a:tc>
                <a:tc>
                  <a:txBody>
                    <a:bodyPr/>
                    <a:lstStyle/>
                    <a:p>
                      <a:pPr lvl="0">
                        <a:buNone/>
                      </a:pPr>
                      <a:r>
                        <a:rPr lang="en-US"/>
                        <a:t>Code </a:t>
                      </a:r>
                    </a:p>
                  </a:txBody>
                  <a:tcPr/>
                </a:tc>
                <a:tc>
                  <a:txBody>
                    <a:bodyPr/>
                    <a:lstStyle/>
                    <a:p>
                      <a:pPr lvl="0">
                        <a:buNone/>
                      </a:pPr>
                      <a:r>
                        <a:rPr lang="en-US"/>
                        <a:t>Description </a:t>
                      </a:r>
                    </a:p>
                  </a:txBody>
                  <a:tcPr/>
                </a:tc>
                <a:extLst>
                  <a:ext uri="{0D108BD9-81ED-4DB2-BD59-A6C34878D82A}">
                    <a16:rowId xmlns:a16="http://schemas.microsoft.com/office/drawing/2014/main" val="1759479554"/>
                  </a:ext>
                </a:extLst>
              </a:tr>
              <a:tr h="370840">
                <a:tc>
                  <a:txBody>
                    <a:bodyPr/>
                    <a:lstStyle/>
                    <a:p>
                      <a:pPr lvl="0">
                        <a:buNone/>
                      </a:pPr>
                      <a:r>
                        <a:rPr lang="en-US"/>
                        <a:t>Highest</a:t>
                      </a:r>
                    </a:p>
                  </a:txBody>
                  <a:tcPr/>
                </a:tc>
                <a:tc>
                  <a:txBody>
                    <a:bodyPr/>
                    <a:lstStyle/>
                    <a:p>
                      <a:r>
                        <a:rPr lang="en-US"/>
                        <a:t>2</a:t>
                      </a:r>
                    </a:p>
                  </a:txBody>
                  <a:tcPr/>
                </a:tc>
                <a:tc>
                  <a:txBody>
                    <a:bodyPr/>
                    <a:lstStyle/>
                    <a:p>
                      <a:pPr lvl="0">
                        <a:buNone/>
                      </a:pPr>
                      <a:r>
                        <a:rPr lang="en-US"/>
                        <a:t>Illegal instruction</a:t>
                      </a:r>
                    </a:p>
                  </a:txBody>
                  <a:tcPr/>
                </a:tc>
                <a:extLst>
                  <a:ext uri="{0D108BD9-81ED-4DB2-BD59-A6C34878D82A}">
                    <a16:rowId xmlns:a16="http://schemas.microsoft.com/office/drawing/2014/main" val="1433003377"/>
                  </a:ext>
                </a:extLst>
              </a:tr>
              <a:tr h="370840">
                <a:tc>
                  <a:txBody>
                    <a:bodyPr/>
                    <a:lstStyle/>
                    <a:p>
                      <a:endParaRPr lang="en-US"/>
                    </a:p>
                  </a:txBody>
                  <a:tcPr/>
                </a:tc>
                <a:tc>
                  <a:txBody>
                    <a:bodyPr/>
                    <a:lstStyle/>
                    <a:p>
                      <a:r>
                        <a:rPr lang="en-US"/>
                        <a:t>0</a:t>
                      </a:r>
                    </a:p>
                  </a:txBody>
                  <a:tcPr/>
                </a:tc>
                <a:tc>
                  <a:txBody>
                    <a:bodyPr/>
                    <a:lstStyle/>
                    <a:p>
                      <a:pPr lvl="0">
                        <a:buNone/>
                      </a:pPr>
                      <a:r>
                        <a:rPr lang="en-US"/>
                        <a:t>Instruction address misaligned</a:t>
                      </a:r>
                    </a:p>
                  </a:txBody>
                  <a:tcPr/>
                </a:tc>
                <a:extLst>
                  <a:ext uri="{0D108BD9-81ED-4DB2-BD59-A6C34878D82A}">
                    <a16:rowId xmlns:a16="http://schemas.microsoft.com/office/drawing/2014/main" val="4031140533"/>
                  </a:ext>
                </a:extLst>
              </a:tr>
              <a:tr h="370840">
                <a:tc>
                  <a:txBody>
                    <a:bodyPr/>
                    <a:lstStyle/>
                    <a:p>
                      <a:endParaRPr lang="en-US"/>
                    </a:p>
                  </a:txBody>
                  <a:tcPr/>
                </a:tc>
                <a:tc>
                  <a:txBody>
                    <a:bodyPr/>
                    <a:lstStyle/>
                    <a:p>
                      <a:r>
                        <a:rPr lang="en-US"/>
                        <a:t>11</a:t>
                      </a:r>
                    </a:p>
                  </a:txBody>
                  <a:tcPr/>
                </a:tc>
                <a:tc>
                  <a:txBody>
                    <a:bodyPr/>
                    <a:lstStyle/>
                    <a:p>
                      <a:r>
                        <a:rPr lang="en-US"/>
                        <a:t>Environment CALL</a:t>
                      </a:r>
                    </a:p>
                  </a:txBody>
                  <a:tcPr/>
                </a:tc>
                <a:extLst>
                  <a:ext uri="{0D108BD9-81ED-4DB2-BD59-A6C34878D82A}">
                    <a16:rowId xmlns:a16="http://schemas.microsoft.com/office/drawing/2014/main" val="3569920068"/>
                  </a:ext>
                </a:extLst>
              </a:tr>
              <a:tr h="370840">
                <a:tc>
                  <a:txBody>
                    <a:bodyPr/>
                    <a:lstStyle/>
                    <a:p>
                      <a:endParaRPr lang="en-US"/>
                    </a:p>
                  </a:txBody>
                  <a:tcPr/>
                </a:tc>
                <a:tc>
                  <a:txBody>
                    <a:bodyPr/>
                    <a:lstStyle/>
                    <a:p>
                      <a:r>
                        <a:rPr lang="en-US"/>
                        <a:t>3</a:t>
                      </a:r>
                    </a:p>
                  </a:txBody>
                  <a:tcPr/>
                </a:tc>
                <a:tc>
                  <a:txBody>
                    <a:bodyPr/>
                    <a:lstStyle/>
                    <a:p>
                      <a:r>
                        <a:rPr lang="en-US"/>
                        <a:t>Environment BREAK</a:t>
                      </a:r>
                    </a:p>
                  </a:txBody>
                  <a:tcPr/>
                </a:tc>
                <a:extLst>
                  <a:ext uri="{0D108BD9-81ED-4DB2-BD59-A6C34878D82A}">
                    <a16:rowId xmlns:a16="http://schemas.microsoft.com/office/drawing/2014/main" val="3951655315"/>
                  </a:ext>
                </a:extLst>
              </a:tr>
              <a:tr h="370840">
                <a:tc>
                  <a:txBody>
                    <a:bodyPr/>
                    <a:lstStyle/>
                    <a:p>
                      <a:endParaRPr lang="en-US"/>
                    </a:p>
                  </a:txBody>
                  <a:tcPr/>
                </a:tc>
                <a:tc>
                  <a:txBody>
                    <a:bodyPr/>
                    <a:lstStyle/>
                    <a:p>
                      <a:r>
                        <a:rPr lang="en-US"/>
                        <a:t>7</a:t>
                      </a:r>
                    </a:p>
                  </a:txBody>
                  <a:tcPr/>
                </a:tc>
                <a:tc>
                  <a:txBody>
                    <a:bodyPr/>
                    <a:lstStyle/>
                    <a:p>
                      <a:r>
                        <a:rPr lang="en-US"/>
                        <a:t>Store access fault</a:t>
                      </a:r>
                    </a:p>
                  </a:txBody>
                  <a:tcPr/>
                </a:tc>
                <a:extLst>
                  <a:ext uri="{0D108BD9-81ED-4DB2-BD59-A6C34878D82A}">
                    <a16:rowId xmlns:a16="http://schemas.microsoft.com/office/drawing/2014/main" val="2719827554"/>
                  </a:ext>
                </a:extLst>
              </a:tr>
              <a:tr h="370840">
                <a:tc>
                  <a:txBody>
                    <a:bodyPr/>
                    <a:lstStyle/>
                    <a:p>
                      <a:pPr lvl="0">
                        <a:buNone/>
                      </a:pPr>
                      <a:r>
                        <a:rPr lang="en-US"/>
                        <a:t>Lowest </a:t>
                      </a:r>
                    </a:p>
                  </a:txBody>
                  <a:tcPr/>
                </a:tc>
                <a:tc>
                  <a:txBody>
                    <a:bodyPr/>
                    <a:lstStyle/>
                    <a:p>
                      <a:r>
                        <a:rPr lang="en-US"/>
                        <a:t>5</a:t>
                      </a:r>
                    </a:p>
                  </a:txBody>
                  <a:tcPr/>
                </a:tc>
                <a:tc>
                  <a:txBody>
                    <a:bodyPr/>
                    <a:lstStyle/>
                    <a:p>
                      <a:r>
                        <a:rPr lang="en-US"/>
                        <a:t>Load access fault</a:t>
                      </a:r>
                    </a:p>
                  </a:txBody>
                  <a:tcPr/>
                </a:tc>
                <a:extLst>
                  <a:ext uri="{0D108BD9-81ED-4DB2-BD59-A6C34878D82A}">
                    <a16:rowId xmlns:a16="http://schemas.microsoft.com/office/drawing/2014/main" val="2730657030"/>
                  </a:ext>
                </a:extLst>
              </a:tr>
            </a:tbl>
          </a:graphicData>
        </a:graphic>
      </p:graphicFrame>
    </p:spTree>
    <p:extLst>
      <p:ext uri="{BB962C8B-B14F-4D97-AF65-F5344CB8AC3E}">
        <p14:creationId xmlns:p14="http://schemas.microsoft.com/office/powerpoint/2010/main" val="32256683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Interrupts and exceptions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Where to trap:</a:t>
            </a:r>
          </a:p>
          <a:p>
            <a:r>
              <a:rPr lang="en-US" sz="2400">
                <a:cs typeface="Calibri" panose="020F0502020204030204"/>
              </a:rPr>
              <a:t>XTVEC: holds the handler address</a:t>
            </a:r>
          </a:p>
          <a:p>
            <a:r>
              <a:rPr lang="en-US" sz="2400">
                <a:cs typeface="Calibri" panose="020F0502020204030204"/>
              </a:rPr>
              <a:t>XI/EDELEG: select mode to trap into</a:t>
            </a:r>
          </a:p>
          <a:p>
            <a:r>
              <a:rPr lang="en-US">
                <a:cs typeface="Calibri" panose="020F0502020204030204"/>
              </a:rPr>
              <a:t>Reason for trap:</a:t>
            </a:r>
          </a:p>
          <a:p>
            <a:r>
              <a:rPr lang="en-US" sz="2400">
                <a:cs typeface="Calibri" panose="020F0502020204030204"/>
              </a:rPr>
              <a:t>XCAUSE: holds the trap ID</a:t>
            </a:r>
          </a:p>
          <a:p>
            <a:r>
              <a:rPr lang="en-US" sz="2400">
                <a:cs typeface="Calibri" panose="020F0502020204030204"/>
              </a:rPr>
              <a:t>XTVAL: holds additional information about the cause</a:t>
            </a:r>
          </a:p>
          <a:p>
            <a:r>
              <a:rPr lang="en-US">
                <a:cs typeface="Calibri" panose="020F0502020204030204"/>
              </a:rPr>
              <a:t>How to return from trap:</a:t>
            </a:r>
          </a:p>
          <a:p>
            <a:r>
              <a:rPr lang="en-US" sz="2400">
                <a:cs typeface="Calibri" panose="020F0502020204030204"/>
              </a:rPr>
              <a:t>XEPC: saves the return program counter</a:t>
            </a:r>
          </a:p>
          <a:p>
            <a:r>
              <a:rPr lang="en-US" sz="2400">
                <a:cs typeface="Calibri" panose="020F0502020204030204"/>
              </a:rPr>
              <a:t>XSTATUS: saves the current mode</a:t>
            </a:r>
          </a:p>
          <a:p>
            <a:endParaRPr lang="en-US">
              <a:cs typeface="Calibri" panose="020F0502020204030204"/>
            </a:endParaRPr>
          </a:p>
          <a:p>
            <a:endParaRPr lang="en-US" sz="3600">
              <a:cs typeface="Calibri" panose="020F0502020204030204"/>
            </a:endParaRPr>
          </a:p>
        </p:txBody>
      </p:sp>
    </p:spTree>
    <p:extLst>
      <p:ext uri="{BB962C8B-B14F-4D97-AF65-F5344CB8AC3E}">
        <p14:creationId xmlns:p14="http://schemas.microsoft.com/office/powerpoint/2010/main" val="4247009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a:pPr>
            <a:r>
              <a:rPr lang="en-US" sz="2800"/>
              <a:t>Start by designing Single Cycle Datapath</a:t>
            </a:r>
          </a:p>
          <a:p>
            <a:pPr marL="457200" lvl="1" indent="0">
              <a:buClr>
                <a:srgbClr val="F7B217"/>
              </a:buClr>
              <a:buNone/>
            </a:pPr>
            <a:r>
              <a:rPr lang="en-US" sz="2800"/>
              <a:t>	</a:t>
            </a:r>
            <a:r>
              <a:rPr lang="en-GB" sz="2800"/>
              <a:t> </a:t>
            </a:r>
            <a:r>
              <a:rPr lang="en-GB" sz="2000">
                <a:solidFill>
                  <a:srgbClr val="283475"/>
                </a:solidFill>
              </a:rPr>
              <a:t>Datapath: start with </a:t>
            </a:r>
            <a:r>
              <a:rPr lang="en-GB" sz="2000" i="1" err="1">
                <a:solidFill>
                  <a:srgbClr val="283475"/>
                </a:solidFill>
              </a:rPr>
              <a:t>lw</a:t>
            </a:r>
            <a:r>
              <a:rPr lang="en-GB" sz="2000">
                <a:solidFill>
                  <a:srgbClr val="283475"/>
                </a:solidFill>
              </a:rPr>
              <a:t> instruction</a:t>
            </a:r>
          </a:p>
          <a:p>
            <a:pPr marL="457200" lvl="1" indent="0">
              <a:buClr>
                <a:srgbClr val="F7B217"/>
              </a:buClr>
              <a:buNone/>
            </a:pPr>
            <a:r>
              <a:rPr lang="en-GB" sz="2000">
                <a:solidFill>
                  <a:srgbClr val="283475"/>
                </a:solidFill>
              </a:rPr>
              <a:t>	 Example: </a:t>
            </a:r>
            <a:r>
              <a:rPr lang="en-GB" sz="2000" err="1">
                <a:solidFill>
                  <a:srgbClr val="283475"/>
                </a:solidFill>
              </a:rPr>
              <a:t>lw</a:t>
            </a:r>
            <a:r>
              <a:rPr lang="en-GB" sz="2000">
                <a:solidFill>
                  <a:srgbClr val="283475"/>
                </a:solidFill>
              </a:rPr>
              <a:t> </a:t>
            </a:r>
            <a:r>
              <a:rPr lang="en-GB" sz="2000" err="1">
                <a:solidFill>
                  <a:srgbClr val="283475"/>
                </a:solidFill>
              </a:rPr>
              <a:t>rd</a:t>
            </a:r>
            <a:r>
              <a:rPr lang="en-GB" sz="2000">
                <a:solidFill>
                  <a:srgbClr val="283475"/>
                </a:solidFill>
              </a:rPr>
              <a:t>, </a:t>
            </a:r>
            <a:r>
              <a:rPr lang="en-GB" sz="2000" err="1">
                <a:solidFill>
                  <a:srgbClr val="283475"/>
                </a:solidFill>
              </a:rPr>
              <a:t>imm</a:t>
            </a:r>
            <a:r>
              <a:rPr lang="en-GB" sz="2000">
                <a:solidFill>
                  <a:srgbClr val="283475"/>
                </a:solidFill>
              </a:rPr>
              <a:t>(rs1)</a:t>
            </a:r>
            <a:endParaRPr lang="en-US" sz="2000">
              <a:solidFill>
                <a:srgbClr val="283475"/>
              </a:solidFill>
            </a:endParaRPr>
          </a:p>
        </p:txBody>
      </p:sp>
      <p:pic>
        <p:nvPicPr>
          <p:cNvPr id="10" name="Picture 9">
            <a:extLst>
              <a:ext uri="{FF2B5EF4-FFF2-40B4-BE49-F238E27FC236}">
                <a16:creationId xmlns:a16="http://schemas.microsoft.com/office/drawing/2014/main" id="{7889D379-E0B1-95BA-005D-3635CAA40576}"/>
              </a:ext>
            </a:extLst>
          </p:cNvPr>
          <p:cNvPicPr>
            <a:picLocks noChangeAspect="1"/>
          </p:cNvPicPr>
          <p:nvPr/>
        </p:nvPicPr>
        <p:blipFill>
          <a:blip r:embed="rId6"/>
          <a:stretch>
            <a:fillRect/>
          </a:stretch>
        </p:blipFill>
        <p:spPr>
          <a:xfrm>
            <a:off x="2815389" y="3819762"/>
            <a:ext cx="6561221" cy="1373756"/>
          </a:xfrm>
          <a:prstGeom prst="rect">
            <a:avLst/>
          </a:prstGeom>
        </p:spPr>
      </p:pic>
      <p:sp>
        <p:nvSpPr>
          <p:cNvPr id="3" name="TextBox 2">
            <a:extLst>
              <a:ext uri="{FF2B5EF4-FFF2-40B4-BE49-F238E27FC236}">
                <a16:creationId xmlns:a16="http://schemas.microsoft.com/office/drawing/2014/main" id="{A31B3209-5ADE-898D-265C-E479F01477E8}"/>
              </a:ext>
            </a:extLst>
          </p:cNvPr>
          <p:cNvSpPr txBox="1"/>
          <p:nvPr/>
        </p:nvSpPr>
        <p:spPr>
          <a:xfrm>
            <a:off x="854025" y="4321974"/>
            <a:ext cx="1918478" cy="369332"/>
          </a:xfrm>
          <a:prstGeom prst="rect">
            <a:avLst/>
          </a:prstGeom>
          <a:noFill/>
        </p:spPr>
        <p:txBody>
          <a:bodyPr wrap="square" rtlCol="0">
            <a:spAutoFit/>
          </a:bodyPr>
          <a:lstStyle/>
          <a:p>
            <a:pPr marL="342900" indent="-342900">
              <a:buFont typeface="+mj-lt"/>
              <a:buAutoNum type="arabicPeriod"/>
            </a:pPr>
            <a:r>
              <a:rPr lang="en-GB" sz="1800" err="1">
                <a:solidFill>
                  <a:srgbClr val="0000FF"/>
                </a:solidFill>
              </a:rPr>
              <a:t>lw</a:t>
            </a:r>
            <a:r>
              <a:rPr lang="en-GB" sz="1800">
                <a:solidFill>
                  <a:srgbClr val="0000FF"/>
                </a:solidFill>
              </a:rPr>
              <a:t> fetch</a:t>
            </a:r>
            <a:endParaRPr lang="en-US" sz="2000">
              <a:solidFill>
                <a:srgbClr val="0000FF"/>
              </a:solidFill>
            </a:endParaRPr>
          </a:p>
        </p:txBody>
      </p:sp>
    </p:spTree>
    <p:extLst>
      <p:ext uri="{BB962C8B-B14F-4D97-AF65-F5344CB8AC3E}">
        <p14:creationId xmlns:p14="http://schemas.microsoft.com/office/powerpoint/2010/main" val="10998275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Trap setup</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cs typeface="Calibri"/>
              </a:rPr>
              <a:t>Interrupt/Exception delegation:</a:t>
            </a:r>
          </a:p>
          <a:p>
            <a:r>
              <a:rPr lang="en-US" sz="2400">
                <a:cs typeface="Calibri"/>
              </a:rPr>
              <a:t>Traps always sent to m-mode by default</a:t>
            </a:r>
          </a:p>
          <a:p>
            <a:r>
              <a:rPr lang="en-US" sz="2400">
                <a:cs typeface="Calibri"/>
              </a:rPr>
              <a:t>It can be sent to lower privilege mode to reduce the overhead, but not to less privileged to the one that trapped.</a:t>
            </a:r>
          </a:p>
          <a:p>
            <a:r>
              <a:rPr lang="en-US" sz="2400">
                <a:cs typeface="Calibri"/>
              </a:rPr>
              <a:t>Interrupts are delegated only if the corresponding enable bit is set</a:t>
            </a:r>
          </a:p>
        </p:txBody>
      </p:sp>
    </p:spTree>
    <p:extLst>
      <p:ext uri="{BB962C8B-B14F-4D97-AF65-F5344CB8AC3E}">
        <p14:creationId xmlns:p14="http://schemas.microsoft.com/office/powerpoint/2010/main" val="36420234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ea typeface="Calibri Light"/>
                <a:cs typeface="Calibri Light"/>
              </a:rPr>
              <a:t>Trap setup and handling</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The ASM chart shown realizes the task of handling traps</a:t>
            </a:r>
          </a:p>
          <a:p>
            <a:endParaRPr lang="en-US">
              <a:cs typeface="Calibri"/>
            </a:endParaRPr>
          </a:p>
        </p:txBody>
      </p:sp>
      <p:pic>
        <p:nvPicPr>
          <p:cNvPr id="4" name="Picture 3" descr="A diagram of a trap&#10;&#10;Description automatically generated">
            <a:extLst>
              <a:ext uri="{FF2B5EF4-FFF2-40B4-BE49-F238E27FC236}">
                <a16:creationId xmlns:a16="http://schemas.microsoft.com/office/drawing/2014/main" id="{3524BEBF-931A-3F6A-53C7-ECF1CE562331}"/>
              </a:ext>
            </a:extLst>
          </p:cNvPr>
          <p:cNvPicPr>
            <a:picLocks noChangeAspect="1"/>
          </p:cNvPicPr>
          <p:nvPr/>
        </p:nvPicPr>
        <p:blipFill>
          <a:blip r:embed="rId5"/>
          <a:stretch>
            <a:fillRect/>
          </a:stretch>
        </p:blipFill>
        <p:spPr>
          <a:xfrm>
            <a:off x="3046756" y="2145954"/>
            <a:ext cx="7964834" cy="4079046"/>
          </a:xfrm>
          <a:prstGeom prst="rect">
            <a:avLst/>
          </a:prstGeom>
        </p:spPr>
      </p:pic>
    </p:spTree>
    <p:extLst>
      <p:ext uri="{BB962C8B-B14F-4D97-AF65-F5344CB8AC3E}">
        <p14:creationId xmlns:p14="http://schemas.microsoft.com/office/powerpoint/2010/main" val="4315789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Trap setup</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AutoNum type="arabicParenR"/>
            </a:pPr>
            <a:r>
              <a:rPr lang="en-GB">
                <a:ea typeface="+mn-lt"/>
                <a:cs typeface="+mn-lt"/>
              </a:rPr>
              <a:t>Ideally the core is in the </a:t>
            </a:r>
            <a:r>
              <a:rPr lang="en-GB" b="1">
                <a:ea typeface="+mn-lt"/>
                <a:cs typeface="+mn-lt"/>
              </a:rPr>
              <a:t>idle</a:t>
            </a:r>
            <a:r>
              <a:rPr lang="en-GB">
                <a:ea typeface="+mn-lt"/>
                <a:cs typeface="+mn-lt"/>
              </a:rPr>
              <a:t> state, when a trap occurs:</a:t>
            </a:r>
            <a:endParaRPr lang="en-US">
              <a:cs typeface="Calibri"/>
            </a:endParaRPr>
          </a:p>
          <a:p>
            <a:pPr marL="0" indent="0">
              <a:buNone/>
            </a:pPr>
            <a:r>
              <a:rPr lang="en-GB" sz="3600">
                <a:ea typeface="+mn-lt"/>
                <a:cs typeface="+mn-lt"/>
              </a:rPr>
              <a:t>   </a:t>
            </a:r>
            <a:r>
              <a:rPr lang="en-GB" sz="2000">
                <a:ea typeface="+mn-lt"/>
                <a:cs typeface="+mn-lt"/>
              </a:rPr>
              <a:t>1-Flush the pipeline </a:t>
            </a:r>
            <a:endParaRPr lang="en-US" sz="2000">
              <a:cs typeface="Calibri" panose="020F0502020204030204"/>
            </a:endParaRPr>
          </a:p>
          <a:p>
            <a:pPr marL="0" indent="0">
              <a:buNone/>
            </a:pPr>
            <a:r>
              <a:rPr lang="en-GB" sz="2000">
                <a:ea typeface="+mn-lt"/>
                <a:cs typeface="+mn-lt"/>
              </a:rPr>
              <a:t>     2-Check the current operating mode</a:t>
            </a:r>
            <a:endParaRPr lang="en-US" sz="2000">
              <a:cs typeface="Calibri" panose="020F0502020204030204"/>
            </a:endParaRPr>
          </a:p>
          <a:p>
            <a:pPr marL="0" indent="0">
              <a:buNone/>
            </a:pPr>
            <a:r>
              <a:rPr lang="en-GB" sz="2000" b="1">
                <a:ea typeface="+mn-lt"/>
                <a:cs typeface="+mn-lt"/>
              </a:rPr>
              <a:t>         A-If it’s m-mode:</a:t>
            </a:r>
            <a:endParaRPr lang="en-US" sz="2000" b="1">
              <a:cs typeface="Calibri" panose="020F0502020204030204"/>
            </a:endParaRPr>
          </a:p>
          <a:p>
            <a:pPr marL="0" indent="0">
              <a:buNone/>
            </a:pPr>
            <a:r>
              <a:rPr lang="en-GB" sz="2000">
                <a:ea typeface="+mn-lt"/>
                <a:cs typeface="+mn-lt"/>
              </a:rPr>
              <a:t>            1) Set </a:t>
            </a:r>
            <a:r>
              <a:rPr lang="en-GB" sz="2000" err="1">
                <a:ea typeface="+mn-lt"/>
                <a:cs typeface="+mn-lt"/>
              </a:rPr>
              <a:t>mstatus_mpp</a:t>
            </a:r>
            <a:r>
              <a:rPr lang="en-GB" sz="2000">
                <a:ea typeface="+mn-lt"/>
                <a:cs typeface="+mn-lt"/>
              </a:rPr>
              <a:t> to 2’11</a:t>
            </a:r>
            <a:endParaRPr lang="en-US" sz="2000">
              <a:cs typeface="Calibri" panose="020F0502020204030204"/>
            </a:endParaRPr>
          </a:p>
          <a:p>
            <a:pPr marL="0" indent="0">
              <a:buNone/>
            </a:pPr>
            <a:r>
              <a:rPr lang="en-GB" sz="2000">
                <a:ea typeface="+mn-lt"/>
                <a:cs typeface="+mn-lt"/>
              </a:rPr>
              <a:t>            2) Set the values of </a:t>
            </a:r>
            <a:r>
              <a:rPr lang="en-GB" sz="2000" err="1">
                <a:ea typeface="+mn-lt"/>
                <a:cs typeface="+mn-lt"/>
              </a:rPr>
              <a:t>mepc</a:t>
            </a:r>
            <a:r>
              <a:rPr lang="en-GB" sz="2000">
                <a:ea typeface="+mn-lt"/>
                <a:cs typeface="+mn-lt"/>
              </a:rPr>
              <a:t>, </a:t>
            </a:r>
            <a:r>
              <a:rPr lang="en-GB" sz="2000" err="1">
                <a:ea typeface="+mn-lt"/>
                <a:cs typeface="+mn-lt"/>
              </a:rPr>
              <a:t>mtval</a:t>
            </a:r>
            <a:r>
              <a:rPr lang="en-GB" sz="2000">
                <a:ea typeface="+mn-lt"/>
                <a:cs typeface="+mn-lt"/>
              </a:rPr>
              <a:t>, </a:t>
            </a:r>
            <a:r>
              <a:rPr lang="en-GB" sz="2000" err="1">
                <a:ea typeface="+mn-lt"/>
                <a:cs typeface="+mn-lt"/>
              </a:rPr>
              <a:t>mtinst</a:t>
            </a:r>
            <a:r>
              <a:rPr lang="en-GB" sz="2000">
                <a:ea typeface="+mn-lt"/>
                <a:cs typeface="+mn-lt"/>
              </a:rPr>
              <a:t>, and </a:t>
            </a:r>
            <a:r>
              <a:rPr lang="en-GB" sz="2000" err="1">
                <a:ea typeface="+mn-lt"/>
                <a:cs typeface="+mn-lt"/>
              </a:rPr>
              <a:t>mcause</a:t>
            </a:r>
            <a:r>
              <a:rPr lang="en-GB" sz="2000">
                <a:ea typeface="+mn-lt"/>
                <a:cs typeface="+mn-lt"/>
              </a:rPr>
              <a:t> CSRs</a:t>
            </a:r>
            <a:endParaRPr lang="en-US" sz="2000">
              <a:cs typeface="Calibri" panose="020F0502020204030204"/>
            </a:endParaRPr>
          </a:p>
          <a:p>
            <a:pPr marL="0" indent="0">
              <a:buNone/>
            </a:pPr>
            <a:r>
              <a:rPr lang="en-GB" sz="2000">
                <a:ea typeface="+mn-lt"/>
                <a:cs typeface="+mn-lt"/>
              </a:rPr>
              <a:t>            3) Move to </a:t>
            </a:r>
            <a:r>
              <a:rPr lang="en-GB" sz="2000" b="1" err="1">
                <a:ea typeface="+mn-lt"/>
                <a:cs typeface="+mn-lt"/>
              </a:rPr>
              <a:t>setting_up</a:t>
            </a:r>
            <a:r>
              <a:rPr lang="en-GB" sz="2000">
                <a:ea typeface="+mn-lt"/>
                <a:cs typeface="+mn-lt"/>
              </a:rPr>
              <a:t> state</a:t>
            </a:r>
          </a:p>
          <a:p>
            <a:pPr marL="0" indent="0">
              <a:buNone/>
            </a:pPr>
            <a:r>
              <a:rPr lang="en-GB" sz="2000" b="1">
                <a:latin typeface="Calibri"/>
                <a:cs typeface="Times New Roman"/>
              </a:rPr>
              <a:t>        B-If it’s s-mode and the trap is delegated:</a:t>
            </a:r>
            <a:endParaRPr lang="en-GB" sz="2000" b="1">
              <a:latin typeface="Calibri"/>
              <a:cs typeface="Calibri" panose="020F0502020204030204"/>
            </a:endParaRPr>
          </a:p>
          <a:p>
            <a:pPr marL="0" indent="0">
              <a:buNone/>
            </a:pPr>
            <a:r>
              <a:rPr lang="en-GB" sz="2000">
                <a:latin typeface="Calibri"/>
                <a:cs typeface="Times New Roman"/>
              </a:rPr>
              <a:t>           1) Set </a:t>
            </a:r>
            <a:r>
              <a:rPr lang="en-GB" sz="2000" err="1">
                <a:latin typeface="Calibri"/>
                <a:cs typeface="Times New Roman"/>
              </a:rPr>
              <a:t>mstatus_spp</a:t>
            </a:r>
            <a:r>
              <a:rPr lang="en-GB" sz="2000">
                <a:latin typeface="Calibri"/>
                <a:cs typeface="Times New Roman"/>
              </a:rPr>
              <a:t> and </a:t>
            </a:r>
            <a:r>
              <a:rPr lang="en-GB" sz="2000" err="1">
                <a:latin typeface="Calibri"/>
                <a:cs typeface="Times New Roman"/>
              </a:rPr>
              <a:t>sstatus_spp</a:t>
            </a:r>
            <a:r>
              <a:rPr lang="en-GB" sz="2000">
                <a:latin typeface="Calibri"/>
                <a:cs typeface="Times New Roman"/>
              </a:rPr>
              <a:t> to 1’b1</a:t>
            </a:r>
            <a:endParaRPr lang="en-GB" sz="2000">
              <a:latin typeface="Calibri"/>
              <a:cs typeface="Calibri" panose="020F0502020204030204"/>
            </a:endParaRPr>
          </a:p>
          <a:p>
            <a:pPr marL="0" indent="0">
              <a:buNone/>
            </a:pPr>
            <a:r>
              <a:rPr lang="en-GB" sz="2000">
                <a:latin typeface="Calibri"/>
                <a:cs typeface="Times New Roman"/>
              </a:rPr>
              <a:t>           2) Set the values of </a:t>
            </a:r>
            <a:r>
              <a:rPr lang="en-GB" sz="2000" err="1">
                <a:latin typeface="Calibri"/>
                <a:cs typeface="Times New Roman"/>
              </a:rPr>
              <a:t>sepc</a:t>
            </a:r>
            <a:r>
              <a:rPr lang="en-GB" sz="2000">
                <a:latin typeface="Calibri"/>
                <a:cs typeface="Times New Roman"/>
              </a:rPr>
              <a:t>, </a:t>
            </a:r>
            <a:r>
              <a:rPr lang="en-GB" sz="2000" err="1">
                <a:latin typeface="Calibri"/>
                <a:cs typeface="Times New Roman"/>
              </a:rPr>
              <a:t>stval</a:t>
            </a:r>
            <a:r>
              <a:rPr lang="en-GB" sz="2000">
                <a:latin typeface="Calibri"/>
                <a:cs typeface="Times New Roman"/>
              </a:rPr>
              <a:t> and </a:t>
            </a:r>
            <a:r>
              <a:rPr lang="en-GB" sz="2000" err="1">
                <a:latin typeface="Calibri"/>
                <a:cs typeface="Times New Roman"/>
              </a:rPr>
              <a:t>scause</a:t>
            </a:r>
            <a:r>
              <a:rPr lang="en-GB" sz="2000">
                <a:latin typeface="Calibri"/>
                <a:cs typeface="Times New Roman"/>
              </a:rPr>
              <a:t> CSRs</a:t>
            </a:r>
            <a:endParaRPr lang="en-GB" sz="2000">
              <a:latin typeface="Calibri"/>
              <a:cs typeface="Calibri" panose="020F0502020204030204"/>
            </a:endParaRPr>
          </a:p>
          <a:p>
            <a:pPr marL="0" indent="0">
              <a:buNone/>
            </a:pPr>
            <a:r>
              <a:rPr lang="en-GB" sz="2000">
                <a:latin typeface="Calibri"/>
                <a:cs typeface="Times New Roman"/>
              </a:rPr>
              <a:t>           3) Move to </a:t>
            </a:r>
            <a:r>
              <a:rPr lang="en-GB" sz="2000" b="1" err="1">
                <a:latin typeface="Calibri"/>
                <a:cs typeface="Times New Roman"/>
              </a:rPr>
              <a:t>setting_up</a:t>
            </a:r>
            <a:r>
              <a:rPr lang="en-GB" sz="2000">
                <a:latin typeface="Calibri"/>
                <a:cs typeface="Times New Roman"/>
              </a:rPr>
              <a:t> state</a:t>
            </a:r>
            <a:endParaRPr lang="en-GB" sz="2000">
              <a:latin typeface="Calibri"/>
              <a:cs typeface="Calibri" panose="020F0502020204030204"/>
            </a:endParaRPr>
          </a:p>
          <a:p>
            <a:pPr marL="0" indent="0">
              <a:buNone/>
            </a:pPr>
            <a:endParaRPr lang="en-GB" sz="2000">
              <a:cs typeface="Calibri" panose="020F0502020204030204"/>
            </a:endParaRPr>
          </a:p>
        </p:txBody>
      </p:sp>
    </p:spTree>
    <p:extLst>
      <p:ext uri="{BB962C8B-B14F-4D97-AF65-F5344CB8AC3E}">
        <p14:creationId xmlns:p14="http://schemas.microsoft.com/office/powerpoint/2010/main" val="144781437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Trap setup</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a:latin typeface="Calibri"/>
                <a:cs typeface="Times New Roman"/>
              </a:rPr>
              <a:t>    C-If it’s s-mode and the trap is not delegated:</a:t>
            </a:r>
            <a:endParaRPr lang="en-US" sz="2000" b="1">
              <a:latin typeface="Calibri"/>
              <a:cs typeface="Calibri"/>
            </a:endParaRPr>
          </a:p>
          <a:p>
            <a:pPr marL="0" indent="0">
              <a:buNone/>
            </a:pPr>
            <a:r>
              <a:rPr lang="en-GB" sz="2000">
                <a:latin typeface="Calibri"/>
                <a:cs typeface="Times New Roman"/>
              </a:rPr>
              <a:t>        1) Set </a:t>
            </a:r>
            <a:r>
              <a:rPr lang="en-GB" sz="2000" err="1">
                <a:latin typeface="Calibri"/>
                <a:cs typeface="Times New Roman"/>
              </a:rPr>
              <a:t>mstatus_mpp</a:t>
            </a:r>
            <a:r>
              <a:rPr lang="en-GB" sz="2000">
                <a:latin typeface="Calibri"/>
                <a:cs typeface="Times New Roman"/>
              </a:rPr>
              <a:t> to 2’b01</a:t>
            </a:r>
            <a:endParaRPr lang="en-US" sz="2000">
              <a:latin typeface="Calibri"/>
              <a:cs typeface="Calibri"/>
            </a:endParaRPr>
          </a:p>
          <a:p>
            <a:pPr marL="0" indent="0">
              <a:buNone/>
            </a:pPr>
            <a:r>
              <a:rPr lang="en-GB" sz="2000">
                <a:latin typeface="Calibri"/>
                <a:cs typeface="Times New Roman"/>
              </a:rPr>
              <a:t>        2) Set the values of </a:t>
            </a:r>
            <a:r>
              <a:rPr lang="en-GB" sz="2000" err="1">
                <a:latin typeface="Calibri"/>
                <a:cs typeface="Times New Roman"/>
              </a:rPr>
              <a:t>mepc</a:t>
            </a:r>
            <a:r>
              <a:rPr lang="en-GB" sz="2000">
                <a:latin typeface="Calibri"/>
                <a:cs typeface="Times New Roman"/>
              </a:rPr>
              <a:t>, </a:t>
            </a:r>
            <a:r>
              <a:rPr lang="en-GB" sz="2000" err="1">
                <a:latin typeface="Calibri"/>
                <a:cs typeface="Times New Roman"/>
              </a:rPr>
              <a:t>mtval</a:t>
            </a:r>
            <a:r>
              <a:rPr lang="en-GB" sz="2000">
                <a:latin typeface="Calibri"/>
                <a:cs typeface="Times New Roman"/>
              </a:rPr>
              <a:t>, </a:t>
            </a:r>
            <a:r>
              <a:rPr lang="en-GB" sz="2000" err="1">
                <a:latin typeface="Calibri"/>
                <a:cs typeface="Times New Roman"/>
              </a:rPr>
              <a:t>mtinst</a:t>
            </a:r>
            <a:r>
              <a:rPr lang="en-GB" sz="2000">
                <a:latin typeface="Calibri"/>
                <a:cs typeface="Times New Roman"/>
              </a:rPr>
              <a:t>, and </a:t>
            </a:r>
            <a:r>
              <a:rPr lang="en-GB" sz="2000" err="1">
                <a:latin typeface="Calibri"/>
                <a:cs typeface="Times New Roman"/>
              </a:rPr>
              <a:t>mcause</a:t>
            </a:r>
            <a:r>
              <a:rPr lang="en-GB" sz="2000">
                <a:latin typeface="Calibri"/>
                <a:cs typeface="Times New Roman"/>
              </a:rPr>
              <a:t> CSRs</a:t>
            </a:r>
            <a:endParaRPr lang="en-US" sz="2000">
              <a:latin typeface="Calibri"/>
              <a:cs typeface="Calibri"/>
            </a:endParaRPr>
          </a:p>
          <a:p>
            <a:pPr marL="0" indent="0">
              <a:buNone/>
            </a:pPr>
            <a:r>
              <a:rPr lang="en-GB" sz="2000">
                <a:latin typeface="Calibri"/>
                <a:cs typeface="Times New Roman"/>
              </a:rPr>
              <a:t>        3) Move to </a:t>
            </a:r>
            <a:r>
              <a:rPr lang="en-GB" sz="2000" b="1" err="1">
                <a:latin typeface="Calibri"/>
                <a:cs typeface="Times New Roman"/>
              </a:rPr>
              <a:t>setting_up</a:t>
            </a:r>
            <a:r>
              <a:rPr lang="en-GB" sz="2000">
                <a:latin typeface="Calibri"/>
                <a:cs typeface="Times New Roman"/>
              </a:rPr>
              <a:t> state.</a:t>
            </a:r>
            <a:endParaRPr lang="en-US" sz="2000">
              <a:latin typeface="Calibri"/>
              <a:cs typeface="Calibri"/>
            </a:endParaRPr>
          </a:p>
          <a:p>
            <a:pPr marL="0" indent="0">
              <a:buNone/>
            </a:pPr>
            <a:r>
              <a:rPr lang="en-GB" sz="2000">
                <a:ea typeface="+mn-lt"/>
                <a:cs typeface="+mn-lt"/>
              </a:rPr>
              <a:t>3- Disable interrupts globally</a:t>
            </a:r>
            <a:endParaRPr lang="en-GB">
              <a:cs typeface="Calibri" panose="020F0502020204030204"/>
            </a:endParaRPr>
          </a:p>
          <a:p>
            <a:pPr marL="0" indent="0">
              <a:buNone/>
            </a:pPr>
            <a:r>
              <a:rPr lang="en-GB" sz="2000">
                <a:ea typeface="+mn-lt"/>
                <a:cs typeface="+mn-lt"/>
              </a:rPr>
              <a:t>4- Set PC to the address of the handler</a:t>
            </a:r>
            <a:endParaRPr lang="en-GB">
              <a:ea typeface="+mn-lt"/>
              <a:cs typeface="+mn-lt"/>
            </a:endParaRPr>
          </a:p>
          <a:p>
            <a:pPr marL="0" indent="0">
              <a:buNone/>
            </a:pPr>
            <a:r>
              <a:rPr lang="en-GB" sz="2000">
                <a:ea typeface="+mn-lt"/>
                <a:cs typeface="+mn-lt"/>
              </a:rPr>
              <a:t>5- Return to the </a:t>
            </a:r>
            <a:r>
              <a:rPr lang="en-GB" sz="2000" b="1">
                <a:ea typeface="+mn-lt"/>
                <a:cs typeface="+mn-lt"/>
              </a:rPr>
              <a:t>idle</a:t>
            </a:r>
            <a:r>
              <a:rPr lang="en-GB" sz="2000">
                <a:ea typeface="+mn-lt"/>
                <a:cs typeface="+mn-lt"/>
              </a:rPr>
              <a:t> state</a:t>
            </a:r>
            <a:endParaRPr lang="en-GB">
              <a:cs typeface="Calibri"/>
            </a:endParaRPr>
          </a:p>
          <a:p>
            <a:pPr marL="0" indent="0">
              <a:buNone/>
            </a:pPr>
            <a:endParaRPr lang="en-GB" sz="2000">
              <a:latin typeface="Calibri"/>
              <a:cs typeface="Times New Roman"/>
            </a:endParaRPr>
          </a:p>
          <a:p>
            <a:pPr marL="0" indent="0">
              <a:buNone/>
            </a:pPr>
            <a:endParaRPr lang="en-GB" sz="2000">
              <a:cs typeface="Times New Roman"/>
            </a:endParaRPr>
          </a:p>
          <a:p>
            <a:pPr>
              <a:buAutoNum type="arabicParenR"/>
            </a:pPr>
            <a:endParaRPr lang="en-US" sz="3600">
              <a:cs typeface="Calibri"/>
            </a:endParaRPr>
          </a:p>
        </p:txBody>
      </p:sp>
    </p:spTree>
    <p:extLst>
      <p:ext uri="{BB962C8B-B14F-4D97-AF65-F5344CB8AC3E}">
        <p14:creationId xmlns:p14="http://schemas.microsoft.com/office/powerpoint/2010/main" val="10286625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Trap return</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ea typeface="+mn-lt"/>
                <a:cs typeface="+mn-lt"/>
              </a:rPr>
              <a:t>To return after handling a trap, there are separate trap return instructions per privilege level, MRET and SRET. </a:t>
            </a:r>
            <a:endParaRPr lang="en-US">
              <a:cs typeface="Calibri"/>
            </a:endParaRPr>
          </a:p>
          <a:p>
            <a:r>
              <a:rPr lang="en-GB">
                <a:ea typeface="+mn-lt"/>
                <a:cs typeface="+mn-lt"/>
              </a:rPr>
              <a:t>Once </a:t>
            </a:r>
            <a:r>
              <a:rPr lang="en-GB" err="1">
                <a:ea typeface="+mn-lt"/>
                <a:cs typeface="+mn-lt"/>
              </a:rPr>
              <a:t>xret</a:t>
            </a:r>
            <a:r>
              <a:rPr lang="en-GB">
                <a:ea typeface="+mn-lt"/>
                <a:cs typeface="+mn-lt"/>
              </a:rPr>
              <a:t> instruction is met at the end of the trap handler the following steps happen:</a:t>
            </a:r>
            <a:endParaRPr lang="en-US">
              <a:cs typeface="Calibri"/>
            </a:endParaRPr>
          </a:p>
          <a:p>
            <a:pPr marL="0" indent="0">
              <a:buNone/>
            </a:pPr>
            <a:r>
              <a:rPr lang="en-GB" sz="2000">
                <a:ea typeface="+mn-lt"/>
                <a:cs typeface="+mn-lt"/>
              </a:rPr>
              <a:t>          1- Flush the pipeline </a:t>
            </a:r>
            <a:endParaRPr lang="en-US" sz="2000">
              <a:ea typeface="+mn-lt"/>
              <a:cs typeface="+mn-lt"/>
            </a:endParaRPr>
          </a:p>
          <a:p>
            <a:pPr marL="0" indent="0">
              <a:buNone/>
            </a:pPr>
            <a:r>
              <a:rPr lang="en-GB" sz="2000">
                <a:ea typeface="+mn-lt"/>
                <a:cs typeface="+mn-lt"/>
              </a:rPr>
              <a:t>          2- Return to the previous privilege mode</a:t>
            </a:r>
            <a:endParaRPr lang="en-US" sz="2000">
              <a:cs typeface="Calibri"/>
            </a:endParaRPr>
          </a:p>
          <a:p>
            <a:pPr marL="0" indent="0">
              <a:buNone/>
            </a:pPr>
            <a:r>
              <a:rPr lang="en-GB" sz="2000">
                <a:ea typeface="+mn-lt"/>
                <a:cs typeface="+mn-lt"/>
              </a:rPr>
              <a:t>          3- </a:t>
            </a:r>
            <a:r>
              <a:rPr lang="en-GB" sz="2000" err="1">
                <a:ea typeface="+mn-lt"/>
                <a:cs typeface="+mn-lt"/>
              </a:rPr>
              <a:t>xRET</a:t>
            </a:r>
            <a:r>
              <a:rPr lang="en-GB" sz="2000">
                <a:ea typeface="+mn-lt"/>
                <a:cs typeface="+mn-lt"/>
              </a:rPr>
              <a:t> sets the pc to the value stored in the </a:t>
            </a:r>
            <a:r>
              <a:rPr lang="en-GB" sz="2000" err="1">
                <a:ea typeface="+mn-lt"/>
                <a:cs typeface="+mn-lt"/>
              </a:rPr>
              <a:t>xepc</a:t>
            </a:r>
            <a:r>
              <a:rPr lang="en-GB" sz="2000">
                <a:ea typeface="+mn-lt"/>
                <a:cs typeface="+mn-lt"/>
              </a:rPr>
              <a:t> register.</a:t>
            </a:r>
            <a:endParaRPr lang="en-US" sz="2000">
              <a:cs typeface="Calibri"/>
            </a:endParaRPr>
          </a:p>
          <a:p>
            <a:pPr marL="0" indent="0">
              <a:buNone/>
            </a:pPr>
            <a:r>
              <a:rPr lang="en-GB" sz="2000">
                <a:ea typeface="+mn-lt"/>
                <a:cs typeface="+mn-lt"/>
              </a:rPr>
              <a:t>          4- Set </a:t>
            </a:r>
            <a:r>
              <a:rPr lang="en-GB" sz="2000" err="1">
                <a:ea typeface="+mn-lt"/>
                <a:cs typeface="+mn-lt"/>
              </a:rPr>
              <a:t>xie</a:t>
            </a:r>
            <a:r>
              <a:rPr lang="en-GB" sz="2000">
                <a:ea typeface="+mn-lt"/>
                <a:cs typeface="+mn-lt"/>
              </a:rPr>
              <a:t> to the value stored in </a:t>
            </a:r>
            <a:r>
              <a:rPr lang="en-GB" sz="2000" err="1">
                <a:ea typeface="+mn-lt"/>
                <a:cs typeface="+mn-lt"/>
              </a:rPr>
              <a:t>xpie</a:t>
            </a:r>
            <a:r>
              <a:rPr lang="en-GB" sz="2000">
                <a:ea typeface="+mn-lt"/>
                <a:cs typeface="+mn-lt"/>
              </a:rPr>
              <a:t>, set </a:t>
            </a:r>
            <a:r>
              <a:rPr lang="en-GB" sz="2000" err="1">
                <a:ea typeface="+mn-lt"/>
                <a:cs typeface="+mn-lt"/>
              </a:rPr>
              <a:t>xpie</a:t>
            </a:r>
            <a:r>
              <a:rPr lang="en-GB" sz="2000">
                <a:ea typeface="+mn-lt"/>
                <a:cs typeface="+mn-lt"/>
              </a:rPr>
              <a:t> to 1</a:t>
            </a:r>
            <a:endParaRPr lang="en-US" sz="2000">
              <a:cs typeface="Calibri" panose="020F0502020204030204"/>
            </a:endParaRPr>
          </a:p>
        </p:txBody>
      </p:sp>
    </p:spTree>
    <p:extLst>
      <p:ext uri="{BB962C8B-B14F-4D97-AF65-F5344CB8AC3E}">
        <p14:creationId xmlns:p14="http://schemas.microsoft.com/office/powerpoint/2010/main" val="12089975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RV64IMAC Architecture with privilege modes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4" name="Graphic 1">
            <a:extLst>
              <a:ext uri="{FF2B5EF4-FFF2-40B4-BE49-F238E27FC236}">
                <a16:creationId xmlns:a16="http://schemas.microsoft.com/office/drawing/2014/main" id="{DCE527A3-A3DE-EE82-19D5-1DE551949F1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755"/>
          <a:stretch/>
        </p:blipFill>
        <p:spPr bwMode="auto">
          <a:xfrm>
            <a:off x="2225357" y="1594091"/>
            <a:ext cx="7741285" cy="46570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51990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93" b="173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b="1">
                <a:solidFill>
                  <a:srgbClr val="FFFFFF"/>
                </a:solidFill>
              </a:rPr>
              <a:t>Chapter </a:t>
            </a:r>
            <a:r>
              <a:rPr lang="ar-EG" b="1">
                <a:solidFill>
                  <a:srgbClr val="FFFFFF"/>
                </a:solidFill>
              </a:rPr>
              <a:t>7</a:t>
            </a:r>
            <a:br>
              <a:rPr lang="en-US" b="1">
                <a:solidFill>
                  <a:srgbClr val="FFFFFF"/>
                </a:solidFill>
              </a:rPr>
            </a:br>
            <a:r>
              <a:rPr lang="en-US" b="1">
                <a:solidFill>
                  <a:srgbClr val="FFFFFF"/>
                </a:solidFill>
              </a:rPr>
              <a:t>Verification</a:t>
            </a:r>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endParaRPr lang="en-US" sz="2400">
              <a:solidFill>
                <a:schemeClr val="bg1"/>
              </a:solidFill>
            </a:endParaRPr>
          </a:p>
        </p:txBody>
      </p:sp>
    </p:spTree>
    <p:extLst>
      <p:ext uri="{BB962C8B-B14F-4D97-AF65-F5344CB8AC3E}">
        <p14:creationId xmlns:p14="http://schemas.microsoft.com/office/powerpoint/2010/main" val="16419718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Verification Process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776821" y="1737758"/>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0" indent="-857250">
              <a:buFont typeface="+mj-lt"/>
              <a:buAutoNum type="romanUcPeriod"/>
            </a:pPr>
            <a:r>
              <a:rPr lang="en-US"/>
              <a:t>Verification Plan</a:t>
            </a:r>
          </a:p>
          <a:p>
            <a:pPr marL="857250" indent="-857250">
              <a:buFont typeface="+mj-lt"/>
              <a:buAutoNum type="romanUcPeriod"/>
            </a:pPr>
            <a:r>
              <a:rPr lang="en-US"/>
              <a:t>Direct testbench</a:t>
            </a:r>
          </a:p>
          <a:p>
            <a:pPr marL="857250" indent="-857250">
              <a:buFont typeface="+mj-lt"/>
              <a:buAutoNum type="romanUcPeriod"/>
            </a:pPr>
            <a:r>
              <a:rPr lang="en-US"/>
              <a:t>Random Testbench</a:t>
            </a:r>
          </a:p>
          <a:p>
            <a:pPr marL="857250" indent="-857250">
              <a:buFont typeface="+mj-lt"/>
              <a:buAutoNum type="romanUcPeriod"/>
            </a:pPr>
            <a:endParaRPr lang="en-US"/>
          </a:p>
          <a:p>
            <a:pPr marL="857250" indent="-857250">
              <a:buFont typeface="+mj-lt"/>
              <a:buAutoNum type="romanUcPeriod"/>
            </a:pPr>
            <a:endParaRPr lang="en-US"/>
          </a:p>
        </p:txBody>
      </p:sp>
    </p:spTree>
    <p:extLst>
      <p:ext uri="{BB962C8B-B14F-4D97-AF65-F5344CB8AC3E}">
        <p14:creationId xmlns:p14="http://schemas.microsoft.com/office/powerpoint/2010/main" val="40338958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Verification Plan</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1" y="1589510"/>
            <a:ext cx="4242648"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Verification plan shows the scenarios to be tested for each instruction and to test specific scenarios like forwarding and hazard insertion, for a high function coverage.</a:t>
            </a:r>
            <a:endParaRPr lang="en-US"/>
          </a:p>
        </p:txBody>
      </p:sp>
      <p:pic>
        <p:nvPicPr>
          <p:cNvPr id="5" name="Picture 4">
            <a:extLst>
              <a:ext uri="{FF2B5EF4-FFF2-40B4-BE49-F238E27FC236}">
                <a16:creationId xmlns:a16="http://schemas.microsoft.com/office/drawing/2014/main" id="{09D507D9-6181-10E3-FEC6-FDEE6DADDB83}"/>
              </a:ext>
            </a:extLst>
          </p:cNvPr>
          <p:cNvPicPr>
            <a:picLocks noChangeAspect="1"/>
          </p:cNvPicPr>
          <p:nvPr/>
        </p:nvPicPr>
        <p:blipFill>
          <a:blip r:embed="rId5"/>
          <a:stretch>
            <a:fillRect/>
          </a:stretch>
        </p:blipFill>
        <p:spPr>
          <a:xfrm>
            <a:off x="5525814" y="1479208"/>
            <a:ext cx="6612187" cy="4861701"/>
          </a:xfrm>
          <a:prstGeom prst="rect">
            <a:avLst/>
          </a:prstGeom>
        </p:spPr>
      </p:pic>
    </p:spTree>
    <p:extLst>
      <p:ext uri="{BB962C8B-B14F-4D97-AF65-F5344CB8AC3E}">
        <p14:creationId xmlns:p14="http://schemas.microsoft.com/office/powerpoint/2010/main" val="5268458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Direct testbench</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Direct testbench was used to check the connections between modules for easy debugging and to check the basic functionality of the design modules.</a:t>
            </a:r>
          </a:p>
        </p:txBody>
      </p:sp>
    </p:spTree>
    <p:extLst>
      <p:ext uri="{BB962C8B-B14F-4D97-AF65-F5344CB8AC3E}">
        <p14:creationId xmlns:p14="http://schemas.microsoft.com/office/powerpoint/2010/main" val="756550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89420"/>
            <a:ext cx="12192000" cy="75983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03804"/>
            <a:ext cx="9575916" cy="511488"/>
          </a:xfrm>
        </p:spPr>
        <p:txBody>
          <a:bodyPr>
            <a:normAutofit fontScale="90000"/>
          </a:bodyPr>
          <a:lstStyle/>
          <a:p>
            <a:pPr>
              <a:buClr>
                <a:schemeClr val="bg1"/>
              </a:buClr>
            </a:pPr>
            <a:r>
              <a:rPr lang="en-US" b="1">
                <a:solidFill>
                  <a:schemeClr val="bg1"/>
                </a:solidFill>
              </a:rPr>
              <a:t>Presenters</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89421"/>
            <a:ext cx="161641" cy="759838"/>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4" name="Date Placeholder 3">
            <a:extLst>
              <a:ext uri="{FF2B5EF4-FFF2-40B4-BE49-F238E27FC236}">
                <a16:creationId xmlns:a16="http://schemas.microsoft.com/office/drawing/2014/main" id="{272C659C-AA87-2039-6A48-9FD4D63DC6C4}"/>
              </a:ext>
            </a:extLst>
          </p:cNvPr>
          <p:cNvSpPr>
            <a:spLocks noGrp="1"/>
          </p:cNvSpPr>
          <p:nvPr>
            <p:ph type="dt" sz="half" idx="10"/>
          </p:nvPr>
        </p:nvSpPr>
        <p:spPr/>
        <p:txBody>
          <a:bodyPr/>
          <a:lstStyle/>
          <a:p>
            <a:r>
              <a:rPr lang="en-US"/>
              <a:t>1/7/2024</a:t>
            </a:r>
          </a:p>
        </p:txBody>
      </p:sp>
      <p:graphicFrame>
        <p:nvGraphicFramePr>
          <p:cNvPr id="8" name="Table 7">
            <a:extLst>
              <a:ext uri="{FF2B5EF4-FFF2-40B4-BE49-F238E27FC236}">
                <a16:creationId xmlns:a16="http://schemas.microsoft.com/office/drawing/2014/main" id="{2022F2F5-1B30-6A01-B9C4-32B486E93729}"/>
              </a:ext>
            </a:extLst>
          </p:cNvPr>
          <p:cNvGraphicFramePr>
            <a:graphicFrameLocks noGrp="1"/>
          </p:cNvGraphicFramePr>
          <p:nvPr>
            <p:extLst>
              <p:ext uri="{D42A27DB-BD31-4B8C-83A1-F6EECF244321}">
                <p14:modId xmlns:p14="http://schemas.microsoft.com/office/powerpoint/2010/main" val="858968948"/>
              </p:ext>
            </p:extLst>
          </p:nvPr>
        </p:nvGraphicFramePr>
        <p:xfrm>
          <a:off x="1016876" y="1546374"/>
          <a:ext cx="10200290" cy="4615743"/>
        </p:xfrm>
        <a:graphic>
          <a:graphicData uri="http://schemas.openxmlformats.org/drawingml/2006/table">
            <a:tbl>
              <a:tblPr firstRow="1" bandRow="1">
                <a:tableStyleId>{5C22544A-7EE6-4342-B048-85BDC9FD1C3A}</a:tableStyleId>
              </a:tblPr>
              <a:tblGrid>
                <a:gridCol w="5100145">
                  <a:extLst>
                    <a:ext uri="{9D8B030D-6E8A-4147-A177-3AD203B41FA5}">
                      <a16:colId xmlns:a16="http://schemas.microsoft.com/office/drawing/2014/main" val="803462292"/>
                    </a:ext>
                  </a:extLst>
                </a:gridCol>
                <a:gridCol w="5100145">
                  <a:extLst>
                    <a:ext uri="{9D8B030D-6E8A-4147-A177-3AD203B41FA5}">
                      <a16:colId xmlns:a16="http://schemas.microsoft.com/office/drawing/2014/main" val="2325148990"/>
                    </a:ext>
                  </a:extLst>
                </a:gridCol>
              </a:tblGrid>
              <a:tr h="419613">
                <a:tc>
                  <a:txBody>
                    <a:bodyPr/>
                    <a:lstStyle/>
                    <a:p>
                      <a:r>
                        <a:rPr lang="en-US" sz="2000">
                          <a:solidFill>
                            <a:schemeClr val="tx1"/>
                          </a:solidFill>
                        </a:rPr>
                        <a:t>Name</a:t>
                      </a:r>
                      <a:endParaRPr lang="en-GB">
                        <a:solidFill>
                          <a:schemeClr val="tx1"/>
                        </a:solidFill>
                      </a:endParaRPr>
                    </a:p>
                  </a:txBody>
                  <a:tcPr>
                    <a:solidFill>
                      <a:srgbClr val="F7B217"/>
                    </a:solidFill>
                  </a:tcPr>
                </a:tc>
                <a:tc>
                  <a:txBody>
                    <a:bodyPr/>
                    <a:lstStyle/>
                    <a:p>
                      <a:r>
                        <a:rPr lang="en-US" sz="2000">
                          <a:solidFill>
                            <a:schemeClr val="tx1"/>
                          </a:solidFill>
                        </a:rPr>
                        <a:t>ID</a:t>
                      </a:r>
                      <a:endParaRPr lang="en-GB" sz="2000">
                        <a:solidFill>
                          <a:schemeClr val="tx1"/>
                        </a:solidFill>
                      </a:endParaRPr>
                    </a:p>
                  </a:txBody>
                  <a:tcPr>
                    <a:solidFill>
                      <a:srgbClr val="F7B217"/>
                    </a:solidFill>
                  </a:tcPr>
                </a:tc>
                <a:extLst>
                  <a:ext uri="{0D108BD9-81ED-4DB2-BD59-A6C34878D82A}">
                    <a16:rowId xmlns:a16="http://schemas.microsoft.com/office/drawing/2014/main" val="1995678440"/>
                  </a:ext>
                </a:extLst>
              </a:tr>
              <a:tr h="419613">
                <a:tc>
                  <a:txBody>
                    <a:bodyPr/>
                    <a:lstStyle/>
                    <a:p>
                      <a:r>
                        <a:rPr lang="en-US" sz="1800" b="1"/>
                        <a:t>Ahmed Hamdi Ibrahim</a:t>
                      </a:r>
                      <a:endParaRPr lang="en-GB"/>
                    </a:p>
                  </a:txBody>
                  <a:tcPr/>
                </a:tc>
                <a:tc>
                  <a:txBody>
                    <a:bodyPr/>
                    <a:lstStyle/>
                    <a:p>
                      <a:r>
                        <a:rPr lang="en-US" sz="1800" b="1"/>
                        <a:t>19015219</a:t>
                      </a:r>
                      <a:endParaRPr lang="en-GB"/>
                    </a:p>
                  </a:txBody>
                  <a:tcPr/>
                </a:tc>
                <a:extLst>
                  <a:ext uri="{0D108BD9-81ED-4DB2-BD59-A6C34878D82A}">
                    <a16:rowId xmlns:a16="http://schemas.microsoft.com/office/drawing/2014/main" val="1125976604"/>
                  </a:ext>
                </a:extLst>
              </a:tr>
              <a:tr h="419613">
                <a:tc>
                  <a:txBody>
                    <a:bodyPr/>
                    <a:lstStyle/>
                    <a:p>
                      <a:r>
                        <a:rPr lang="en-US" sz="1800" b="1"/>
                        <a:t>Basmala El-Dabaa Fayez	</a:t>
                      </a:r>
                      <a:endParaRPr lang="en-GB"/>
                    </a:p>
                  </a:txBody>
                  <a:tcPr/>
                </a:tc>
                <a:tc>
                  <a:txBody>
                    <a:bodyPr/>
                    <a:lstStyle/>
                    <a:p>
                      <a:r>
                        <a:rPr lang="en-US" sz="1800" b="1"/>
                        <a:t>19015517</a:t>
                      </a:r>
                      <a:endParaRPr lang="en-GB"/>
                    </a:p>
                  </a:txBody>
                  <a:tcPr/>
                </a:tc>
                <a:extLst>
                  <a:ext uri="{0D108BD9-81ED-4DB2-BD59-A6C34878D82A}">
                    <a16:rowId xmlns:a16="http://schemas.microsoft.com/office/drawing/2014/main" val="3369125096"/>
                  </a:ext>
                </a:extLst>
              </a:tr>
              <a:tr h="419613">
                <a:tc>
                  <a:txBody>
                    <a:bodyPr/>
                    <a:lstStyle/>
                    <a:p>
                      <a:r>
                        <a:rPr lang="en-US" sz="1800" b="1"/>
                        <a:t>Ziad Taha Mohamed Taha</a:t>
                      </a:r>
                      <a:endParaRPr lang="en-GB"/>
                    </a:p>
                  </a:txBody>
                  <a:tcPr/>
                </a:tc>
                <a:tc>
                  <a:txBody>
                    <a:bodyPr/>
                    <a:lstStyle/>
                    <a:p>
                      <a:r>
                        <a:rPr lang="en-US" sz="1800" b="1"/>
                        <a:t>19015723</a:t>
                      </a:r>
                      <a:endParaRPr lang="en-GB"/>
                    </a:p>
                  </a:txBody>
                  <a:tcPr/>
                </a:tc>
                <a:extLst>
                  <a:ext uri="{0D108BD9-81ED-4DB2-BD59-A6C34878D82A}">
                    <a16:rowId xmlns:a16="http://schemas.microsoft.com/office/drawing/2014/main" val="1643799817"/>
                  </a:ext>
                </a:extLst>
              </a:tr>
              <a:tr h="419613">
                <a:tc>
                  <a:txBody>
                    <a:bodyPr/>
                    <a:lstStyle/>
                    <a:p>
                      <a:r>
                        <a:rPr lang="en-US" sz="1800" b="1"/>
                        <a:t>Mohamed Maged Abdulhalim</a:t>
                      </a:r>
                      <a:endParaRPr lang="en-GB"/>
                    </a:p>
                  </a:txBody>
                  <a:tcPr/>
                </a:tc>
                <a:tc>
                  <a:txBody>
                    <a:bodyPr/>
                    <a:lstStyle/>
                    <a:p>
                      <a:r>
                        <a:rPr lang="en-US" sz="1800" b="1"/>
                        <a:t>19016475</a:t>
                      </a:r>
                      <a:endParaRPr lang="en-GB"/>
                    </a:p>
                  </a:txBody>
                  <a:tcPr/>
                </a:tc>
                <a:extLst>
                  <a:ext uri="{0D108BD9-81ED-4DB2-BD59-A6C34878D82A}">
                    <a16:rowId xmlns:a16="http://schemas.microsoft.com/office/drawing/2014/main" val="343082714"/>
                  </a:ext>
                </a:extLst>
              </a:tr>
              <a:tr h="419613">
                <a:tc>
                  <a:txBody>
                    <a:bodyPr/>
                    <a:lstStyle/>
                    <a:p>
                      <a:r>
                        <a:rPr lang="en-US" sz="1800" b="1"/>
                        <a:t>Mohamed Morsi Abd-</a:t>
                      </a:r>
                      <a:r>
                        <a:rPr lang="en-US" sz="1800" b="1" err="1"/>
                        <a:t>Elsamee</a:t>
                      </a:r>
                      <a:endParaRPr lang="en-GB"/>
                    </a:p>
                  </a:txBody>
                  <a:tcPr/>
                </a:tc>
                <a:tc>
                  <a:txBody>
                    <a:bodyPr/>
                    <a:lstStyle/>
                    <a:p>
                      <a:r>
                        <a:rPr lang="en-US" sz="1800" b="1"/>
                        <a:t>19016505</a:t>
                      </a:r>
                      <a:endParaRPr lang="en-GB"/>
                    </a:p>
                  </a:txBody>
                  <a:tcPr/>
                </a:tc>
                <a:extLst>
                  <a:ext uri="{0D108BD9-81ED-4DB2-BD59-A6C34878D82A}">
                    <a16:rowId xmlns:a16="http://schemas.microsoft.com/office/drawing/2014/main" val="349234884"/>
                  </a:ext>
                </a:extLst>
              </a:tr>
              <a:tr h="419613">
                <a:tc>
                  <a:txBody>
                    <a:bodyPr/>
                    <a:lstStyle/>
                    <a:p>
                      <a:r>
                        <a:rPr lang="en-US" sz="1800" b="1"/>
                        <a:t>Mohamed </a:t>
                      </a:r>
                      <a:r>
                        <a:rPr lang="en-US" sz="1800" b="1" err="1"/>
                        <a:t>Mohamed</a:t>
                      </a:r>
                      <a:r>
                        <a:rPr lang="en-US" sz="1800" b="1"/>
                        <a:t> Tariq</a:t>
                      </a:r>
                      <a:endParaRPr lang="en-GB"/>
                    </a:p>
                  </a:txBody>
                  <a:tcPr/>
                </a:tc>
                <a:tc>
                  <a:txBody>
                    <a:bodyPr/>
                    <a:lstStyle/>
                    <a:p>
                      <a:r>
                        <a:rPr lang="en-US" sz="1800" b="1"/>
                        <a:t>19017130</a:t>
                      </a:r>
                      <a:endParaRPr lang="en-GB"/>
                    </a:p>
                  </a:txBody>
                  <a:tcPr/>
                </a:tc>
                <a:extLst>
                  <a:ext uri="{0D108BD9-81ED-4DB2-BD59-A6C34878D82A}">
                    <a16:rowId xmlns:a16="http://schemas.microsoft.com/office/drawing/2014/main" val="273407842"/>
                  </a:ext>
                </a:extLst>
              </a:tr>
              <a:tr h="419613">
                <a:tc>
                  <a:txBody>
                    <a:bodyPr/>
                    <a:lstStyle/>
                    <a:p>
                      <a:r>
                        <a:rPr lang="en-US" sz="1800" b="1"/>
                        <a:t>Ali Khaled Mohamed</a:t>
                      </a:r>
                      <a:endParaRPr lang="en-GB"/>
                    </a:p>
                  </a:txBody>
                  <a:tcPr/>
                </a:tc>
                <a:tc>
                  <a:txBody>
                    <a:bodyPr/>
                    <a:lstStyle/>
                    <a:p>
                      <a:r>
                        <a:rPr lang="en-US" sz="1800" b="1"/>
                        <a:t>19017540</a:t>
                      </a:r>
                      <a:endParaRPr lang="en-GB"/>
                    </a:p>
                  </a:txBody>
                  <a:tcPr/>
                </a:tc>
                <a:extLst>
                  <a:ext uri="{0D108BD9-81ED-4DB2-BD59-A6C34878D82A}">
                    <a16:rowId xmlns:a16="http://schemas.microsoft.com/office/drawing/2014/main" val="1881064550"/>
                  </a:ext>
                </a:extLst>
              </a:tr>
              <a:tr h="419613">
                <a:tc>
                  <a:txBody>
                    <a:bodyPr/>
                    <a:lstStyle/>
                    <a:p>
                      <a:r>
                        <a:rPr lang="en-US" sz="1800" b="1"/>
                        <a:t>Aly Mohamed El-Ruby	</a:t>
                      </a:r>
                      <a:endParaRPr lang="en-GB"/>
                    </a:p>
                  </a:txBody>
                  <a:tcPr/>
                </a:tc>
                <a:tc>
                  <a:txBody>
                    <a:bodyPr/>
                    <a:lstStyle/>
                    <a:p>
                      <a:r>
                        <a:rPr lang="en-US" sz="1800" b="1"/>
                        <a:t>19016023</a:t>
                      </a:r>
                      <a:endParaRPr lang="en-GB"/>
                    </a:p>
                  </a:txBody>
                  <a:tcPr/>
                </a:tc>
                <a:extLst>
                  <a:ext uri="{0D108BD9-81ED-4DB2-BD59-A6C34878D82A}">
                    <a16:rowId xmlns:a16="http://schemas.microsoft.com/office/drawing/2014/main" val="2511893210"/>
                  </a:ext>
                </a:extLst>
              </a:tr>
              <a:tr h="419613">
                <a:tc>
                  <a:txBody>
                    <a:bodyPr/>
                    <a:lstStyle/>
                    <a:p>
                      <a:r>
                        <a:rPr lang="en-US" sz="1800" b="1"/>
                        <a:t>Nsreen Nashaat Abdo</a:t>
                      </a:r>
                      <a:endParaRPr lang="en-GB"/>
                    </a:p>
                  </a:txBody>
                  <a:tcPr/>
                </a:tc>
                <a:tc>
                  <a:txBody>
                    <a:bodyPr/>
                    <a:lstStyle/>
                    <a:p>
                      <a:r>
                        <a:rPr lang="en-US" sz="1800" b="1"/>
                        <a:t>18011992</a:t>
                      </a:r>
                      <a:endParaRPr lang="en-GB"/>
                    </a:p>
                  </a:txBody>
                  <a:tcPr/>
                </a:tc>
                <a:extLst>
                  <a:ext uri="{0D108BD9-81ED-4DB2-BD59-A6C34878D82A}">
                    <a16:rowId xmlns:a16="http://schemas.microsoft.com/office/drawing/2014/main" val="3179530258"/>
                  </a:ext>
                </a:extLst>
              </a:tr>
              <a:tr h="419613">
                <a:tc>
                  <a:txBody>
                    <a:bodyPr/>
                    <a:lstStyle/>
                    <a:p>
                      <a:r>
                        <a:rPr lang="en-US" sz="1800" b="1" err="1"/>
                        <a:t>Hythem</a:t>
                      </a:r>
                      <a:r>
                        <a:rPr lang="en-US" sz="1800" b="1"/>
                        <a:t> Ahmed Shaban</a:t>
                      </a:r>
                      <a:endParaRPr lang="en-GB"/>
                    </a:p>
                  </a:txBody>
                  <a:tcPr/>
                </a:tc>
                <a:tc>
                  <a:txBody>
                    <a:bodyPr/>
                    <a:lstStyle/>
                    <a:p>
                      <a:r>
                        <a:rPr lang="en-US" sz="1800" b="1"/>
                        <a:t>19016856</a:t>
                      </a:r>
                      <a:endParaRPr lang="en-GB"/>
                    </a:p>
                  </a:txBody>
                  <a:tcPr/>
                </a:tc>
                <a:extLst>
                  <a:ext uri="{0D108BD9-81ED-4DB2-BD59-A6C34878D82A}">
                    <a16:rowId xmlns:a16="http://schemas.microsoft.com/office/drawing/2014/main" val="2946662372"/>
                  </a:ext>
                </a:extLst>
              </a:tr>
            </a:tbl>
          </a:graphicData>
        </a:graphic>
      </p:graphicFrame>
    </p:spTree>
    <p:extLst>
      <p:ext uri="{BB962C8B-B14F-4D97-AF65-F5344CB8AC3E}">
        <p14:creationId xmlns:p14="http://schemas.microsoft.com/office/powerpoint/2010/main" val="1731285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a:pPr>
            <a:r>
              <a:rPr lang="en-US" sz="2800"/>
              <a:t>Start by designing Single Cycle Datapath</a:t>
            </a:r>
          </a:p>
          <a:p>
            <a:pPr marL="457200" lvl="1" indent="0">
              <a:buClr>
                <a:srgbClr val="F7B217"/>
              </a:buClr>
              <a:buNone/>
            </a:pPr>
            <a:r>
              <a:rPr lang="en-US" sz="2800"/>
              <a:t>	</a:t>
            </a:r>
            <a:r>
              <a:rPr lang="en-GB" sz="2800"/>
              <a:t> </a:t>
            </a:r>
            <a:r>
              <a:rPr lang="en-GB" sz="2000">
                <a:solidFill>
                  <a:srgbClr val="283475"/>
                </a:solidFill>
              </a:rPr>
              <a:t>Datapath: start with </a:t>
            </a:r>
            <a:r>
              <a:rPr lang="en-GB" sz="2000" i="1" err="1">
                <a:solidFill>
                  <a:srgbClr val="283475"/>
                </a:solidFill>
              </a:rPr>
              <a:t>lw</a:t>
            </a:r>
            <a:r>
              <a:rPr lang="en-GB" sz="2000">
                <a:solidFill>
                  <a:srgbClr val="283475"/>
                </a:solidFill>
              </a:rPr>
              <a:t> instruction</a:t>
            </a:r>
          </a:p>
          <a:p>
            <a:pPr marL="457200" lvl="1" indent="0">
              <a:buClr>
                <a:srgbClr val="F7B217"/>
              </a:buClr>
              <a:buNone/>
            </a:pPr>
            <a:r>
              <a:rPr lang="en-GB" sz="2000">
                <a:solidFill>
                  <a:srgbClr val="283475"/>
                </a:solidFill>
              </a:rPr>
              <a:t>	 Example: </a:t>
            </a:r>
            <a:r>
              <a:rPr lang="en-GB" sz="2000" err="1">
                <a:solidFill>
                  <a:srgbClr val="283475"/>
                </a:solidFill>
              </a:rPr>
              <a:t>lw</a:t>
            </a:r>
            <a:r>
              <a:rPr lang="en-GB" sz="2000">
                <a:solidFill>
                  <a:srgbClr val="283475"/>
                </a:solidFill>
              </a:rPr>
              <a:t> </a:t>
            </a:r>
            <a:r>
              <a:rPr lang="en-GB" sz="2000" err="1">
                <a:solidFill>
                  <a:srgbClr val="283475"/>
                </a:solidFill>
              </a:rPr>
              <a:t>rd</a:t>
            </a:r>
            <a:r>
              <a:rPr lang="en-GB" sz="2000">
                <a:solidFill>
                  <a:srgbClr val="283475"/>
                </a:solidFill>
              </a:rPr>
              <a:t>, </a:t>
            </a:r>
            <a:r>
              <a:rPr lang="en-GB" sz="2000" err="1">
                <a:solidFill>
                  <a:srgbClr val="283475"/>
                </a:solidFill>
              </a:rPr>
              <a:t>imm</a:t>
            </a:r>
            <a:r>
              <a:rPr lang="en-GB" sz="2000">
                <a:solidFill>
                  <a:srgbClr val="283475"/>
                </a:solidFill>
              </a:rPr>
              <a:t>(rs1)</a:t>
            </a:r>
            <a:endParaRPr lang="en-US" sz="2000">
              <a:solidFill>
                <a:srgbClr val="283475"/>
              </a:solidFill>
            </a:endParaRPr>
          </a:p>
        </p:txBody>
      </p:sp>
      <p:pic>
        <p:nvPicPr>
          <p:cNvPr id="10" name="Picture 9">
            <a:extLst>
              <a:ext uri="{FF2B5EF4-FFF2-40B4-BE49-F238E27FC236}">
                <a16:creationId xmlns:a16="http://schemas.microsoft.com/office/drawing/2014/main" id="{7889D379-E0B1-95BA-005D-3635CAA40576}"/>
              </a:ext>
            </a:extLst>
          </p:cNvPr>
          <p:cNvPicPr>
            <a:picLocks noChangeAspect="1"/>
          </p:cNvPicPr>
          <p:nvPr/>
        </p:nvPicPr>
        <p:blipFill>
          <a:blip r:embed="rId6"/>
          <a:stretch>
            <a:fillRect/>
          </a:stretch>
        </p:blipFill>
        <p:spPr>
          <a:xfrm>
            <a:off x="2815389" y="3819762"/>
            <a:ext cx="6561221" cy="1373756"/>
          </a:xfrm>
          <a:prstGeom prst="rect">
            <a:avLst/>
          </a:prstGeom>
        </p:spPr>
      </p:pic>
      <p:pic>
        <p:nvPicPr>
          <p:cNvPr id="3" name="Picture 2">
            <a:extLst>
              <a:ext uri="{FF2B5EF4-FFF2-40B4-BE49-F238E27FC236}">
                <a16:creationId xmlns:a16="http://schemas.microsoft.com/office/drawing/2014/main" id="{3C0E2534-7F77-323A-CB01-EA4DEB6546BE}"/>
              </a:ext>
            </a:extLst>
          </p:cNvPr>
          <p:cNvPicPr>
            <a:picLocks noChangeAspect="1"/>
          </p:cNvPicPr>
          <p:nvPr/>
        </p:nvPicPr>
        <p:blipFill>
          <a:blip r:embed="rId7">
            <a:alphaModFix/>
          </a:blip>
          <a:stretch>
            <a:fillRect/>
          </a:stretch>
        </p:blipFill>
        <p:spPr>
          <a:xfrm>
            <a:off x="2815389" y="3929662"/>
            <a:ext cx="6561221" cy="1518865"/>
          </a:xfrm>
          <a:prstGeom prst="rect">
            <a:avLst/>
          </a:prstGeom>
        </p:spPr>
      </p:pic>
      <p:sp>
        <p:nvSpPr>
          <p:cNvPr id="5" name="TextBox 4">
            <a:extLst>
              <a:ext uri="{FF2B5EF4-FFF2-40B4-BE49-F238E27FC236}">
                <a16:creationId xmlns:a16="http://schemas.microsoft.com/office/drawing/2014/main" id="{C49DD753-ED1B-1DC3-E402-99CCC5EAFF33}"/>
              </a:ext>
            </a:extLst>
          </p:cNvPr>
          <p:cNvSpPr txBox="1"/>
          <p:nvPr/>
        </p:nvSpPr>
        <p:spPr>
          <a:xfrm>
            <a:off x="854025" y="4321974"/>
            <a:ext cx="1918478" cy="369332"/>
          </a:xfrm>
          <a:prstGeom prst="rect">
            <a:avLst/>
          </a:prstGeom>
          <a:noFill/>
        </p:spPr>
        <p:txBody>
          <a:bodyPr wrap="square" rtlCol="0">
            <a:spAutoFit/>
          </a:bodyPr>
          <a:lstStyle/>
          <a:p>
            <a:pPr marL="342900" indent="-342900">
              <a:buFont typeface="+mj-lt"/>
              <a:buAutoNum type="arabicPeriod" startAt="2"/>
            </a:pPr>
            <a:r>
              <a:rPr lang="en-GB" sz="1800" err="1">
                <a:solidFill>
                  <a:srgbClr val="0000FF"/>
                </a:solidFill>
              </a:rPr>
              <a:t>lw</a:t>
            </a:r>
            <a:r>
              <a:rPr lang="en-GB" sz="1800">
                <a:solidFill>
                  <a:srgbClr val="0000FF"/>
                </a:solidFill>
              </a:rPr>
              <a:t> Reg Read</a:t>
            </a:r>
          </a:p>
        </p:txBody>
      </p:sp>
    </p:spTree>
    <p:extLst>
      <p:ext uri="{BB962C8B-B14F-4D97-AF65-F5344CB8AC3E}">
        <p14:creationId xmlns:p14="http://schemas.microsoft.com/office/powerpoint/2010/main" val="718485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Direct testbench</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Direct testbench methodology:</a:t>
            </a:r>
          </a:p>
          <a:p>
            <a:pPr marL="1714500" lvl="3" indent="-342900">
              <a:buFont typeface="+mj-lt"/>
              <a:buAutoNum type="arabicPeriod"/>
            </a:pPr>
            <a:r>
              <a:rPr lang="en-US" sz="2000"/>
              <a:t>Create the scenario to be tested.</a:t>
            </a:r>
          </a:p>
          <a:p>
            <a:pPr marL="1714500" lvl="3" indent="-342900">
              <a:buFont typeface="+mj-lt"/>
              <a:buAutoNum type="arabicPeriod"/>
            </a:pPr>
            <a:r>
              <a:rPr lang="en-US" sz="2000"/>
              <a:t>Create the sequence of instructions that test this scenario.</a:t>
            </a:r>
          </a:p>
          <a:p>
            <a:pPr marL="1714500" lvl="3" indent="-342900">
              <a:buFont typeface="+mj-lt"/>
              <a:buAutoNum type="arabicPeriod"/>
            </a:pPr>
            <a:r>
              <a:rPr lang="en-US" sz="2000"/>
              <a:t>Compile assembly to</a:t>
            </a:r>
            <a:r>
              <a:rPr lang="en-US"/>
              <a:t> binary.</a:t>
            </a:r>
          </a:p>
          <a:p>
            <a:pPr marL="1714500" lvl="3" indent="-342900">
              <a:buFont typeface="+mj-lt"/>
              <a:buAutoNum type="arabicPeriod"/>
            </a:pPr>
            <a:r>
              <a:rPr lang="en-US"/>
              <a:t>Use ISS simulator as a golden reference mode. </a:t>
            </a:r>
          </a:p>
        </p:txBody>
      </p:sp>
    </p:spTree>
    <p:extLst>
      <p:ext uri="{BB962C8B-B14F-4D97-AF65-F5344CB8AC3E}">
        <p14:creationId xmlns:p14="http://schemas.microsoft.com/office/powerpoint/2010/main" val="167824057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Direct testbench</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Direct testbench assumptions:</a:t>
            </a:r>
            <a:endParaRPr lang="en-US" sz="2000"/>
          </a:p>
          <a:p>
            <a:pPr marL="1714500" lvl="3" indent="-342900">
              <a:buFont typeface="+mj-lt"/>
              <a:buAutoNum type="arabicPeriod"/>
            </a:pPr>
            <a:r>
              <a:rPr lang="en-US" sz="2000"/>
              <a:t>All Registers are initialized by the equation RF[</a:t>
            </a:r>
            <a:r>
              <a:rPr lang="en-US" sz="2000" err="1"/>
              <a:t>i</a:t>
            </a:r>
            <a:r>
              <a:rPr lang="en-US" sz="2000"/>
              <a:t>] = 2 x </a:t>
            </a:r>
            <a:r>
              <a:rPr lang="en-US" sz="2000" err="1"/>
              <a:t>i</a:t>
            </a:r>
            <a:endParaRPr lang="en-US" sz="2000"/>
          </a:p>
          <a:p>
            <a:pPr marL="1714500" lvl="3" indent="-342900">
              <a:buFont typeface="+mj-lt"/>
              <a:buAutoNum type="arabicPeriod"/>
            </a:pPr>
            <a:r>
              <a:rPr lang="en-US" sz="2000"/>
              <a:t>All Data Memory locations are initialized by the equation Mem[</a:t>
            </a:r>
            <a:r>
              <a:rPr lang="en-US" sz="2000" err="1"/>
              <a:t>i</a:t>
            </a:r>
            <a:r>
              <a:rPr lang="en-US" sz="2000"/>
              <a:t>]= I</a:t>
            </a:r>
          </a:p>
          <a:p>
            <a:pPr marL="1714500" lvl="3" indent="-342900">
              <a:buFont typeface="+mj-lt"/>
              <a:buAutoNum type="arabicPeriod"/>
            </a:pPr>
            <a:r>
              <a:rPr lang="en-US" err="1"/>
              <a:t>Ripes</a:t>
            </a:r>
            <a:r>
              <a:rPr lang="en-US"/>
              <a:t> simulator has considered as a golden reference for us.</a:t>
            </a:r>
          </a:p>
          <a:p>
            <a:pPr marL="1714500" lvl="3" indent="-342900">
              <a:buFont typeface="+mj-lt"/>
              <a:buAutoNum type="arabicPeriod"/>
            </a:pPr>
            <a:r>
              <a:rPr lang="en-US"/>
              <a:t>We have set the sources and destination to be the same for all to check one location only (we didn’t consider forwarding at this stage).</a:t>
            </a:r>
          </a:p>
        </p:txBody>
      </p:sp>
    </p:spTree>
    <p:extLst>
      <p:ext uri="{BB962C8B-B14F-4D97-AF65-F5344CB8AC3E}">
        <p14:creationId xmlns:p14="http://schemas.microsoft.com/office/powerpoint/2010/main" val="5562781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74651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75016"/>
            <a:ext cx="9575916" cy="713367"/>
          </a:xfrm>
        </p:spPr>
        <p:txBody>
          <a:bodyPr/>
          <a:lstStyle/>
          <a:p>
            <a:pPr>
              <a:buClr>
                <a:schemeClr val="bg1"/>
              </a:buClr>
            </a:pPr>
            <a:r>
              <a:rPr lang="en-US" b="1">
                <a:solidFill>
                  <a:schemeClr val="bg1"/>
                </a:solidFill>
              </a:rPr>
              <a:t>R-Type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739019"/>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p:txBody>
          <a:bodyPr/>
          <a:lstStyle/>
          <a:p>
            <a:r>
              <a:rPr lang="en-US"/>
              <a:t>1/2/2024</a:t>
            </a:r>
          </a:p>
        </p:txBody>
      </p:sp>
      <p:pic>
        <p:nvPicPr>
          <p:cNvPr id="7" name="Picture 6">
            <a:extLst>
              <a:ext uri="{FF2B5EF4-FFF2-40B4-BE49-F238E27FC236}">
                <a16:creationId xmlns:a16="http://schemas.microsoft.com/office/drawing/2014/main" id="{5C383E08-5645-37E8-0309-6F0A270B6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911" y="1564205"/>
            <a:ext cx="10403818" cy="4584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47643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84861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75016"/>
            <a:ext cx="9575916" cy="713367"/>
          </a:xfrm>
        </p:spPr>
        <p:txBody>
          <a:bodyPr/>
          <a:lstStyle/>
          <a:p>
            <a:pPr>
              <a:buClr>
                <a:schemeClr val="bg1"/>
              </a:buClr>
            </a:pPr>
            <a:r>
              <a:rPr lang="en-US" b="1">
                <a:solidFill>
                  <a:schemeClr val="bg1"/>
                </a:solidFill>
              </a:rPr>
              <a:t>R-Type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848616"/>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p:txBody>
          <a:bodyPr/>
          <a:lstStyle/>
          <a:p>
            <a:r>
              <a:rPr lang="en-US"/>
              <a:t>1/2/2024</a:t>
            </a:r>
          </a:p>
        </p:txBody>
      </p:sp>
      <p:pic>
        <p:nvPicPr>
          <p:cNvPr id="3" name="Picture 2">
            <a:extLst>
              <a:ext uri="{FF2B5EF4-FFF2-40B4-BE49-F238E27FC236}">
                <a16:creationId xmlns:a16="http://schemas.microsoft.com/office/drawing/2014/main" id="{80C3C01C-1322-73E8-A17D-25A26CEA5AA7}"/>
              </a:ext>
            </a:extLst>
          </p:cNvPr>
          <p:cNvPicPr>
            <a:picLocks noChangeAspect="1"/>
          </p:cNvPicPr>
          <p:nvPr/>
        </p:nvPicPr>
        <p:blipFill>
          <a:blip r:embed="rId5"/>
          <a:stretch>
            <a:fillRect/>
          </a:stretch>
        </p:blipFill>
        <p:spPr>
          <a:xfrm>
            <a:off x="735270" y="1640655"/>
            <a:ext cx="11127176" cy="4543212"/>
          </a:xfrm>
          <a:prstGeom prst="rect">
            <a:avLst/>
          </a:prstGeom>
        </p:spPr>
      </p:pic>
      <p:sp>
        <p:nvSpPr>
          <p:cNvPr id="5" name="TextBox 4">
            <a:extLst>
              <a:ext uri="{FF2B5EF4-FFF2-40B4-BE49-F238E27FC236}">
                <a16:creationId xmlns:a16="http://schemas.microsoft.com/office/drawing/2014/main" id="{4ACFDBD6-E549-94ED-5391-2FE40C209176}"/>
              </a:ext>
            </a:extLst>
          </p:cNvPr>
          <p:cNvSpPr txBox="1"/>
          <p:nvPr/>
        </p:nvSpPr>
        <p:spPr>
          <a:xfrm>
            <a:off x="11163428" y="4314034"/>
            <a:ext cx="782584" cy="461665"/>
          </a:xfrm>
          <a:prstGeom prst="rect">
            <a:avLst/>
          </a:prstGeom>
          <a:solidFill>
            <a:srgbClr val="F7B217"/>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sz="2400">
                <a:hlinkClick r:id="rId6"/>
              </a:rPr>
              <a:t>Link</a:t>
            </a:r>
            <a:endParaRPr lang="en-GB"/>
          </a:p>
        </p:txBody>
      </p:sp>
    </p:spTree>
    <p:extLst>
      <p:ext uri="{BB962C8B-B14F-4D97-AF65-F5344CB8AC3E}">
        <p14:creationId xmlns:p14="http://schemas.microsoft.com/office/powerpoint/2010/main" val="42712870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924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505876"/>
          </a:xfrm>
        </p:spPr>
        <p:txBody>
          <a:bodyPr>
            <a:normAutofit fontScale="90000"/>
          </a:bodyPr>
          <a:lstStyle/>
          <a:p>
            <a:pPr>
              <a:buClr>
                <a:schemeClr val="bg1"/>
              </a:buClr>
            </a:pPr>
            <a:r>
              <a:rPr lang="en-GB" b="1">
                <a:solidFill>
                  <a:schemeClr val="bg1"/>
                </a:solidFill>
              </a:rPr>
              <a:t>R - TYPE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692431"/>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F2DE0CA4-1709-122E-80FA-093F52DED891}"/>
              </a:ext>
            </a:extLst>
          </p:cNvPr>
          <p:cNvPicPr>
            <a:picLocks noChangeAspect="1"/>
          </p:cNvPicPr>
          <p:nvPr/>
        </p:nvPicPr>
        <p:blipFill>
          <a:blip r:embed="rId5"/>
          <a:stretch>
            <a:fillRect/>
          </a:stretch>
        </p:blipFill>
        <p:spPr>
          <a:xfrm>
            <a:off x="979851" y="2233008"/>
            <a:ext cx="1903686" cy="218666"/>
          </a:xfrm>
          <a:prstGeom prst="rect">
            <a:avLst/>
          </a:prstGeom>
        </p:spPr>
      </p:pic>
      <p:pic>
        <p:nvPicPr>
          <p:cNvPr id="5" name="Picture 4">
            <a:extLst>
              <a:ext uri="{FF2B5EF4-FFF2-40B4-BE49-F238E27FC236}">
                <a16:creationId xmlns:a16="http://schemas.microsoft.com/office/drawing/2014/main" id="{2159E262-C890-655D-322E-7EF502FFF178}"/>
              </a:ext>
            </a:extLst>
          </p:cNvPr>
          <p:cNvPicPr>
            <a:picLocks noChangeAspect="1"/>
          </p:cNvPicPr>
          <p:nvPr/>
        </p:nvPicPr>
        <p:blipFill rotWithShape="1">
          <a:blip r:embed="rId6"/>
          <a:srcRect l="72694" r="6565"/>
          <a:stretch/>
        </p:blipFill>
        <p:spPr>
          <a:xfrm>
            <a:off x="9531531" y="1672239"/>
            <a:ext cx="2308535" cy="4544506"/>
          </a:xfrm>
          <a:prstGeom prst="rect">
            <a:avLst/>
          </a:prstGeom>
        </p:spPr>
      </p:pic>
      <p:sp>
        <p:nvSpPr>
          <p:cNvPr id="6" name="TextBox 5">
            <a:extLst>
              <a:ext uri="{FF2B5EF4-FFF2-40B4-BE49-F238E27FC236}">
                <a16:creationId xmlns:a16="http://schemas.microsoft.com/office/drawing/2014/main" id="{84576C2A-B954-CB57-80C1-7EAE3C63D226}"/>
              </a:ext>
            </a:extLst>
          </p:cNvPr>
          <p:cNvSpPr txBox="1"/>
          <p:nvPr/>
        </p:nvSpPr>
        <p:spPr>
          <a:xfrm>
            <a:off x="9042369" y="2072897"/>
            <a:ext cx="489162" cy="4247317"/>
          </a:xfrm>
          <a:prstGeom prst="rect">
            <a:avLst/>
          </a:prstGeom>
          <a:noFill/>
        </p:spPr>
        <p:txBody>
          <a:bodyPr wrap="square" rtlCol="0">
            <a:spAutoFit/>
          </a:bodyPr>
          <a:lstStyle/>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p:txBody>
      </p:sp>
      <p:sp>
        <p:nvSpPr>
          <p:cNvPr id="7" name="TextBox 6">
            <a:extLst>
              <a:ext uri="{FF2B5EF4-FFF2-40B4-BE49-F238E27FC236}">
                <a16:creationId xmlns:a16="http://schemas.microsoft.com/office/drawing/2014/main" id="{95799077-D9B2-C23F-A1D4-857E653038B8}"/>
              </a:ext>
            </a:extLst>
          </p:cNvPr>
          <p:cNvSpPr txBox="1"/>
          <p:nvPr/>
        </p:nvSpPr>
        <p:spPr>
          <a:xfrm>
            <a:off x="490689" y="2090606"/>
            <a:ext cx="489162" cy="4247317"/>
          </a:xfrm>
          <a:prstGeom prst="rect">
            <a:avLst/>
          </a:prstGeom>
          <a:noFill/>
        </p:spPr>
        <p:txBody>
          <a:bodyPr wrap="square" rtlCol="0">
            <a:spAutoFit/>
          </a:bodyPr>
          <a:lstStyle/>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p:txBody>
      </p:sp>
      <p:pic>
        <p:nvPicPr>
          <p:cNvPr id="9" name="Picture 8">
            <a:extLst>
              <a:ext uri="{FF2B5EF4-FFF2-40B4-BE49-F238E27FC236}">
                <a16:creationId xmlns:a16="http://schemas.microsoft.com/office/drawing/2014/main" id="{15795005-8ACC-9743-C580-E5D511DFA2B3}"/>
              </a:ext>
            </a:extLst>
          </p:cNvPr>
          <p:cNvPicPr>
            <a:picLocks noChangeAspect="1"/>
          </p:cNvPicPr>
          <p:nvPr/>
        </p:nvPicPr>
        <p:blipFill>
          <a:blip r:embed="rId7"/>
          <a:stretch>
            <a:fillRect/>
          </a:stretch>
        </p:blipFill>
        <p:spPr>
          <a:xfrm>
            <a:off x="979851" y="2494163"/>
            <a:ext cx="1745737" cy="180593"/>
          </a:xfrm>
          <a:prstGeom prst="rect">
            <a:avLst/>
          </a:prstGeom>
        </p:spPr>
      </p:pic>
      <p:pic>
        <p:nvPicPr>
          <p:cNvPr id="12" name="Picture 11">
            <a:extLst>
              <a:ext uri="{FF2B5EF4-FFF2-40B4-BE49-F238E27FC236}">
                <a16:creationId xmlns:a16="http://schemas.microsoft.com/office/drawing/2014/main" id="{48A96EA6-5502-A742-039E-56CFCF445703}"/>
              </a:ext>
            </a:extLst>
          </p:cNvPr>
          <p:cNvPicPr>
            <a:picLocks noChangeAspect="1"/>
          </p:cNvPicPr>
          <p:nvPr/>
        </p:nvPicPr>
        <p:blipFill>
          <a:blip r:embed="rId8"/>
          <a:stretch>
            <a:fillRect/>
          </a:stretch>
        </p:blipFill>
        <p:spPr>
          <a:xfrm>
            <a:off x="979851" y="2754100"/>
            <a:ext cx="1890812" cy="218665"/>
          </a:xfrm>
          <a:prstGeom prst="rect">
            <a:avLst/>
          </a:prstGeom>
        </p:spPr>
      </p:pic>
      <p:pic>
        <p:nvPicPr>
          <p:cNvPr id="16" name="Picture 15">
            <a:extLst>
              <a:ext uri="{FF2B5EF4-FFF2-40B4-BE49-F238E27FC236}">
                <a16:creationId xmlns:a16="http://schemas.microsoft.com/office/drawing/2014/main" id="{227B4D74-11D9-F613-44E1-F1395473EA9C}"/>
              </a:ext>
            </a:extLst>
          </p:cNvPr>
          <p:cNvPicPr>
            <a:picLocks noChangeAspect="1"/>
          </p:cNvPicPr>
          <p:nvPr/>
        </p:nvPicPr>
        <p:blipFill>
          <a:blip r:embed="rId9"/>
          <a:stretch>
            <a:fillRect/>
          </a:stretch>
        </p:blipFill>
        <p:spPr>
          <a:xfrm>
            <a:off x="979851" y="3015254"/>
            <a:ext cx="1955492" cy="200907"/>
          </a:xfrm>
          <a:prstGeom prst="rect">
            <a:avLst/>
          </a:prstGeom>
        </p:spPr>
      </p:pic>
      <p:pic>
        <p:nvPicPr>
          <p:cNvPr id="19" name="Picture 18">
            <a:extLst>
              <a:ext uri="{FF2B5EF4-FFF2-40B4-BE49-F238E27FC236}">
                <a16:creationId xmlns:a16="http://schemas.microsoft.com/office/drawing/2014/main" id="{B09C43A7-7517-A806-58EE-836209B6BE79}"/>
              </a:ext>
            </a:extLst>
          </p:cNvPr>
          <p:cNvPicPr>
            <a:picLocks noChangeAspect="1"/>
          </p:cNvPicPr>
          <p:nvPr/>
        </p:nvPicPr>
        <p:blipFill>
          <a:blip r:embed="rId10"/>
          <a:stretch>
            <a:fillRect/>
          </a:stretch>
        </p:blipFill>
        <p:spPr>
          <a:xfrm>
            <a:off x="979851" y="3316586"/>
            <a:ext cx="1890812" cy="195601"/>
          </a:xfrm>
          <a:prstGeom prst="rect">
            <a:avLst/>
          </a:prstGeom>
        </p:spPr>
      </p:pic>
      <p:pic>
        <p:nvPicPr>
          <p:cNvPr id="21" name="Picture 20">
            <a:extLst>
              <a:ext uri="{FF2B5EF4-FFF2-40B4-BE49-F238E27FC236}">
                <a16:creationId xmlns:a16="http://schemas.microsoft.com/office/drawing/2014/main" id="{38FCEA69-4F86-12F2-D876-8D49D975F48C}"/>
              </a:ext>
            </a:extLst>
          </p:cNvPr>
          <p:cNvPicPr>
            <a:picLocks noChangeAspect="1"/>
          </p:cNvPicPr>
          <p:nvPr/>
        </p:nvPicPr>
        <p:blipFill>
          <a:blip r:embed="rId11"/>
          <a:stretch>
            <a:fillRect/>
          </a:stretch>
        </p:blipFill>
        <p:spPr>
          <a:xfrm>
            <a:off x="966893" y="3579406"/>
            <a:ext cx="1903770" cy="195593"/>
          </a:xfrm>
          <a:prstGeom prst="rect">
            <a:avLst/>
          </a:prstGeom>
        </p:spPr>
      </p:pic>
      <p:pic>
        <p:nvPicPr>
          <p:cNvPr id="23" name="Picture 22">
            <a:extLst>
              <a:ext uri="{FF2B5EF4-FFF2-40B4-BE49-F238E27FC236}">
                <a16:creationId xmlns:a16="http://schemas.microsoft.com/office/drawing/2014/main" id="{3EDA4B6A-852E-D35A-3B3F-78DD7B3D017D}"/>
              </a:ext>
            </a:extLst>
          </p:cNvPr>
          <p:cNvPicPr>
            <a:picLocks noChangeAspect="1"/>
          </p:cNvPicPr>
          <p:nvPr/>
        </p:nvPicPr>
        <p:blipFill>
          <a:blip r:embed="rId12"/>
          <a:stretch>
            <a:fillRect/>
          </a:stretch>
        </p:blipFill>
        <p:spPr>
          <a:xfrm>
            <a:off x="936505" y="3864913"/>
            <a:ext cx="1934157" cy="158972"/>
          </a:xfrm>
          <a:prstGeom prst="rect">
            <a:avLst/>
          </a:prstGeom>
        </p:spPr>
      </p:pic>
      <p:pic>
        <p:nvPicPr>
          <p:cNvPr id="24" name="Picture 23">
            <a:extLst>
              <a:ext uri="{FF2B5EF4-FFF2-40B4-BE49-F238E27FC236}">
                <a16:creationId xmlns:a16="http://schemas.microsoft.com/office/drawing/2014/main" id="{C0E2656A-FCCB-5C7A-3635-B5B34693EC59}"/>
              </a:ext>
            </a:extLst>
          </p:cNvPr>
          <p:cNvPicPr>
            <a:picLocks noChangeAspect="1"/>
          </p:cNvPicPr>
          <p:nvPr/>
        </p:nvPicPr>
        <p:blipFill>
          <a:blip r:embed="rId12"/>
          <a:stretch>
            <a:fillRect/>
          </a:stretch>
        </p:blipFill>
        <p:spPr>
          <a:xfrm>
            <a:off x="932389" y="4146495"/>
            <a:ext cx="1934157" cy="158972"/>
          </a:xfrm>
          <a:prstGeom prst="rect">
            <a:avLst/>
          </a:prstGeom>
        </p:spPr>
      </p:pic>
      <p:pic>
        <p:nvPicPr>
          <p:cNvPr id="26" name="Picture 25">
            <a:extLst>
              <a:ext uri="{FF2B5EF4-FFF2-40B4-BE49-F238E27FC236}">
                <a16:creationId xmlns:a16="http://schemas.microsoft.com/office/drawing/2014/main" id="{8940A423-16F9-96EE-D6FC-548F1C67565C}"/>
              </a:ext>
            </a:extLst>
          </p:cNvPr>
          <p:cNvPicPr>
            <a:picLocks noChangeAspect="1"/>
          </p:cNvPicPr>
          <p:nvPr/>
        </p:nvPicPr>
        <p:blipFill>
          <a:blip r:embed="rId13"/>
          <a:stretch>
            <a:fillRect/>
          </a:stretch>
        </p:blipFill>
        <p:spPr>
          <a:xfrm>
            <a:off x="932389" y="4423810"/>
            <a:ext cx="1941964" cy="211371"/>
          </a:xfrm>
          <a:prstGeom prst="rect">
            <a:avLst/>
          </a:prstGeom>
        </p:spPr>
      </p:pic>
      <p:pic>
        <p:nvPicPr>
          <p:cNvPr id="29" name="Picture 28">
            <a:extLst>
              <a:ext uri="{FF2B5EF4-FFF2-40B4-BE49-F238E27FC236}">
                <a16:creationId xmlns:a16="http://schemas.microsoft.com/office/drawing/2014/main" id="{27FC6C0B-4450-D800-3FF2-1093F545EF89}"/>
              </a:ext>
            </a:extLst>
          </p:cNvPr>
          <p:cNvPicPr>
            <a:picLocks noChangeAspect="1"/>
          </p:cNvPicPr>
          <p:nvPr/>
        </p:nvPicPr>
        <p:blipFill>
          <a:blip r:embed="rId13"/>
          <a:stretch>
            <a:fillRect/>
          </a:stretch>
        </p:blipFill>
        <p:spPr>
          <a:xfrm>
            <a:off x="945079" y="4672637"/>
            <a:ext cx="1941964" cy="211371"/>
          </a:xfrm>
          <a:prstGeom prst="rect">
            <a:avLst/>
          </a:prstGeom>
        </p:spPr>
      </p:pic>
      <p:pic>
        <p:nvPicPr>
          <p:cNvPr id="31" name="Picture 30">
            <a:extLst>
              <a:ext uri="{FF2B5EF4-FFF2-40B4-BE49-F238E27FC236}">
                <a16:creationId xmlns:a16="http://schemas.microsoft.com/office/drawing/2014/main" id="{DB3A5804-2A89-EED9-4CFE-3BE8CFDAF3FE}"/>
              </a:ext>
            </a:extLst>
          </p:cNvPr>
          <p:cNvPicPr>
            <a:picLocks noChangeAspect="1"/>
          </p:cNvPicPr>
          <p:nvPr/>
        </p:nvPicPr>
        <p:blipFill>
          <a:blip r:embed="rId14"/>
          <a:stretch>
            <a:fillRect/>
          </a:stretch>
        </p:blipFill>
        <p:spPr>
          <a:xfrm>
            <a:off x="959609" y="4952424"/>
            <a:ext cx="1857145" cy="165363"/>
          </a:xfrm>
          <a:prstGeom prst="rect">
            <a:avLst/>
          </a:prstGeom>
        </p:spPr>
      </p:pic>
      <p:pic>
        <p:nvPicPr>
          <p:cNvPr id="33" name="Picture 32">
            <a:extLst>
              <a:ext uri="{FF2B5EF4-FFF2-40B4-BE49-F238E27FC236}">
                <a16:creationId xmlns:a16="http://schemas.microsoft.com/office/drawing/2014/main" id="{4DD0F31E-6873-1C6B-DDF3-102644EF76A3}"/>
              </a:ext>
            </a:extLst>
          </p:cNvPr>
          <p:cNvPicPr>
            <a:picLocks noChangeAspect="1"/>
          </p:cNvPicPr>
          <p:nvPr/>
        </p:nvPicPr>
        <p:blipFill>
          <a:blip r:embed="rId15"/>
          <a:stretch>
            <a:fillRect/>
          </a:stretch>
        </p:blipFill>
        <p:spPr>
          <a:xfrm>
            <a:off x="967132" y="5227464"/>
            <a:ext cx="1864670" cy="195595"/>
          </a:xfrm>
          <a:prstGeom prst="rect">
            <a:avLst/>
          </a:prstGeom>
        </p:spPr>
      </p:pic>
      <p:pic>
        <p:nvPicPr>
          <p:cNvPr id="35" name="Picture 34">
            <a:extLst>
              <a:ext uri="{FF2B5EF4-FFF2-40B4-BE49-F238E27FC236}">
                <a16:creationId xmlns:a16="http://schemas.microsoft.com/office/drawing/2014/main" id="{468E97D0-4713-783B-BBAC-776DEF2A6A0F}"/>
              </a:ext>
            </a:extLst>
          </p:cNvPr>
          <p:cNvPicPr>
            <a:picLocks noChangeAspect="1"/>
          </p:cNvPicPr>
          <p:nvPr/>
        </p:nvPicPr>
        <p:blipFill>
          <a:blip r:embed="rId16"/>
          <a:stretch>
            <a:fillRect/>
          </a:stretch>
        </p:blipFill>
        <p:spPr>
          <a:xfrm>
            <a:off x="945079" y="5466458"/>
            <a:ext cx="1860643" cy="215176"/>
          </a:xfrm>
          <a:prstGeom prst="rect">
            <a:avLst/>
          </a:prstGeom>
        </p:spPr>
      </p:pic>
      <p:pic>
        <p:nvPicPr>
          <p:cNvPr id="36" name="Picture 35">
            <a:extLst>
              <a:ext uri="{FF2B5EF4-FFF2-40B4-BE49-F238E27FC236}">
                <a16:creationId xmlns:a16="http://schemas.microsoft.com/office/drawing/2014/main" id="{EA8BF857-43C6-A756-6C5E-02747582A2C3}"/>
              </a:ext>
            </a:extLst>
          </p:cNvPr>
          <p:cNvPicPr>
            <a:picLocks noChangeAspect="1"/>
          </p:cNvPicPr>
          <p:nvPr/>
        </p:nvPicPr>
        <p:blipFill>
          <a:blip r:embed="rId12"/>
          <a:stretch>
            <a:fillRect/>
          </a:stretch>
        </p:blipFill>
        <p:spPr>
          <a:xfrm>
            <a:off x="921102" y="5761943"/>
            <a:ext cx="1934157" cy="158972"/>
          </a:xfrm>
          <a:prstGeom prst="rect">
            <a:avLst/>
          </a:prstGeom>
        </p:spPr>
      </p:pic>
      <p:pic>
        <p:nvPicPr>
          <p:cNvPr id="37" name="Picture 36">
            <a:extLst>
              <a:ext uri="{FF2B5EF4-FFF2-40B4-BE49-F238E27FC236}">
                <a16:creationId xmlns:a16="http://schemas.microsoft.com/office/drawing/2014/main" id="{1362511C-C227-FE29-56B8-3629AA725775}"/>
              </a:ext>
            </a:extLst>
          </p:cNvPr>
          <p:cNvPicPr>
            <a:picLocks noChangeAspect="1"/>
          </p:cNvPicPr>
          <p:nvPr/>
        </p:nvPicPr>
        <p:blipFill>
          <a:blip r:embed="rId12"/>
          <a:stretch>
            <a:fillRect/>
          </a:stretch>
        </p:blipFill>
        <p:spPr>
          <a:xfrm>
            <a:off x="921102" y="6046073"/>
            <a:ext cx="1934157" cy="158972"/>
          </a:xfrm>
          <a:prstGeom prst="rect">
            <a:avLst/>
          </a:prstGeom>
        </p:spPr>
      </p:pic>
      <p:sp>
        <p:nvSpPr>
          <p:cNvPr id="38" name="TextBox 37">
            <a:extLst>
              <a:ext uri="{FF2B5EF4-FFF2-40B4-BE49-F238E27FC236}">
                <a16:creationId xmlns:a16="http://schemas.microsoft.com/office/drawing/2014/main" id="{65CA990F-91F3-84A4-7C3D-0DB938EFF69E}"/>
              </a:ext>
            </a:extLst>
          </p:cNvPr>
          <p:cNvSpPr txBox="1"/>
          <p:nvPr/>
        </p:nvSpPr>
        <p:spPr>
          <a:xfrm>
            <a:off x="631596" y="1733301"/>
            <a:ext cx="2518036" cy="461665"/>
          </a:xfrm>
          <a:prstGeom prst="rect">
            <a:avLst/>
          </a:prstGeom>
          <a:noFill/>
        </p:spPr>
        <p:txBody>
          <a:bodyPr wrap="square" rtlCol="0">
            <a:spAutoFit/>
          </a:bodyPr>
          <a:lstStyle/>
          <a:p>
            <a:pPr marL="285750" indent="-285750">
              <a:buFont typeface="Arial" panose="020B0604020202020204" pitchFamily="34" charset="0"/>
              <a:buChar char="•"/>
            </a:pPr>
            <a:r>
              <a:rPr lang="en-US" sz="2400" b="1"/>
              <a:t>OUR OUTPUT</a:t>
            </a:r>
          </a:p>
        </p:txBody>
      </p:sp>
      <p:sp>
        <p:nvSpPr>
          <p:cNvPr id="10" name="Date Placeholder 7">
            <a:extLst>
              <a:ext uri="{FF2B5EF4-FFF2-40B4-BE49-F238E27FC236}">
                <a16:creationId xmlns:a16="http://schemas.microsoft.com/office/drawing/2014/main" id="{8444BE67-574F-7897-3E87-4D15C3A4D8A9}"/>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3913090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463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487325"/>
          </a:xfrm>
        </p:spPr>
        <p:txBody>
          <a:bodyPr>
            <a:normAutofit fontScale="90000"/>
          </a:bodyPr>
          <a:lstStyle/>
          <a:p>
            <a:pPr>
              <a:buClr>
                <a:schemeClr val="bg1"/>
              </a:buClr>
            </a:pPr>
            <a:r>
              <a:rPr lang="en-GB" b="1">
                <a:solidFill>
                  <a:schemeClr val="bg1"/>
                </a:solidFill>
              </a:rPr>
              <a:t>I - TYPE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646331"/>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95799077-D9B2-C23F-A1D4-857E653038B8}"/>
              </a:ext>
            </a:extLst>
          </p:cNvPr>
          <p:cNvSpPr txBox="1"/>
          <p:nvPr/>
        </p:nvSpPr>
        <p:spPr>
          <a:xfrm>
            <a:off x="31726" y="2057322"/>
            <a:ext cx="459662" cy="646331"/>
          </a:xfrm>
          <a:prstGeom prst="rect">
            <a:avLst/>
          </a:prstGeom>
          <a:noFill/>
        </p:spPr>
        <p:txBody>
          <a:bodyPr wrap="square" rtlCol="0">
            <a:spAutoFit/>
          </a:bodyPr>
          <a:lstStyle/>
          <a:p>
            <a:endParaRPr lang="en-US"/>
          </a:p>
          <a:p>
            <a:endParaRPr lang="en-US"/>
          </a:p>
        </p:txBody>
      </p:sp>
      <p:pic>
        <p:nvPicPr>
          <p:cNvPr id="1026" name="Picture 2">
            <a:extLst>
              <a:ext uri="{FF2B5EF4-FFF2-40B4-BE49-F238E27FC236}">
                <a16:creationId xmlns:a16="http://schemas.microsoft.com/office/drawing/2014/main" id="{21010C87-C72F-867A-F5D6-C6ED7A30D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352" y="1511548"/>
            <a:ext cx="10968278" cy="460192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7">
            <a:extLst>
              <a:ext uri="{FF2B5EF4-FFF2-40B4-BE49-F238E27FC236}">
                <a16:creationId xmlns:a16="http://schemas.microsoft.com/office/drawing/2014/main" id="{9BA62EE7-3E44-5AC1-3105-C7CCCE0477BD}"/>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12270628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5563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545190"/>
          </a:xfrm>
        </p:spPr>
        <p:txBody>
          <a:bodyPr>
            <a:normAutofit fontScale="90000"/>
          </a:bodyPr>
          <a:lstStyle/>
          <a:p>
            <a:pPr>
              <a:buClr>
                <a:schemeClr val="bg1"/>
              </a:buClr>
            </a:pPr>
            <a:r>
              <a:rPr lang="en-GB" b="1">
                <a:solidFill>
                  <a:schemeClr val="bg1"/>
                </a:solidFill>
              </a:rPr>
              <a:t>I - TYPE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655632"/>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62C40591-148E-720F-D28C-89371A2380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989" y="1419984"/>
            <a:ext cx="11700024" cy="4474785"/>
          </a:xfrm>
          <a:prstGeom prst="rect">
            <a:avLst/>
          </a:prstGeom>
        </p:spPr>
      </p:pic>
      <p:sp>
        <p:nvSpPr>
          <p:cNvPr id="3" name="Date Placeholder 7">
            <a:extLst>
              <a:ext uri="{FF2B5EF4-FFF2-40B4-BE49-F238E27FC236}">
                <a16:creationId xmlns:a16="http://schemas.microsoft.com/office/drawing/2014/main" id="{78922934-D5F4-E177-3185-26CAE4F6E14B}"/>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1753236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7486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01932"/>
            <a:ext cx="9575916" cy="617715"/>
          </a:xfrm>
        </p:spPr>
        <p:txBody>
          <a:bodyPr>
            <a:normAutofit fontScale="90000"/>
          </a:bodyPr>
          <a:lstStyle/>
          <a:p>
            <a:pPr>
              <a:buClr>
                <a:schemeClr val="bg1"/>
              </a:buClr>
            </a:pPr>
            <a:r>
              <a:rPr lang="en-GB" b="1">
                <a:solidFill>
                  <a:schemeClr val="bg1"/>
                </a:solidFill>
              </a:rPr>
              <a:t>I - TYPE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670283"/>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84576C2A-B954-CB57-80C1-7EAE3C63D226}"/>
              </a:ext>
            </a:extLst>
          </p:cNvPr>
          <p:cNvSpPr txBox="1"/>
          <p:nvPr/>
        </p:nvSpPr>
        <p:spPr>
          <a:xfrm>
            <a:off x="9042369" y="2072897"/>
            <a:ext cx="489162" cy="3693319"/>
          </a:xfrm>
          <a:prstGeom prst="rect">
            <a:avLst/>
          </a:prstGeom>
          <a:noFill/>
        </p:spPr>
        <p:txBody>
          <a:bodyPr wrap="square" rtlCol="0">
            <a:spAutoFit/>
          </a:bodyPr>
          <a:lstStyle/>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p:txBody>
      </p:sp>
      <p:sp>
        <p:nvSpPr>
          <p:cNvPr id="7" name="TextBox 6">
            <a:extLst>
              <a:ext uri="{FF2B5EF4-FFF2-40B4-BE49-F238E27FC236}">
                <a16:creationId xmlns:a16="http://schemas.microsoft.com/office/drawing/2014/main" id="{95799077-D9B2-C23F-A1D4-857E653038B8}"/>
              </a:ext>
            </a:extLst>
          </p:cNvPr>
          <p:cNvSpPr txBox="1"/>
          <p:nvPr/>
        </p:nvSpPr>
        <p:spPr>
          <a:xfrm>
            <a:off x="490689" y="2090606"/>
            <a:ext cx="489162" cy="3693319"/>
          </a:xfrm>
          <a:prstGeom prst="rect">
            <a:avLst/>
          </a:prstGeom>
          <a:noFill/>
        </p:spPr>
        <p:txBody>
          <a:bodyPr wrap="square" rtlCol="0">
            <a:spAutoFit/>
          </a:bodyPr>
          <a:lstStyle/>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p:txBody>
      </p:sp>
      <p:sp>
        <p:nvSpPr>
          <p:cNvPr id="38" name="TextBox 37">
            <a:extLst>
              <a:ext uri="{FF2B5EF4-FFF2-40B4-BE49-F238E27FC236}">
                <a16:creationId xmlns:a16="http://schemas.microsoft.com/office/drawing/2014/main" id="{65CA990F-91F3-84A4-7C3D-0DB938EFF69E}"/>
              </a:ext>
            </a:extLst>
          </p:cNvPr>
          <p:cNvSpPr txBox="1"/>
          <p:nvPr/>
        </p:nvSpPr>
        <p:spPr>
          <a:xfrm>
            <a:off x="631596" y="1733301"/>
            <a:ext cx="2518036" cy="461665"/>
          </a:xfrm>
          <a:prstGeom prst="rect">
            <a:avLst/>
          </a:prstGeom>
          <a:noFill/>
        </p:spPr>
        <p:txBody>
          <a:bodyPr wrap="square" rtlCol="0">
            <a:spAutoFit/>
          </a:bodyPr>
          <a:lstStyle/>
          <a:p>
            <a:pPr marL="285750" indent="-285750">
              <a:buFont typeface="Arial" panose="020B0604020202020204" pitchFamily="34" charset="0"/>
              <a:buChar char="•"/>
            </a:pPr>
            <a:r>
              <a:rPr lang="en-US" sz="2400" b="1"/>
              <a:t>OUR OUTPUT</a:t>
            </a:r>
          </a:p>
        </p:txBody>
      </p:sp>
      <p:pic>
        <p:nvPicPr>
          <p:cNvPr id="8" name="Picture 7" descr="A screenshot of a computer&#10;&#10;Description automatically generated">
            <a:extLst>
              <a:ext uri="{FF2B5EF4-FFF2-40B4-BE49-F238E27FC236}">
                <a16:creationId xmlns:a16="http://schemas.microsoft.com/office/drawing/2014/main" id="{19FE9176-7044-EABA-4949-C4F41B28AE5B}"/>
              </a:ext>
            </a:extLst>
          </p:cNvPr>
          <p:cNvPicPr>
            <a:picLocks noChangeAspect="1"/>
          </p:cNvPicPr>
          <p:nvPr/>
        </p:nvPicPr>
        <p:blipFill rotWithShape="1">
          <a:blip r:embed="rId5">
            <a:extLst>
              <a:ext uri="{28A0092B-C50C-407E-A947-70E740481C1C}">
                <a14:useLocalDpi xmlns:a14="http://schemas.microsoft.com/office/drawing/2010/main" val="0"/>
              </a:ext>
            </a:extLst>
          </a:blip>
          <a:srcRect l="72431" r="5624"/>
          <a:stretch/>
        </p:blipFill>
        <p:spPr>
          <a:xfrm>
            <a:off x="9531530" y="1864210"/>
            <a:ext cx="2304487" cy="3829619"/>
          </a:xfrm>
          <a:prstGeom prst="rect">
            <a:avLst/>
          </a:prstGeom>
        </p:spPr>
      </p:pic>
      <p:pic>
        <p:nvPicPr>
          <p:cNvPr id="10" name="Picture 9">
            <a:extLst>
              <a:ext uri="{FF2B5EF4-FFF2-40B4-BE49-F238E27FC236}">
                <a16:creationId xmlns:a16="http://schemas.microsoft.com/office/drawing/2014/main" id="{8A1727BD-838E-739E-35D8-3FB31B303F9A}"/>
              </a:ext>
            </a:extLst>
          </p:cNvPr>
          <p:cNvPicPr>
            <a:picLocks noChangeAspect="1"/>
          </p:cNvPicPr>
          <p:nvPr/>
        </p:nvPicPr>
        <p:blipFill rotWithShape="1">
          <a:blip r:embed="rId6"/>
          <a:srcRect b="89565"/>
          <a:stretch/>
        </p:blipFill>
        <p:spPr>
          <a:xfrm>
            <a:off x="9531531" y="1644553"/>
            <a:ext cx="2304488" cy="474569"/>
          </a:xfrm>
          <a:prstGeom prst="rect">
            <a:avLst/>
          </a:prstGeom>
        </p:spPr>
      </p:pic>
      <p:pic>
        <p:nvPicPr>
          <p:cNvPr id="5" name="Picture 4">
            <a:extLst>
              <a:ext uri="{FF2B5EF4-FFF2-40B4-BE49-F238E27FC236}">
                <a16:creationId xmlns:a16="http://schemas.microsoft.com/office/drawing/2014/main" id="{D47CF2AA-B66D-D1D6-E712-0300073709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197" y="2238342"/>
            <a:ext cx="1527270" cy="213604"/>
          </a:xfrm>
          <a:prstGeom prst="rect">
            <a:avLst/>
          </a:prstGeom>
        </p:spPr>
      </p:pic>
      <p:pic>
        <p:nvPicPr>
          <p:cNvPr id="14" name="Picture 13">
            <a:extLst>
              <a:ext uri="{FF2B5EF4-FFF2-40B4-BE49-F238E27FC236}">
                <a16:creationId xmlns:a16="http://schemas.microsoft.com/office/drawing/2014/main" id="{CA8B25C5-FE66-934B-4CDD-4C37D92618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0334" y="2472116"/>
            <a:ext cx="1543876" cy="231057"/>
          </a:xfrm>
          <a:prstGeom prst="rect">
            <a:avLst/>
          </a:prstGeom>
        </p:spPr>
      </p:pic>
      <p:pic>
        <p:nvPicPr>
          <p:cNvPr id="20" name="Picture 19">
            <a:extLst>
              <a:ext uri="{FF2B5EF4-FFF2-40B4-BE49-F238E27FC236}">
                <a16:creationId xmlns:a16="http://schemas.microsoft.com/office/drawing/2014/main" id="{ED917AD0-D153-18AD-A248-195EC25A33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0334" y="2750175"/>
            <a:ext cx="1575282" cy="183423"/>
          </a:xfrm>
          <a:prstGeom prst="rect">
            <a:avLst/>
          </a:prstGeom>
        </p:spPr>
      </p:pic>
      <p:pic>
        <p:nvPicPr>
          <p:cNvPr id="25" name="Picture 24">
            <a:extLst>
              <a:ext uri="{FF2B5EF4-FFF2-40B4-BE49-F238E27FC236}">
                <a16:creationId xmlns:a16="http://schemas.microsoft.com/office/drawing/2014/main" id="{E401F79F-9A6A-108E-0A65-BC39E241B9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3286" y="3005172"/>
            <a:ext cx="1536825" cy="209092"/>
          </a:xfrm>
          <a:prstGeom prst="rect">
            <a:avLst/>
          </a:prstGeom>
        </p:spPr>
      </p:pic>
      <p:pic>
        <p:nvPicPr>
          <p:cNvPr id="28" name="Picture 27">
            <a:extLst>
              <a:ext uri="{FF2B5EF4-FFF2-40B4-BE49-F238E27FC236}">
                <a16:creationId xmlns:a16="http://schemas.microsoft.com/office/drawing/2014/main" id="{DE88BBBE-AAF1-2BF5-7A98-1F29079CDAB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5001" y="3318604"/>
            <a:ext cx="1536825" cy="177728"/>
          </a:xfrm>
          <a:prstGeom prst="rect">
            <a:avLst/>
          </a:prstGeom>
        </p:spPr>
      </p:pic>
      <p:pic>
        <p:nvPicPr>
          <p:cNvPr id="2048" name="Picture 2047">
            <a:extLst>
              <a:ext uri="{FF2B5EF4-FFF2-40B4-BE49-F238E27FC236}">
                <a16:creationId xmlns:a16="http://schemas.microsoft.com/office/drawing/2014/main" id="{F32A6594-5D6C-2AA5-F621-14DB3331E1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88" y="3576705"/>
            <a:ext cx="1489688" cy="202678"/>
          </a:xfrm>
          <a:prstGeom prst="rect">
            <a:avLst/>
          </a:prstGeom>
        </p:spPr>
      </p:pic>
      <p:pic>
        <p:nvPicPr>
          <p:cNvPr id="2051" name="Picture 2050">
            <a:extLst>
              <a:ext uri="{FF2B5EF4-FFF2-40B4-BE49-F238E27FC236}">
                <a16:creationId xmlns:a16="http://schemas.microsoft.com/office/drawing/2014/main" id="{416AA8D1-DC9D-B505-8300-159E049AC2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9569" y="3852594"/>
            <a:ext cx="1536813" cy="209090"/>
          </a:xfrm>
          <a:prstGeom prst="rect">
            <a:avLst/>
          </a:prstGeom>
        </p:spPr>
      </p:pic>
      <p:pic>
        <p:nvPicPr>
          <p:cNvPr id="2053" name="Picture 2052">
            <a:extLst>
              <a:ext uri="{FF2B5EF4-FFF2-40B4-BE49-F238E27FC236}">
                <a16:creationId xmlns:a16="http://schemas.microsoft.com/office/drawing/2014/main" id="{2318C8F8-5463-0443-5A86-922722010B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9913" y="4135177"/>
            <a:ext cx="1536791" cy="209087"/>
          </a:xfrm>
          <a:prstGeom prst="rect">
            <a:avLst/>
          </a:prstGeom>
        </p:spPr>
      </p:pic>
      <p:pic>
        <p:nvPicPr>
          <p:cNvPr id="2054" name="Picture 2053">
            <a:extLst>
              <a:ext uri="{FF2B5EF4-FFF2-40B4-BE49-F238E27FC236}">
                <a16:creationId xmlns:a16="http://schemas.microsoft.com/office/drawing/2014/main" id="{6055893E-16A9-575F-7CBA-2889DDD03E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4127" y="4405802"/>
            <a:ext cx="1467699" cy="199687"/>
          </a:xfrm>
          <a:prstGeom prst="rect">
            <a:avLst/>
          </a:prstGeom>
        </p:spPr>
      </p:pic>
      <p:pic>
        <p:nvPicPr>
          <p:cNvPr id="2055" name="Picture 2054">
            <a:extLst>
              <a:ext uri="{FF2B5EF4-FFF2-40B4-BE49-F238E27FC236}">
                <a16:creationId xmlns:a16="http://schemas.microsoft.com/office/drawing/2014/main" id="{A1922E71-C924-64B2-D3A3-FD9C71FC07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913" y="4666254"/>
            <a:ext cx="1442549" cy="201755"/>
          </a:xfrm>
          <a:prstGeom prst="rect">
            <a:avLst/>
          </a:prstGeom>
        </p:spPr>
      </p:pic>
      <p:pic>
        <p:nvPicPr>
          <p:cNvPr id="2057" name="Picture 2056">
            <a:extLst>
              <a:ext uri="{FF2B5EF4-FFF2-40B4-BE49-F238E27FC236}">
                <a16:creationId xmlns:a16="http://schemas.microsoft.com/office/drawing/2014/main" id="{B29B47FD-CA21-5586-217F-93349F3B6F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5001" y="4939669"/>
            <a:ext cx="1504820" cy="174027"/>
          </a:xfrm>
          <a:prstGeom prst="rect">
            <a:avLst/>
          </a:prstGeom>
        </p:spPr>
      </p:pic>
      <p:pic>
        <p:nvPicPr>
          <p:cNvPr id="2059" name="Picture 2058">
            <a:extLst>
              <a:ext uri="{FF2B5EF4-FFF2-40B4-BE49-F238E27FC236}">
                <a16:creationId xmlns:a16="http://schemas.microsoft.com/office/drawing/2014/main" id="{C2DA6654-021A-F84A-B8C3-13AB6F810B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8266" y="5469636"/>
            <a:ext cx="1536789" cy="209087"/>
          </a:xfrm>
          <a:prstGeom prst="rect">
            <a:avLst/>
          </a:prstGeom>
        </p:spPr>
      </p:pic>
      <p:pic>
        <p:nvPicPr>
          <p:cNvPr id="2060" name="Picture 2059">
            <a:extLst>
              <a:ext uri="{FF2B5EF4-FFF2-40B4-BE49-F238E27FC236}">
                <a16:creationId xmlns:a16="http://schemas.microsoft.com/office/drawing/2014/main" id="{C77DC2EA-300D-587F-6D87-AED15B3C78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6130" y="5200893"/>
            <a:ext cx="1536777" cy="209085"/>
          </a:xfrm>
          <a:prstGeom prst="rect">
            <a:avLst/>
          </a:prstGeom>
        </p:spPr>
      </p:pic>
      <p:pic>
        <p:nvPicPr>
          <p:cNvPr id="2061" name="Picture 2060">
            <a:extLst>
              <a:ext uri="{FF2B5EF4-FFF2-40B4-BE49-F238E27FC236}">
                <a16:creationId xmlns:a16="http://schemas.microsoft.com/office/drawing/2014/main" id="{9A252656-729D-86E3-BA8E-0C1041ABA0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130" y="2238342"/>
            <a:ext cx="1527270" cy="213604"/>
          </a:xfrm>
          <a:prstGeom prst="rect">
            <a:avLst/>
          </a:prstGeom>
        </p:spPr>
      </p:pic>
      <p:pic>
        <p:nvPicPr>
          <p:cNvPr id="2062" name="Picture 2061">
            <a:extLst>
              <a:ext uri="{FF2B5EF4-FFF2-40B4-BE49-F238E27FC236}">
                <a16:creationId xmlns:a16="http://schemas.microsoft.com/office/drawing/2014/main" id="{2C7504C5-3254-C734-CD8D-1016C4D380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8267" y="2472116"/>
            <a:ext cx="1543876" cy="231057"/>
          </a:xfrm>
          <a:prstGeom prst="rect">
            <a:avLst/>
          </a:prstGeom>
        </p:spPr>
      </p:pic>
      <p:pic>
        <p:nvPicPr>
          <p:cNvPr id="2063" name="Picture 2062">
            <a:extLst>
              <a:ext uri="{FF2B5EF4-FFF2-40B4-BE49-F238E27FC236}">
                <a16:creationId xmlns:a16="http://schemas.microsoft.com/office/drawing/2014/main" id="{32321D13-DDD5-D9B7-1C54-501B0CA81C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267" y="2750175"/>
            <a:ext cx="1575282" cy="183423"/>
          </a:xfrm>
          <a:prstGeom prst="rect">
            <a:avLst/>
          </a:prstGeom>
        </p:spPr>
      </p:pic>
      <p:pic>
        <p:nvPicPr>
          <p:cNvPr id="2064" name="Picture 2063">
            <a:extLst>
              <a:ext uri="{FF2B5EF4-FFF2-40B4-BE49-F238E27FC236}">
                <a16:creationId xmlns:a16="http://schemas.microsoft.com/office/drawing/2014/main" id="{AE990684-256A-CAC1-244B-B7539114ED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219" y="3005172"/>
            <a:ext cx="1536825" cy="209092"/>
          </a:xfrm>
          <a:prstGeom prst="rect">
            <a:avLst/>
          </a:prstGeom>
        </p:spPr>
      </p:pic>
      <p:pic>
        <p:nvPicPr>
          <p:cNvPr id="2065" name="Picture 2064">
            <a:extLst>
              <a:ext uri="{FF2B5EF4-FFF2-40B4-BE49-F238E27FC236}">
                <a16:creationId xmlns:a16="http://schemas.microsoft.com/office/drawing/2014/main" id="{80BBC527-4842-0AF2-BB82-9B96D43A6C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2934" y="3318604"/>
            <a:ext cx="1536825" cy="177728"/>
          </a:xfrm>
          <a:prstGeom prst="rect">
            <a:avLst/>
          </a:prstGeom>
        </p:spPr>
      </p:pic>
      <p:pic>
        <p:nvPicPr>
          <p:cNvPr id="2066" name="Picture 2065">
            <a:extLst>
              <a:ext uri="{FF2B5EF4-FFF2-40B4-BE49-F238E27FC236}">
                <a16:creationId xmlns:a16="http://schemas.microsoft.com/office/drawing/2014/main" id="{D1B58F24-BBBC-3741-2D25-FDCF7DBE2A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4921" y="3576705"/>
            <a:ext cx="1489688" cy="202678"/>
          </a:xfrm>
          <a:prstGeom prst="rect">
            <a:avLst/>
          </a:prstGeom>
        </p:spPr>
      </p:pic>
      <p:pic>
        <p:nvPicPr>
          <p:cNvPr id="2067" name="Picture 2066">
            <a:extLst>
              <a:ext uri="{FF2B5EF4-FFF2-40B4-BE49-F238E27FC236}">
                <a16:creationId xmlns:a16="http://schemas.microsoft.com/office/drawing/2014/main" id="{1B289789-2E31-05E3-C213-EF1A3D5196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7502" y="3852594"/>
            <a:ext cx="1536813" cy="209090"/>
          </a:xfrm>
          <a:prstGeom prst="rect">
            <a:avLst/>
          </a:prstGeom>
        </p:spPr>
      </p:pic>
      <p:pic>
        <p:nvPicPr>
          <p:cNvPr id="2068" name="Picture 2067">
            <a:extLst>
              <a:ext uri="{FF2B5EF4-FFF2-40B4-BE49-F238E27FC236}">
                <a16:creationId xmlns:a16="http://schemas.microsoft.com/office/drawing/2014/main" id="{0D8EFBC9-22F6-25A3-FDD7-4D784AC63C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9912" y="4144771"/>
            <a:ext cx="1536791" cy="209087"/>
          </a:xfrm>
          <a:prstGeom prst="rect">
            <a:avLst/>
          </a:prstGeom>
        </p:spPr>
      </p:pic>
      <p:pic>
        <p:nvPicPr>
          <p:cNvPr id="2069" name="Picture 2068">
            <a:extLst>
              <a:ext uri="{FF2B5EF4-FFF2-40B4-BE49-F238E27FC236}">
                <a16:creationId xmlns:a16="http://schemas.microsoft.com/office/drawing/2014/main" id="{F7F9C4A3-9831-72E6-8556-105E1D2759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9563" y="4370752"/>
            <a:ext cx="1467699" cy="199687"/>
          </a:xfrm>
          <a:prstGeom prst="rect">
            <a:avLst/>
          </a:prstGeom>
        </p:spPr>
      </p:pic>
      <p:pic>
        <p:nvPicPr>
          <p:cNvPr id="2070" name="Picture 2069">
            <a:extLst>
              <a:ext uri="{FF2B5EF4-FFF2-40B4-BE49-F238E27FC236}">
                <a16:creationId xmlns:a16="http://schemas.microsoft.com/office/drawing/2014/main" id="{93BCC4F7-7F69-EFF7-CC8A-6577255150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2137" y="4647531"/>
            <a:ext cx="1442549" cy="201755"/>
          </a:xfrm>
          <a:prstGeom prst="rect">
            <a:avLst/>
          </a:prstGeom>
        </p:spPr>
      </p:pic>
      <p:pic>
        <p:nvPicPr>
          <p:cNvPr id="2071" name="Picture 2070">
            <a:extLst>
              <a:ext uri="{FF2B5EF4-FFF2-40B4-BE49-F238E27FC236}">
                <a16:creationId xmlns:a16="http://schemas.microsoft.com/office/drawing/2014/main" id="{FF80F5B4-BF86-5A22-202F-72C4A5F160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2934" y="4939669"/>
            <a:ext cx="1504820" cy="174027"/>
          </a:xfrm>
          <a:prstGeom prst="rect">
            <a:avLst/>
          </a:prstGeom>
        </p:spPr>
      </p:pic>
      <p:sp>
        <p:nvSpPr>
          <p:cNvPr id="3" name="Date Placeholder 7">
            <a:extLst>
              <a:ext uri="{FF2B5EF4-FFF2-40B4-BE49-F238E27FC236}">
                <a16:creationId xmlns:a16="http://schemas.microsoft.com/office/drawing/2014/main" id="{5DAB0D64-35E9-F4B0-7E3A-FB486880EFD3}"/>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4569104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556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522836"/>
          </a:xfrm>
        </p:spPr>
        <p:txBody>
          <a:bodyPr>
            <a:normAutofit fontScale="90000"/>
          </a:bodyPr>
          <a:lstStyle/>
          <a:p>
            <a:pPr>
              <a:buClr>
                <a:schemeClr val="bg1"/>
              </a:buClr>
            </a:pPr>
            <a:r>
              <a:rPr lang="en-GB" b="1">
                <a:solidFill>
                  <a:schemeClr val="bg1"/>
                </a:solidFill>
              </a:rPr>
              <a:t>Load instructions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655631"/>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65CA990F-91F3-84A4-7C3D-0DB938EFF69E}"/>
              </a:ext>
            </a:extLst>
          </p:cNvPr>
          <p:cNvSpPr txBox="1"/>
          <p:nvPr/>
        </p:nvSpPr>
        <p:spPr>
          <a:xfrm>
            <a:off x="631596" y="1733301"/>
            <a:ext cx="2518036" cy="461665"/>
          </a:xfrm>
          <a:prstGeom prst="rect">
            <a:avLst/>
          </a:prstGeom>
          <a:noFill/>
        </p:spPr>
        <p:txBody>
          <a:bodyPr wrap="square" rtlCol="0">
            <a:spAutoFit/>
          </a:bodyPr>
          <a:lstStyle/>
          <a:p>
            <a:endParaRPr lang="en-US" sz="2400" b="1"/>
          </a:p>
        </p:txBody>
      </p:sp>
      <p:pic>
        <p:nvPicPr>
          <p:cNvPr id="4" name="Picture 3">
            <a:extLst>
              <a:ext uri="{FF2B5EF4-FFF2-40B4-BE49-F238E27FC236}">
                <a16:creationId xmlns:a16="http://schemas.microsoft.com/office/drawing/2014/main" id="{C1969762-8541-B13F-3BD7-0FBC19F22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204" y="1473323"/>
            <a:ext cx="11362200" cy="4721441"/>
          </a:xfrm>
          <a:prstGeom prst="rect">
            <a:avLst/>
          </a:prstGeom>
        </p:spPr>
      </p:pic>
      <p:sp>
        <p:nvSpPr>
          <p:cNvPr id="3" name="Date Placeholder 7">
            <a:extLst>
              <a:ext uri="{FF2B5EF4-FFF2-40B4-BE49-F238E27FC236}">
                <a16:creationId xmlns:a16="http://schemas.microsoft.com/office/drawing/2014/main" id="{E3E3D606-CCEC-C86A-56F3-7E4DC57CB385}"/>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42296184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5563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513958"/>
          </a:xfrm>
        </p:spPr>
        <p:txBody>
          <a:bodyPr>
            <a:normAutofit fontScale="90000"/>
          </a:bodyPr>
          <a:lstStyle/>
          <a:p>
            <a:pPr>
              <a:buClr>
                <a:schemeClr val="bg1"/>
              </a:buClr>
            </a:pPr>
            <a:r>
              <a:rPr lang="en-GB" b="1">
                <a:solidFill>
                  <a:schemeClr val="bg1"/>
                </a:solidFill>
              </a:rPr>
              <a:t>S-type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655633"/>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65CA990F-91F3-84A4-7C3D-0DB938EFF69E}"/>
              </a:ext>
            </a:extLst>
          </p:cNvPr>
          <p:cNvSpPr txBox="1"/>
          <p:nvPr/>
        </p:nvSpPr>
        <p:spPr>
          <a:xfrm>
            <a:off x="631596" y="1733301"/>
            <a:ext cx="2518036" cy="461665"/>
          </a:xfrm>
          <a:prstGeom prst="rect">
            <a:avLst/>
          </a:prstGeom>
          <a:noFill/>
        </p:spPr>
        <p:txBody>
          <a:bodyPr wrap="square" rtlCol="0">
            <a:spAutoFit/>
          </a:bodyPr>
          <a:lstStyle/>
          <a:p>
            <a:endParaRPr lang="en-US" sz="2400" b="1"/>
          </a:p>
        </p:txBody>
      </p:sp>
      <p:pic>
        <p:nvPicPr>
          <p:cNvPr id="5" name="Picture 4">
            <a:extLst>
              <a:ext uri="{FF2B5EF4-FFF2-40B4-BE49-F238E27FC236}">
                <a16:creationId xmlns:a16="http://schemas.microsoft.com/office/drawing/2014/main" id="{2B0DB7A6-E082-674A-96F5-6A520AA7B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837" y="1419985"/>
            <a:ext cx="11420326" cy="4765897"/>
          </a:xfrm>
          <a:prstGeom prst="rect">
            <a:avLst/>
          </a:prstGeom>
        </p:spPr>
      </p:pic>
      <p:sp>
        <p:nvSpPr>
          <p:cNvPr id="3" name="Date Placeholder 7">
            <a:extLst>
              <a:ext uri="{FF2B5EF4-FFF2-40B4-BE49-F238E27FC236}">
                <a16:creationId xmlns:a16="http://schemas.microsoft.com/office/drawing/2014/main" id="{D2F24147-3E49-CFA5-B51E-10D3EF423D29}"/>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8925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a:pPr>
            <a:r>
              <a:rPr lang="en-US" sz="2800"/>
              <a:t>Start by designing Single Cycle Datapath</a:t>
            </a:r>
          </a:p>
          <a:p>
            <a:pPr marL="457200" lvl="1" indent="0">
              <a:buClr>
                <a:srgbClr val="F7B217"/>
              </a:buClr>
              <a:buNone/>
            </a:pPr>
            <a:r>
              <a:rPr lang="en-US" sz="2800"/>
              <a:t>	</a:t>
            </a:r>
            <a:r>
              <a:rPr lang="en-GB" sz="2800"/>
              <a:t> </a:t>
            </a:r>
            <a:r>
              <a:rPr lang="en-GB" sz="2000">
                <a:solidFill>
                  <a:srgbClr val="283475"/>
                </a:solidFill>
              </a:rPr>
              <a:t>Datapath: start with </a:t>
            </a:r>
            <a:r>
              <a:rPr lang="en-GB" sz="2000" i="1" err="1">
                <a:solidFill>
                  <a:srgbClr val="283475"/>
                </a:solidFill>
              </a:rPr>
              <a:t>lw</a:t>
            </a:r>
            <a:r>
              <a:rPr lang="en-GB" sz="2000">
                <a:solidFill>
                  <a:srgbClr val="283475"/>
                </a:solidFill>
              </a:rPr>
              <a:t> instruction</a:t>
            </a:r>
          </a:p>
          <a:p>
            <a:pPr marL="457200" lvl="1" indent="0">
              <a:buClr>
                <a:srgbClr val="F7B217"/>
              </a:buClr>
              <a:buNone/>
            </a:pPr>
            <a:r>
              <a:rPr lang="en-GB" sz="2000">
                <a:solidFill>
                  <a:srgbClr val="283475"/>
                </a:solidFill>
              </a:rPr>
              <a:t>	 Example: </a:t>
            </a:r>
            <a:r>
              <a:rPr lang="en-GB" sz="2000" err="1">
                <a:solidFill>
                  <a:srgbClr val="283475"/>
                </a:solidFill>
              </a:rPr>
              <a:t>lw</a:t>
            </a:r>
            <a:r>
              <a:rPr lang="en-GB" sz="2000">
                <a:solidFill>
                  <a:srgbClr val="283475"/>
                </a:solidFill>
              </a:rPr>
              <a:t> </a:t>
            </a:r>
            <a:r>
              <a:rPr lang="en-GB" sz="2000" err="1">
                <a:solidFill>
                  <a:srgbClr val="283475"/>
                </a:solidFill>
              </a:rPr>
              <a:t>rd</a:t>
            </a:r>
            <a:r>
              <a:rPr lang="en-GB" sz="2000">
                <a:solidFill>
                  <a:srgbClr val="283475"/>
                </a:solidFill>
              </a:rPr>
              <a:t>, </a:t>
            </a:r>
            <a:r>
              <a:rPr lang="en-GB" sz="2000" err="1">
                <a:solidFill>
                  <a:srgbClr val="283475"/>
                </a:solidFill>
              </a:rPr>
              <a:t>imm</a:t>
            </a:r>
            <a:r>
              <a:rPr lang="en-GB" sz="2000">
                <a:solidFill>
                  <a:srgbClr val="283475"/>
                </a:solidFill>
              </a:rPr>
              <a:t>(rs1)</a:t>
            </a:r>
            <a:endParaRPr lang="en-US" sz="2000">
              <a:solidFill>
                <a:srgbClr val="283475"/>
              </a:solidFill>
            </a:endParaRPr>
          </a:p>
        </p:txBody>
      </p:sp>
      <p:pic>
        <p:nvPicPr>
          <p:cNvPr id="10" name="Picture 9">
            <a:extLst>
              <a:ext uri="{FF2B5EF4-FFF2-40B4-BE49-F238E27FC236}">
                <a16:creationId xmlns:a16="http://schemas.microsoft.com/office/drawing/2014/main" id="{7889D379-E0B1-95BA-005D-3635CAA40576}"/>
              </a:ext>
            </a:extLst>
          </p:cNvPr>
          <p:cNvPicPr>
            <a:picLocks noChangeAspect="1"/>
          </p:cNvPicPr>
          <p:nvPr/>
        </p:nvPicPr>
        <p:blipFill>
          <a:blip r:embed="rId6"/>
          <a:stretch>
            <a:fillRect/>
          </a:stretch>
        </p:blipFill>
        <p:spPr>
          <a:xfrm>
            <a:off x="2815389" y="3819762"/>
            <a:ext cx="6561221" cy="1373756"/>
          </a:xfrm>
          <a:prstGeom prst="rect">
            <a:avLst/>
          </a:prstGeom>
        </p:spPr>
      </p:pic>
      <p:pic>
        <p:nvPicPr>
          <p:cNvPr id="3" name="Picture 2">
            <a:extLst>
              <a:ext uri="{FF2B5EF4-FFF2-40B4-BE49-F238E27FC236}">
                <a16:creationId xmlns:a16="http://schemas.microsoft.com/office/drawing/2014/main" id="{3C0E2534-7F77-323A-CB01-EA4DEB6546BE}"/>
              </a:ext>
            </a:extLst>
          </p:cNvPr>
          <p:cNvPicPr>
            <a:picLocks noChangeAspect="1"/>
          </p:cNvPicPr>
          <p:nvPr/>
        </p:nvPicPr>
        <p:blipFill>
          <a:blip r:embed="rId7"/>
          <a:stretch>
            <a:fillRect/>
          </a:stretch>
        </p:blipFill>
        <p:spPr>
          <a:xfrm>
            <a:off x="2815389" y="3916014"/>
            <a:ext cx="6561221" cy="1518865"/>
          </a:xfrm>
          <a:prstGeom prst="rect">
            <a:avLst/>
          </a:prstGeom>
        </p:spPr>
      </p:pic>
      <p:sp>
        <p:nvSpPr>
          <p:cNvPr id="5" name="TextBox 4">
            <a:extLst>
              <a:ext uri="{FF2B5EF4-FFF2-40B4-BE49-F238E27FC236}">
                <a16:creationId xmlns:a16="http://schemas.microsoft.com/office/drawing/2014/main" id="{C49DD753-ED1B-1DC3-E402-99CCC5EAFF33}"/>
              </a:ext>
            </a:extLst>
          </p:cNvPr>
          <p:cNvSpPr txBox="1"/>
          <p:nvPr/>
        </p:nvSpPr>
        <p:spPr>
          <a:xfrm>
            <a:off x="854025" y="4321974"/>
            <a:ext cx="1918478" cy="369332"/>
          </a:xfrm>
          <a:prstGeom prst="rect">
            <a:avLst/>
          </a:prstGeom>
          <a:noFill/>
        </p:spPr>
        <p:txBody>
          <a:bodyPr wrap="square" rtlCol="0">
            <a:spAutoFit/>
          </a:bodyPr>
          <a:lstStyle/>
          <a:p>
            <a:pPr marL="342900" indent="-342900">
              <a:buFont typeface="+mj-lt"/>
              <a:buAutoNum type="arabicPeriod" startAt="3"/>
            </a:pPr>
            <a:r>
              <a:rPr lang="en-GB" sz="1800" err="1">
                <a:solidFill>
                  <a:srgbClr val="0000FF"/>
                </a:solidFill>
              </a:rPr>
              <a:t>lw</a:t>
            </a:r>
            <a:r>
              <a:rPr lang="en-GB" sz="1800">
                <a:solidFill>
                  <a:srgbClr val="0000FF"/>
                </a:solidFill>
              </a:rPr>
              <a:t> Immediate</a:t>
            </a:r>
          </a:p>
        </p:txBody>
      </p:sp>
      <p:pic>
        <p:nvPicPr>
          <p:cNvPr id="6" name="Picture 5">
            <a:extLst>
              <a:ext uri="{FF2B5EF4-FFF2-40B4-BE49-F238E27FC236}">
                <a16:creationId xmlns:a16="http://schemas.microsoft.com/office/drawing/2014/main" id="{BF066E4F-07C0-3A69-0604-DD21C82DA0DC}"/>
              </a:ext>
            </a:extLst>
          </p:cNvPr>
          <p:cNvPicPr>
            <a:picLocks noChangeAspect="1"/>
          </p:cNvPicPr>
          <p:nvPr/>
        </p:nvPicPr>
        <p:blipFill>
          <a:blip r:embed="rId8">
            <a:alphaModFix/>
          </a:blip>
          <a:stretch>
            <a:fillRect/>
          </a:stretch>
        </p:blipFill>
        <p:spPr>
          <a:xfrm>
            <a:off x="2751220" y="3920459"/>
            <a:ext cx="6561221" cy="1990329"/>
          </a:xfrm>
          <a:prstGeom prst="rect">
            <a:avLst/>
          </a:prstGeom>
        </p:spPr>
      </p:pic>
    </p:spTree>
    <p:extLst>
      <p:ext uri="{BB962C8B-B14F-4D97-AF65-F5344CB8AC3E}">
        <p14:creationId xmlns:p14="http://schemas.microsoft.com/office/powerpoint/2010/main" val="311273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5563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531714"/>
          </a:xfrm>
        </p:spPr>
        <p:txBody>
          <a:bodyPr>
            <a:normAutofit fontScale="90000"/>
          </a:bodyPr>
          <a:lstStyle/>
          <a:p>
            <a:pPr>
              <a:buClr>
                <a:schemeClr val="bg1"/>
              </a:buClr>
            </a:pPr>
            <a:r>
              <a:rPr lang="en-GB" b="1">
                <a:solidFill>
                  <a:schemeClr val="bg1"/>
                </a:solidFill>
              </a:rPr>
              <a:t>U-type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655633"/>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65CA990F-91F3-84A4-7C3D-0DB938EFF69E}"/>
              </a:ext>
            </a:extLst>
          </p:cNvPr>
          <p:cNvSpPr txBox="1"/>
          <p:nvPr/>
        </p:nvSpPr>
        <p:spPr>
          <a:xfrm>
            <a:off x="631596" y="1733301"/>
            <a:ext cx="2518036" cy="461665"/>
          </a:xfrm>
          <a:prstGeom prst="rect">
            <a:avLst/>
          </a:prstGeom>
          <a:noFill/>
        </p:spPr>
        <p:txBody>
          <a:bodyPr wrap="square" rtlCol="0">
            <a:spAutoFit/>
          </a:bodyPr>
          <a:lstStyle/>
          <a:p>
            <a:endParaRPr lang="en-US" sz="2400" b="1"/>
          </a:p>
        </p:txBody>
      </p:sp>
      <p:pic>
        <p:nvPicPr>
          <p:cNvPr id="4" name="Picture 3">
            <a:extLst>
              <a:ext uri="{FF2B5EF4-FFF2-40B4-BE49-F238E27FC236}">
                <a16:creationId xmlns:a16="http://schemas.microsoft.com/office/drawing/2014/main" id="{9C8863E1-56F8-1EF0-12C8-E37E3B14BC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96" y="1473325"/>
            <a:ext cx="10795955" cy="4730315"/>
          </a:xfrm>
          <a:prstGeom prst="rect">
            <a:avLst/>
          </a:prstGeom>
        </p:spPr>
      </p:pic>
      <p:sp>
        <p:nvSpPr>
          <p:cNvPr id="3" name="Date Placeholder 7">
            <a:extLst>
              <a:ext uri="{FF2B5EF4-FFF2-40B4-BE49-F238E27FC236}">
                <a16:creationId xmlns:a16="http://schemas.microsoft.com/office/drawing/2014/main" id="{239C4F20-C2D0-0C49-6E92-77FD673B9D82}"/>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284021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5563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505349"/>
          </a:xfrm>
        </p:spPr>
        <p:txBody>
          <a:bodyPr>
            <a:normAutofit fontScale="90000"/>
          </a:bodyPr>
          <a:lstStyle/>
          <a:p>
            <a:pPr>
              <a:buClr>
                <a:schemeClr val="bg1"/>
              </a:buClr>
            </a:pPr>
            <a:r>
              <a:rPr lang="en-GB" b="1">
                <a:solidFill>
                  <a:schemeClr val="bg1"/>
                </a:solidFill>
              </a:rPr>
              <a:t>STORE/LOAD/ U-TYPE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655633"/>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B7851F26-B67C-7135-A23D-4EFA762CA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060" y="1473326"/>
            <a:ext cx="10546453" cy="3644162"/>
          </a:xfrm>
          <a:prstGeom prst="rect">
            <a:avLst/>
          </a:prstGeom>
        </p:spPr>
      </p:pic>
      <p:pic>
        <p:nvPicPr>
          <p:cNvPr id="3" name="Picture 2">
            <a:extLst>
              <a:ext uri="{FF2B5EF4-FFF2-40B4-BE49-F238E27FC236}">
                <a16:creationId xmlns:a16="http://schemas.microsoft.com/office/drawing/2014/main" id="{500AE2C9-F6A0-B3B6-A94E-02C9909A8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911" y="5104660"/>
            <a:ext cx="10508891" cy="935644"/>
          </a:xfrm>
          <a:prstGeom prst="rect">
            <a:avLst/>
          </a:prstGeom>
        </p:spPr>
      </p:pic>
      <p:sp>
        <p:nvSpPr>
          <p:cNvPr id="4" name="Date Placeholder 7">
            <a:extLst>
              <a:ext uri="{FF2B5EF4-FFF2-40B4-BE49-F238E27FC236}">
                <a16:creationId xmlns:a16="http://schemas.microsoft.com/office/drawing/2014/main" id="{9392069E-053F-A906-23EF-9192195837C7}"/>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26045073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84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598762"/>
          </a:xfrm>
        </p:spPr>
        <p:txBody>
          <a:bodyPr>
            <a:normAutofit fontScale="90000"/>
          </a:bodyPr>
          <a:lstStyle/>
          <a:p>
            <a:pPr>
              <a:buClr>
                <a:schemeClr val="bg1"/>
              </a:buClr>
            </a:pPr>
            <a:r>
              <a:rPr lang="en-GB" b="1">
                <a:solidFill>
                  <a:schemeClr val="bg1"/>
                </a:solidFill>
              </a:rPr>
              <a:t>STORE/LOAD/U-TYPE</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701694"/>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84576C2A-B954-CB57-80C1-7EAE3C63D226}"/>
              </a:ext>
            </a:extLst>
          </p:cNvPr>
          <p:cNvSpPr txBox="1"/>
          <p:nvPr/>
        </p:nvSpPr>
        <p:spPr>
          <a:xfrm>
            <a:off x="8664605" y="2072897"/>
            <a:ext cx="583839" cy="4247317"/>
          </a:xfrm>
          <a:prstGeom prst="rect">
            <a:avLst/>
          </a:prstGeom>
          <a:noFill/>
        </p:spPr>
        <p:txBody>
          <a:bodyPr wrap="square" rtlCol="0">
            <a:spAutoFit/>
          </a:bodyPr>
          <a:lstStyle/>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endParaRPr lang="en-US"/>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endParaRPr lang="en-US"/>
          </a:p>
          <a:p>
            <a:r>
              <a:rPr lang="en-US"/>
              <a:t>1. .</a:t>
            </a:r>
          </a:p>
          <a:p>
            <a:r>
              <a:rPr lang="en-US"/>
              <a:t>2. .</a:t>
            </a:r>
          </a:p>
        </p:txBody>
      </p:sp>
      <p:sp>
        <p:nvSpPr>
          <p:cNvPr id="7" name="TextBox 6">
            <a:extLst>
              <a:ext uri="{FF2B5EF4-FFF2-40B4-BE49-F238E27FC236}">
                <a16:creationId xmlns:a16="http://schemas.microsoft.com/office/drawing/2014/main" id="{95799077-D9B2-C23F-A1D4-857E653038B8}"/>
              </a:ext>
            </a:extLst>
          </p:cNvPr>
          <p:cNvSpPr txBox="1"/>
          <p:nvPr/>
        </p:nvSpPr>
        <p:spPr>
          <a:xfrm>
            <a:off x="490689" y="2090606"/>
            <a:ext cx="489162" cy="4247317"/>
          </a:xfrm>
          <a:prstGeom prst="rect">
            <a:avLst/>
          </a:prstGeom>
          <a:noFill/>
        </p:spPr>
        <p:txBody>
          <a:bodyPr wrap="square" rtlCol="0">
            <a:spAutoFit/>
          </a:bodyPr>
          <a:lstStyle/>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endParaRPr lang="en-US"/>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pPr marL="228600" indent="-228600">
              <a:buFont typeface="+mj-lt"/>
              <a:buAutoNum type="arabicPeriod"/>
            </a:pPr>
            <a:r>
              <a:rPr lang="en-US"/>
              <a:t>.</a:t>
            </a:r>
          </a:p>
          <a:p>
            <a:endParaRPr lang="en-US"/>
          </a:p>
          <a:p>
            <a:r>
              <a:rPr lang="en-US"/>
              <a:t>1. .</a:t>
            </a:r>
          </a:p>
          <a:p>
            <a:r>
              <a:rPr lang="en-US"/>
              <a:t>2. .</a:t>
            </a:r>
          </a:p>
        </p:txBody>
      </p:sp>
      <p:sp>
        <p:nvSpPr>
          <p:cNvPr id="38" name="TextBox 37">
            <a:extLst>
              <a:ext uri="{FF2B5EF4-FFF2-40B4-BE49-F238E27FC236}">
                <a16:creationId xmlns:a16="http://schemas.microsoft.com/office/drawing/2014/main" id="{65CA990F-91F3-84A4-7C3D-0DB938EFF69E}"/>
              </a:ext>
            </a:extLst>
          </p:cNvPr>
          <p:cNvSpPr txBox="1"/>
          <p:nvPr/>
        </p:nvSpPr>
        <p:spPr>
          <a:xfrm>
            <a:off x="742438" y="1734617"/>
            <a:ext cx="2518036" cy="461665"/>
          </a:xfrm>
          <a:prstGeom prst="rect">
            <a:avLst/>
          </a:prstGeom>
          <a:noFill/>
        </p:spPr>
        <p:txBody>
          <a:bodyPr wrap="square" rtlCol="0">
            <a:spAutoFit/>
          </a:bodyPr>
          <a:lstStyle/>
          <a:p>
            <a:pPr marL="285750" indent="-285750">
              <a:buFont typeface="Arial" panose="020B0604020202020204" pitchFamily="34" charset="0"/>
              <a:buChar char="•"/>
            </a:pPr>
            <a:r>
              <a:rPr lang="en-US" sz="2400" b="1"/>
              <a:t>OUR OUTPUT</a:t>
            </a:r>
          </a:p>
        </p:txBody>
      </p:sp>
      <p:pic>
        <p:nvPicPr>
          <p:cNvPr id="10" name="Picture 9">
            <a:extLst>
              <a:ext uri="{FF2B5EF4-FFF2-40B4-BE49-F238E27FC236}">
                <a16:creationId xmlns:a16="http://schemas.microsoft.com/office/drawing/2014/main" id="{8A1727BD-838E-739E-35D8-3FB31B303F9A}"/>
              </a:ext>
            </a:extLst>
          </p:cNvPr>
          <p:cNvPicPr>
            <a:picLocks noChangeAspect="1"/>
          </p:cNvPicPr>
          <p:nvPr/>
        </p:nvPicPr>
        <p:blipFill rotWithShape="1">
          <a:blip r:embed="rId5"/>
          <a:srcRect b="89565"/>
          <a:stretch/>
        </p:blipFill>
        <p:spPr>
          <a:xfrm>
            <a:off x="9187137" y="1685098"/>
            <a:ext cx="2628742" cy="47456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D3FB64A-CAC3-5E4F-33DE-4CF8124EA314}"/>
              </a:ext>
            </a:extLst>
          </p:cNvPr>
          <p:cNvPicPr>
            <a:picLocks noChangeAspect="1"/>
          </p:cNvPicPr>
          <p:nvPr/>
        </p:nvPicPr>
        <p:blipFill rotWithShape="1">
          <a:blip r:embed="rId6">
            <a:extLst>
              <a:ext uri="{28A0092B-C50C-407E-A947-70E740481C1C}">
                <a14:useLocalDpi xmlns:a14="http://schemas.microsoft.com/office/drawing/2010/main" val="0"/>
              </a:ext>
            </a:extLst>
          </a:blip>
          <a:srcRect l="72350" t="159" r="2708" b="-159"/>
          <a:stretch/>
        </p:blipFill>
        <p:spPr>
          <a:xfrm>
            <a:off x="9187136" y="1912477"/>
            <a:ext cx="2628743" cy="3576735"/>
          </a:xfrm>
          <a:prstGeom prst="rect">
            <a:avLst/>
          </a:prstGeom>
        </p:spPr>
      </p:pic>
      <p:pic>
        <p:nvPicPr>
          <p:cNvPr id="1026" name="Picture 2">
            <a:extLst>
              <a:ext uri="{FF2B5EF4-FFF2-40B4-BE49-F238E27FC236}">
                <a16:creationId xmlns:a16="http://schemas.microsoft.com/office/drawing/2014/main" id="{0C3D98F8-ECE7-94F1-E61B-FDB7AF594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966" y="3547437"/>
            <a:ext cx="1737093" cy="2672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B4DA67D-619E-2317-C5F1-2980DDC687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9837" y="3856275"/>
            <a:ext cx="1761388" cy="242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804711A-765A-E7F6-F9FC-281F53EAE3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057" y="4115919"/>
            <a:ext cx="1785687" cy="2065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96875E5-B114-E76B-3558-B2F5F98C4D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743" y="4373589"/>
            <a:ext cx="1785683" cy="2672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25B5CDA-4D4F-68BF-4896-1E326D9C7C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109" y="4669320"/>
            <a:ext cx="1724950" cy="1822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E99AAF5-9E36-ADDE-432A-0866309E1F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292" y="4917941"/>
            <a:ext cx="1761388" cy="2672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B428859-2524-D681-7F6D-B2B06845F2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5145" y="5192945"/>
            <a:ext cx="1773535" cy="21865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51B94E7-81A0-9469-00E1-5BB75CF094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9850" y="2143672"/>
            <a:ext cx="6397493" cy="1234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324FF30A-9054-3BB7-36AE-C6B86B98D729}"/>
              </a:ext>
            </a:extLst>
          </p:cNvPr>
          <p:cNvPicPr>
            <a:picLocks noChangeAspect="1"/>
          </p:cNvPicPr>
          <p:nvPr/>
        </p:nvPicPr>
        <p:blipFill rotWithShape="1">
          <a:blip r:embed="rId15">
            <a:extLst>
              <a:ext uri="{28A0092B-C50C-407E-A947-70E740481C1C}">
                <a14:useLocalDpi xmlns:a14="http://schemas.microsoft.com/office/drawing/2010/main" val="0"/>
              </a:ext>
            </a:extLst>
          </a:blip>
          <a:srcRect t="76473"/>
          <a:stretch/>
        </p:blipFill>
        <p:spPr>
          <a:xfrm>
            <a:off x="9187137" y="5437984"/>
            <a:ext cx="2628742" cy="803769"/>
          </a:xfrm>
          <a:prstGeom prst="rect">
            <a:avLst/>
          </a:prstGeom>
        </p:spPr>
      </p:pic>
      <p:pic>
        <p:nvPicPr>
          <p:cNvPr id="8" name="Picture 7">
            <a:extLst>
              <a:ext uri="{FF2B5EF4-FFF2-40B4-BE49-F238E27FC236}">
                <a16:creationId xmlns:a16="http://schemas.microsoft.com/office/drawing/2014/main" id="{963F19AE-C64E-4FDD-66C6-029043E8DA2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0750" y="5692516"/>
            <a:ext cx="1883095" cy="2857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93F6CFC8-1D0B-A943-82A7-0E7E7ECF0CC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0751" y="5937066"/>
            <a:ext cx="1966736" cy="29235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7">
            <a:extLst>
              <a:ext uri="{FF2B5EF4-FFF2-40B4-BE49-F238E27FC236}">
                <a16:creationId xmlns:a16="http://schemas.microsoft.com/office/drawing/2014/main" id="{E9699EB2-1C92-FF21-5699-516D9210E1DA}"/>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6588734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71237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644051"/>
          </a:xfrm>
        </p:spPr>
        <p:txBody>
          <a:bodyPr>
            <a:normAutofit fontScale="90000"/>
          </a:bodyPr>
          <a:lstStyle/>
          <a:p>
            <a:pPr>
              <a:buClr>
                <a:schemeClr val="bg1"/>
              </a:buClr>
            </a:pPr>
            <a:r>
              <a:rPr lang="en-GB" b="1">
                <a:solidFill>
                  <a:schemeClr val="bg1"/>
                </a:solidFill>
              </a:rPr>
              <a:t>BRANCH/JUMP</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712379"/>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D26399E1-5E9C-DCB4-3BEB-90C0266F77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198" y="2707397"/>
            <a:ext cx="10508891" cy="2734615"/>
          </a:xfrm>
          <a:prstGeom prst="rect">
            <a:avLst/>
          </a:prstGeom>
        </p:spPr>
      </p:pic>
      <p:pic>
        <p:nvPicPr>
          <p:cNvPr id="5" name="Picture 4">
            <a:extLst>
              <a:ext uri="{FF2B5EF4-FFF2-40B4-BE49-F238E27FC236}">
                <a16:creationId xmlns:a16="http://schemas.microsoft.com/office/drawing/2014/main" id="{2DA4C6FA-6E2C-1E63-ED37-3A5A5A3AEC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060" y="1952343"/>
            <a:ext cx="10486029" cy="784928"/>
          </a:xfrm>
          <a:prstGeom prst="rect">
            <a:avLst/>
          </a:prstGeom>
        </p:spPr>
      </p:pic>
      <p:sp>
        <p:nvSpPr>
          <p:cNvPr id="3" name="Date Placeholder 7">
            <a:extLst>
              <a:ext uri="{FF2B5EF4-FFF2-40B4-BE49-F238E27FC236}">
                <a16:creationId xmlns:a16="http://schemas.microsoft.com/office/drawing/2014/main" id="{20D51C59-530C-25EC-6CCB-B9C91D7A923E}"/>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39487337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749364"/>
            <a:ext cx="12192000" cy="68156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817692"/>
            <a:ext cx="9575916" cy="613239"/>
          </a:xfrm>
        </p:spPr>
        <p:txBody>
          <a:bodyPr>
            <a:normAutofit fontScale="90000"/>
          </a:bodyPr>
          <a:lstStyle/>
          <a:p>
            <a:pPr>
              <a:buClr>
                <a:schemeClr val="bg1"/>
              </a:buClr>
            </a:pPr>
            <a:r>
              <a:rPr lang="en-GB" b="1">
                <a:solidFill>
                  <a:schemeClr val="bg1"/>
                </a:solidFill>
              </a:rPr>
              <a:t>JUMP</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749364"/>
            <a:ext cx="161641" cy="681567"/>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84576C2A-B954-CB57-80C1-7EAE3C63D226}"/>
              </a:ext>
            </a:extLst>
          </p:cNvPr>
          <p:cNvSpPr txBox="1"/>
          <p:nvPr/>
        </p:nvSpPr>
        <p:spPr>
          <a:xfrm>
            <a:off x="3149632" y="5495777"/>
            <a:ext cx="1658431" cy="923330"/>
          </a:xfrm>
          <a:prstGeom prst="rect">
            <a:avLst/>
          </a:prstGeom>
          <a:noFill/>
        </p:spPr>
        <p:txBody>
          <a:bodyPr wrap="square" rtlCol="0">
            <a:spAutoFit/>
          </a:bodyPr>
          <a:lstStyle/>
          <a:p>
            <a:endParaRPr lang="en-US"/>
          </a:p>
          <a:p>
            <a:r>
              <a:rPr lang="en-US"/>
              <a:t>16 + 0B = 21</a:t>
            </a:r>
          </a:p>
          <a:p>
            <a:endParaRPr lang="en-US"/>
          </a:p>
        </p:txBody>
      </p:sp>
      <p:sp>
        <p:nvSpPr>
          <p:cNvPr id="7" name="TextBox 6">
            <a:extLst>
              <a:ext uri="{FF2B5EF4-FFF2-40B4-BE49-F238E27FC236}">
                <a16:creationId xmlns:a16="http://schemas.microsoft.com/office/drawing/2014/main" id="{95799077-D9B2-C23F-A1D4-857E653038B8}"/>
              </a:ext>
            </a:extLst>
          </p:cNvPr>
          <p:cNvSpPr txBox="1"/>
          <p:nvPr/>
        </p:nvSpPr>
        <p:spPr>
          <a:xfrm>
            <a:off x="490688" y="2090606"/>
            <a:ext cx="2030570" cy="3139321"/>
          </a:xfrm>
          <a:prstGeom prst="rect">
            <a:avLst/>
          </a:prstGeom>
          <a:noFill/>
        </p:spPr>
        <p:txBody>
          <a:bodyPr wrap="square" rtlCol="0">
            <a:spAutoFit/>
          </a:bodyPr>
          <a:lstStyle/>
          <a:p>
            <a:endParaRPr lang="en-US"/>
          </a:p>
          <a:p>
            <a:pPr algn="l" fontAlgn="base"/>
            <a:r>
              <a:rPr lang="en-US"/>
              <a:t>1. . </a:t>
            </a:r>
            <a:r>
              <a:rPr lang="en-US" b="0" i="0">
                <a:solidFill>
                  <a:srgbClr val="000000"/>
                </a:solidFill>
                <a:effectLst/>
                <a:latin typeface="inherit"/>
              </a:rPr>
              <a:t>jal x17 56</a:t>
            </a:r>
          </a:p>
          <a:p>
            <a:br>
              <a:rPr lang="en-US" b="0" i="0">
                <a:solidFill>
                  <a:srgbClr val="000000"/>
                </a:solidFill>
                <a:effectLst/>
                <a:latin typeface="inherit"/>
              </a:rPr>
            </a:br>
            <a:r>
              <a:rPr lang="en-US"/>
              <a:t> </a:t>
            </a:r>
          </a:p>
          <a:p>
            <a:endParaRPr lang="en-US"/>
          </a:p>
          <a:p>
            <a:endParaRPr lang="en-US"/>
          </a:p>
          <a:p>
            <a:r>
              <a:rPr lang="en-US"/>
              <a:t>4 + 38 = 3c</a:t>
            </a:r>
          </a:p>
          <a:p>
            <a:r>
              <a:rPr lang="en-US"/>
              <a:t>2. . jalr x17 x11 11</a:t>
            </a:r>
          </a:p>
          <a:p>
            <a:endParaRPr lang="en-US"/>
          </a:p>
          <a:p>
            <a:endParaRPr lang="en-US"/>
          </a:p>
          <a:p>
            <a:endParaRPr lang="en-US"/>
          </a:p>
        </p:txBody>
      </p:sp>
      <p:sp>
        <p:nvSpPr>
          <p:cNvPr id="38" name="TextBox 37">
            <a:extLst>
              <a:ext uri="{FF2B5EF4-FFF2-40B4-BE49-F238E27FC236}">
                <a16:creationId xmlns:a16="http://schemas.microsoft.com/office/drawing/2014/main" id="{65CA990F-91F3-84A4-7C3D-0DB938EFF69E}"/>
              </a:ext>
            </a:extLst>
          </p:cNvPr>
          <p:cNvSpPr txBox="1"/>
          <p:nvPr/>
        </p:nvSpPr>
        <p:spPr>
          <a:xfrm>
            <a:off x="631596" y="1733301"/>
            <a:ext cx="2518036" cy="461665"/>
          </a:xfrm>
          <a:prstGeom prst="rect">
            <a:avLst/>
          </a:prstGeom>
          <a:noFill/>
        </p:spPr>
        <p:txBody>
          <a:bodyPr wrap="square" rtlCol="0">
            <a:spAutoFit/>
          </a:bodyPr>
          <a:lstStyle/>
          <a:p>
            <a:pPr marL="285750" indent="-285750">
              <a:buFont typeface="Arial" panose="020B0604020202020204" pitchFamily="34" charset="0"/>
              <a:buChar char="•"/>
            </a:pPr>
            <a:r>
              <a:rPr lang="en-US" sz="2400" b="1"/>
              <a:t>OUR OUTPUT</a:t>
            </a:r>
          </a:p>
        </p:txBody>
      </p:sp>
      <p:pic>
        <p:nvPicPr>
          <p:cNvPr id="10" name="Picture 9">
            <a:extLst>
              <a:ext uri="{FF2B5EF4-FFF2-40B4-BE49-F238E27FC236}">
                <a16:creationId xmlns:a16="http://schemas.microsoft.com/office/drawing/2014/main" id="{8A1727BD-838E-739E-35D8-3FB31B303F9A}"/>
              </a:ext>
            </a:extLst>
          </p:cNvPr>
          <p:cNvPicPr>
            <a:picLocks noChangeAspect="1"/>
          </p:cNvPicPr>
          <p:nvPr/>
        </p:nvPicPr>
        <p:blipFill rotWithShape="1">
          <a:blip r:embed="rId5"/>
          <a:srcRect b="89565"/>
          <a:stretch/>
        </p:blipFill>
        <p:spPr>
          <a:xfrm>
            <a:off x="9438815" y="1766220"/>
            <a:ext cx="2262496" cy="474569"/>
          </a:xfrm>
          <a:prstGeom prst="rect">
            <a:avLst/>
          </a:prstGeom>
        </p:spPr>
      </p:pic>
      <p:pic>
        <p:nvPicPr>
          <p:cNvPr id="2054" name="Picture 6">
            <a:extLst>
              <a:ext uri="{FF2B5EF4-FFF2-40B4-BE49-F238E27FC236}">
                <a16:creationId xmlns:a16="http://schemas.microsoft.com/office/drawing/2014/main" id="{8A29D8FC-0DF6-5F2C-EDF3-35459BD9F6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271" y="2731244"/>
            <a:ext cx="7515720" cy="1032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3067AB8F-8F03-78CB-0840-F3B5F87251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270" y="4315578"/>
            <a:ext cx="7515720" cy="14091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DCABC31-775C-8C53-1FD2-689C52332A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270" y="5793813"/>
            <a:ext cx="2091612" cy="3272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CDF1D92-C8E9-7684-BBEF-7703FE7699FE}"/>
              </a:ext>
            </a:extLst>
          </p:cNvPr>
          <p:cNvPicPr>
            <a:picLocks noChangeAspect="1"/>
          </p:cNvPicPr>
          <p:nvPr/>
        </p:nvPicPr>
        <p:blipFill rotWithShape="1">
          <a:blip r:embed="rId9"/>
          <a:srcRect l="72210" r="2490"/>
          <a:stretch/>
        </p:blipFill>
        <p:spPr>
          <a:xfrm>
            <a:off x="9438815" y="2003505"/>
            <a:ext cx="2262496" cy="917248"/>
          </a:xfrm>
          <a:prstGeom prst="rect">
            <a:avLst/>
          </a:prstGeom>
        </p:spPr>
      </p:pic>
      <p:sp>
        <p:nvSpPr>
          <p:cNvPr id="25" name="TextBox 24">
            <a:extLst>
              <a:ext uri="{FF2B5EF4-FFF2-40B4-BE49-F238E27FC236}">
                <a16:creationId xmlns:a16="http://schemas.microsoft.com/office/drawing/2014/main" id="{823A713A-E2DA-A6F8-AB67-FDC7F97EA827}"/>
              </a:ext>
            </a:extLst>
          </p:cNvPr>
          <p:cNvSpPr txBox="1"/>
          <p:nvPr/>
        </p:nvSpPr>
        <p:spPr>
          <a:xfrm>
            <a:off x="8810441" y="2292075"/>
            <a:ext cx="470000" cy="646331"/>
          </a:xfrm>
          <a:prstGeom prst="rect">
            <a:avLst/>
          </a:prstGeom>
          <a:noFill/>
        </p:spPr>
        <p:txBody>
          <a:bodyPr wrap="none" rtlCol="0">
            <a:spAutoFit/>
          </a:bodyPr>
          <a:lstStyle/>
          <a:p>
            <a:r>
              <a:rPr lang="en-US"/>
              <a:t>1. .</a:t>
            </a:r>
          </a:p>
          <a:p>
            <a:r>
              <a:rPr lang="en-US"/>
              <a:t>2. .</a:t>
            </a:r>
          </a:p>
        </p:txBody>
      </p:sp>
      <p:sp>
        <p:nvSpPr>
          <p:cNvPr id="3" name="Date Placeholder 7">
            <a:extLst>
              <a:ext uri="{FF2B5EF4-FFF2-40B4-BE49-F238E27FC236}">
                <a16:creationId xmlns:a16="http://schemas.microsoft.com/office/drawing/2014/main" id="{054E86B6-66D9-D064-2452-1CC24C851217}"/>
              </a:ext>
            </a:extLst>
          </p:cNvPr>
          <p:cNvSpPr>
            <a:spLocks noGrp="1"/>
          </p:cNvSpPr>
          <p:nvPr>
            <p:ph type="dt" sz="half" idx="10"/>
          </p:nvPr>
        </p:nvSpPr>
        <p:spPr>
          <a:xfrm>
            <a:off x="838200" y="6356350"/>
            <a:ext cx="2743200" cy="365125"/>
          </a:xfrm>
        </p:spPr>
        <p:txBody>
          <a:bodyPr/>
          <a:lstStyle/>
          <a:p>
            <a:r>
              <a:rPr lang="en-US"/>
              <a:t>1/2/2024</a:t>
            </a:r>
          </a:p>
        </p:txBody>
      </p:sp>
    </p:spTree>
    <p:extLst>
      <p:ext uri="{BB962C8B-B14F-4D97-AF65-F5344CB8AC3E}">
        <p14:creationId xmlns:p14="http://schemas.microsoft.com/office/powerpoint/2010/main" val="37867285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Random Testbench Verification</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Random Testbench Verification steps:</a:t>
            </a:r>
          </a:p>
          <a:p>
            <a:pPr marL="1714500" lvl="3" indent="-342900">
              <a:buFont typeface="+mj-lt"/>
              <a:buAutoNum type="arabicPeriod"/>
            </a:pPr>
            <a:r>
              <a:rPr lang="en-US" sz="2000"/>
              <a:t>Setting up the Environment.</a:t>
            </a:r>
          </a:p>
          <a:p>
            <a:pPr marL="1714500" lvl="3" indent="-342900">
              <a:buFont typeface="+mj-lt"/>
              <a:buAutoNum type="arabicPeriod"/>
            </a:pPr>
            <a:r>
              <a:rPr lang="en-US" sz="2000"/>
              <a:t>Use random instruction generator.</a:t>
            </a:r>
          </a:p>
          <a:p>
            <a:pPr marL="1714500" lvl="3" indent="-342900">
              <a:buFont typeface="+mj-lt"/>
              <a:buAutoNum type="arabicPeriod"/>
            </a:pPr>
            <a:r>
              <a:rPr lang="en-US"/>
              <a:t>Use ISS simulator as a golden reference mode..</a:t>
            </a:r>
          </a:p>
        </p:txBody>
      </p:sp>
    </p:spTree>
    <p:extLst>
      <p:ext uri="{BB962C8B-B14F-4D97-AF65-F5344CB8AC3E}">
        <p14:creationId xmlns:p14="http://schemas.microsoft.com/office/powerpoint/2010/main" val="426963407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Setting up the Environment.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en-US"/>
              <a:t>Linux environment.</a:t>
            </a:r>
          </a:p>
          <a:p>
            <a:pPr marL="742950" indent="-742950">
              <a:buFont typeface="+mj-lt"/>
              <a:buAutoNum type="arabicPeriod"/>
            </a:pPr>
            <a:r>
              <a:rPr lang="en-US"/>
              <a:t>UVM simulator.</a:t>
            </a:r>
          </a:p>
          <a:p>
            <a:pPr marL="742950" indent="-742950">
              <a:buFont typeface="+mj-lt"/>
              <a:buAutoNum type="arabicPeriod"/>
            </a:pPr>
            <a:r>
              <a:rPr lang="en-US"/>
              <a:t>RISC-V simulator ISS.</a:t>
            </a:r>
          </a:p>
          <a:p>
            <a:pPr marL="742950" indent="-742950">
              <a:buFont typeface="+mj-lt"/>
              <a:buAutoNum type="arabicPeriod"/>
            </a:pPr>
            <a:r>
              <a:rPr lang="en-US"/>
              <a:t>RISC-V toolchain.</a:t>
            </a:r>
          </a:p>
          <a:p>
            <a:pPr marL="742950" indent="-742950">
              <a:buFont typeface="+mj-lt"/>
              <a:buAutoNum type="arabicPeriod"/>
            </a:pPr>
            <a:r>
              <a:rPr lang="en-US"/>
              <a:t>elf to hex tool.</a:t>
            </a:r>
          </a:p>
        </p:txBody>
      </p:sp>
    </p:spTree>
    <p:extLst>
      <p:ext uri="{BB962C8B-B14F-4D97-AF65-F5344CB8AC3E}">
        <p14:creationId xmlns:p14="http://schemas.microsoft.com/office/powerpoint/2010/main" val="9418640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Testing Environment and Instruction Generator</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a:t>Riscv-dv by google and </a:t>
            </a:r>
            <a:r>
              <a:rPr lang="en-US" err="1"/>
              <a:t>chipallinece</a:t>
            </a:r>
            <a:r>
              <a:rPr lang="en-US"/>
              <a:t>.</a:t>
            </a:r>
          </a:p>
          <a:p>
            <a:pPr marL="514350" indent="-514350">
              <a:buFont typeface="+mj-lt"/>
              <a:buAutoNum type="arabicPeriod"/>
            </a:pPr>
            <a:r>
              <a:rPr lang="en-US"/>
              <a:t>Riscv-tests by </a:t>
            </a:r>
            <a:r>
              <a:rPr lang="en-US" err="1"/>
              <a:t>imperas</a:t>
            </a:r>
            <a:r>
              <a:rPr lang="en-US"/>
              <a:t> and microchip.</a:t>
            </a:r>
          </a:p>
        </p:txBody>
      </p:sp>
    </p:spTree>
    <p:extLst>
      <p:ext uri="{BB962C8B-B14F-4D97-AF65-F5344CB8AC3E}">
        <p14:creationId xmlns:p14="http://schemas.microsoft.com/office/powerpoint/2010/main" val="401757735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Comparison between ISS simulators</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a:extLst>
              <a:ext uri="{FF2B5EF4-FFF2-40B4-BE49-F238E27FC236}">
                <a16:creationId xmlns:a16="http://schemas.microsoft.com/office/drawing/2014/main" id="{3B2E3860-BB52-373F-BB40-A81DD5B7B34F}"/>
              </a:ext>
            </a:extLst>
          </p:cNvPr>
          <p:cNvPicPr>
            <a:picLocks noChangeAspect="1"/>
          </p:cNvPicPr>
          <p:nvPr/>
        </p:nvPicPr>
        <p:blipFill>
          <a:blip r:embed="rId5"/>
          <a:stretch>
            <a:fillRect/>
          </a:stretch>
        </p:blipFill>
        <p:spPr>
          <a:xfrm>
            <a:off x="1415295" y="1793123"/>
            <a:ext cx="9361410" cy="4127500"/>
          </a:xfrm>
          <a:prstGeom prst="rect">
            <a:avLst/>
          </a:prstGeom>
        </p:spPr>
      </p:pic>
    </p:spTree>
    <p:extLst>
      <p:ext uri="{BB962C8B-B14F-4D97-AF65-F5344CB8AC3E}">
        <p14:creationId xmlns:p14="http://schemas.microsoft.com/office/powerpoint/2010/main" val="48987994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RISC-V DV</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It is a testing environment that can generate high-coverage tests for each extension. Figure 63 shows the flow of RISC-V DV.</a:t>
            </a:r>
          </a:p>
        </p:txBody>
      </p:sp>
      <p:pic>
        <p:nvPicPr>
          <p:cNvPr id="5" name="Picture 4">
            <a:extLst>
              <a:ext uri="{FF2B5EF4-FFF2-40B4-BE49-F238E27FC236}">
                <a16:creationId xmlns:a16="http://schemas.microsoft.com/office/drawing/2014/main" id="{DCE94560-1D3F-752C-B928-65CEFFF6EA1F}"/>
              </a:ext>
            </a:extLst>
          </p:cNvPr>
          <p:cNvPicPr>
            <a:picLocks noChangeAspect="1"/>
          </p:cNvPicPr>
          <p:nvPr/>
        </p:nvPicPr>
        <p:blipFill>
          <a:blip r:embed="rId5"/>
          <a:stretch>
            <a:fillRect/>
          </a:stretch>
        </p:blipFill>
        <p:spPr>
          <a:xfrm>
            <a:off x="1528060" y="2837796"/>
            <a:ext cx="8852784" cy="3212208"/>
          </a:xfrm>
          <a:prstGeom prst="rect">
            <a:avLst/>
          </a:prstGeom>
        </p:spPr>
      </p:pic>
    </p:spTree>
    <p:extLst>
      <p:ext uri="{BB962C8B-B14F-4D97-AF65-F5344CB8AC3E}">
        <p14:creationId xmlns:p14="http://schemas.microsoft.com/office/powerpoint/2010/main" val="2560899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a:pPr>
            <a:r>
              <a:rPr lang="en-US" sz="2800"/>
              <a:t>Start by designing Single Cycle Datapath</a:t>
            </a:r>
          </a:p>
          <a:p>
            <a:pPr marL="457200" lvl="1" indent="0">
              <a:buClr>
                <a:srgbClr val="F7B217"/>
              </a:buClr>
              <a:buNone/>
            </a:pPr>
            <a:r>
              <a:rPr lang="en-US" sz="2800"/>
              <a:t>	</a:t>
            </a:r>
            <a:r>
              <a:rPr lang="en-GB" sz="2800"/>
              <a:t> </a:t>
            </a:r>
            <a:r>
              <a:rPr lang="en-GB" sz="2000">
                <a:solidFill>
                  <a:srgbClr val="283475"/>
                </a:solidFill>
              </a:rPr>
              <a:t>Datapath: start with </a:t>
            </a:r>
            <a:r>
              <a:rPr lang="en-GB" sz="2000" i="1" err="1">
                <a:solidFill>
                  <a:srgbClr val="283475"/>
                </a:solidFill>
              </a:rPr>
              <a:t>lw</a:t>
            </a:r>
            <a:r>
              <a:rPr lang="en-GB" sz="2000">
                <a:solidFill>
                  <a:srgbClr val="283475"/>
                </a:solidFill>
              </a:rPr>
              <a:t> instruction</a:t>
            </a:r>
          </a:p>
          <a:p>
            <a:pPr marL="457200" lvl="1" indent="0">
              <a:buClr>
                <a:srgbClr val="F7B217"/>
              </a:buClr>
              <a:buNone/>
            </a:pPr>
            <a:r>
              <a:rPr lang="en-GB" sz="2000">
                <a:solidFill>
                  <a:srgbClr val="283475"/>
                </a:solidFill>
              </a:rPr>
              <a:t>	 Example: </a:t>
            </a:r>
            <a:r>
              <a:rPr lang="en-GB" sz="2000" err="1">
                <a:solidFill>
                  <a:srgbClr val="283475"/>
                </a:solidFill>
              </a:rPr>
              <a:t>lw</a:t>
            </a:r>
            <a:r>
              <a:rPr lang="en-GB" sz="2000">
                <a:solidFill>
                  <a:srgbClr val="283475"/>
                </a:solidFill>
              </a:rPr>
              <a:t> </a:t>
            </a:r>
            <a:r>
              <a:rPr lang="en-GB" sz="2000" err="1">
                <a:solidFill>
                  <a:srgbClr val="283475"/>
                </a:solidFill>
              </a:rPr>
              <a:t>rd</a:t>
            </a:r>
            <a:r>
              <a:rPr lang="en-GB" sz="2000">
                <a:solidFill>
                  <a:srgbClr val="283475"/>
                </a:solidFill>
              </a:rPr>
              <a:t>, </a:t>
            </a:r>
            <a:r>
              <a:rPr lang="en-GB" sz="2000" err="1">
                <a:solidFill>
                  <a:srgbClr val="283475"/>
                </a:solidFill>
              </a:rPr>
              <a:t>imm</a:t>
            </a:r>
            <a:r>
              <a:rPr lang="en-GB" sz="2000">
                <a:solidFill>
                  <a:srgbClr val="283475"/>
                </a:solidFill>
              </a:rPr>
              <a:t>(rs1)</a:t>
            </a:r>
            <a:endParaRPr lang="en-US" sz="2000">
              <a:solidFill>
                <a:srgbClr val="283475"/>
              </a:solidFill>
            </a:endParaRPr>
          </a:p>
        </p:txBody>
      </p:sp>
      <p:pic>
        <p:nvPicPr>
          <p:cNvPr id="10" name="Picture 9">
            <a:extLst>
              <a:ext uri="{FF2B5EF4-FFF2-40B4-BE49-F238E27FC236}">
                <a16:creationId xmlns:a16="http://schemas.microsoft.com/office/drawing/2014/main" id="{7889D379-E0B1-95BA-005D-3635CAA40576}"/>
              </a:ext>
            </a:extLst>
          </p:cNvPr>
          <p:cNvPicPr>
            <a:picLocks noChangeAspect="1"/>
          </p:cNvPicPr>
          <p:nvPr/>
        </p:nvPicPr>
        <p:blipFill>
          <a:blip r:embed="rId6"/>
          <a:stretch>
            <a:fillRect/>
          </a:stretch>
        </p:blipFill>
        <p:spPr>
          <a:xfrm>
            <a:off x="2815389" y="3819762"/>
            <a:ext cx="6561221" cy="1373756"/>
          </a:xfrm>
          <a:prstGeom prst="rect">
            <a:avLst/>
          </a:prstGeom>
        </p:spPr>
      </p:pic>
      <p:pic>
        <p:nvPicPr>
          <p:cNvPr id="3" name="Picture 2">
            <a:extLst>
              <a:ext uri="{FF2B5EF4-FFF2-40B4-BE49-F238E27FC236}">
                <a16:creationId xmlns:a16="http://schemas.microsoft.com/office/drawing/2014/main" id="{3C0E2534-7F77-323A-CB01-EA4DEB6546BE}"/>
              </a:ext>
            </a:extLst>
          </p:cNvPr>
          <p:cNvPicPr>
            <a:picLocks noChangeAspect="1"/>
          </p:cNvPicPr>
          <p:nvPr/>
        </p:nvPicPr>
        <p:blipFill>
          <a:blip r:embed="rId7"/>
          <a:stretch>
            <a:fillRect/>
          </a:stretch>
        </p:blipFill>
        <p:spPr>
          <a:xfrm>
            <a:off x="2815389" y="3916014"/>
            <a:ext cx="6561221" cy="1518865"/>
          </a:xfrm>
          <a:prstGeom prst="rect">
            <a:avLst/>
          </a:prstGeom>
        </p:spPr>
      </p:pic>
      <p:sp>
        <p:nvSpPr>
          <p:cNvPr id="5" name="TextBox 4">
            <a:extLst>
              <a:ext uri="{FF2B5EF4-FFF2-40B4-BE49-F238E27FC236}">
                <a16:creationId xmlns:a16="http://schemas.microsoft.com/office/drawing/2014/main" id="{C49DD753-ED1B-1DC3-E402-99CCC5EAFF33}"/>
              </a:ext>
            </a:extLst>
          </p:cNvPr>
          <p:cNvSpPr txBox="1"/>
          <p:nvPr/>
        </p:nvSpPr>
        <p:spPr>
          <a:xfrm>
            <a:off x="854025" y="4321974"/>
            <a:ext cx="1918478" cy="369332"/>
          </a:xfrm>
          <a:prstGeom prst="rect">
            <a:avLst/>
          </a:prstGeom>
          <a:noFill/>
        </p:spPr>
        <p:txBody>
          <a:bodyPr wrap="square" rtlCol="0">
            <a:spAutoFit/>
          </a:bodyPr>
          <a:lstStyle/>
          <a:p>
            <a:pPr marL="342900" indent="-342900">
              <a:buFont typeface="+mj-lt"/>
              <a:buAutoNum type="arabicPeriod" startAt="4"/>
            </a:pPr>
            <a:r>
              <a:rPr lang="en-GB" sz="1800" err="1">
                <a:solidFill>
                  <a:srgbClr val="0000FF"/>
                </a:solidFill>
              </a:rPr>
              <a:t>lw</a:t>
            </a:r>
            <a:r>
              <a:rPr lang="en-GB" sz="1800">
                <a:solidFill>
                  <a:srgbClr val="0000FF"/>
                </a:solidFill>
              </a:rPr>
              <a:t> Mem Read </a:t>
            </a:r>
          </a:p>
        </p:txBody>
      </p:sp>
      <p:pic>
        <p:nvPicPr>
          <p:cNvPr id="6" name="Picture 5">
            <a:extLst>
              <a:ext uri="{FF2B5EF4-FFF2-40B4-BE49-F238E27FC236}">
                <a16:creationId xmlns:a16="http://schemas.microsoft.com/office/drawing/2014/main" id="{BF066E4F-07C0-3A69-0604-DD21C82DA0DC}"/>
              </a:ext>
            </a:extLst>
          </p:cNvPr>
          <p:cNvPicPr>
            <a:picLocks noChangeAspect="1"/>
          </p:cNvPicPr>
          <p:nvPr/>
        </p:nvPicPr>
        <p:blipFill>
          <a:blip r:embed="rId8"/>
          <a:stretch>
            <a:fillRect/>
          </a:stretch>
        </p:blipFill>
        <p:spPr>
          <a:xfrm>
            <a:off x="2751220" y="3934107"/>
            <a:ext cx="6561221" cy="1990329"/>
          </a:xfrm>
          <a:prstGeom prst="rect">
            <a:avLst/>
          </a:prstGeom>
        </p:spPr>
      </p:pic>
      <p:pic>
        <p:nvPicPr>
          <p:cNvPr id="7" name="Picture 6">
            <a:extLst>
              <a:ext uri="{FF2B5EF4-FFF2-40B4-BE49-F238E27FC236}">
                <a16:creationId xmlns:a16="http://schemas.microsoft.com/office/drawing/2014/main" id="{F9482F4E-B2CF-50CA-C0F8-81FDD596AE6C}"/>
              </a:ext>
            </a:extLst>
          </p:cNvPr>
          <p:cNvPicPr>
            <a:picLocks noGrp="1" noRot="1" noChangeAspect="1" noMove="1" noResize="1" noEditPoints="1" noAdjustHandles="1" noChangeArrowheads="1" noChangeShapeType="1" noCrop="1"/>
          </p:cNvPicPr>
          <p:nvPr/>
        </p:nvPicPr>
        <p:blipFill>
          <a:blip r:embed="rId9">
            <a:alphaModFix/>
          </a:blip>
          <a:stretch>
            <a:fillRect/>
          </a:stretch>
        </p:blipFill>
        <p:spPr>
          <a:xfrm>
            <a:off x="2686375" y="3757871"/>
            <a:ext cx="7267521" cy="2374461"/>
          </a:xfrm>
          <a:prstGeom prst="rect">
            <a:avLst/>
          </a:prstGeom>
        </p:spPr>
      </p:pic>
    </p:spTree>
    <p:extLst>
      <p:ext uri="{BB962C8B-B14F-4D97-AF65-F5344CB8AC3E}">
        <p14:creationId xmlns:p14="http://schemas.microsoft.com/office/powerpoint/2010/main" val="400563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RISC-V DV</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1" y="1557310"/>
            <a:ext cx="6221221" cy="698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output files</a:t>
            </a:r>
          </a:p>
        </p:txBody>
      </p:sp>
      <p:pic>
        <p:nvPicPr>
          <p:cNvPr id="6" name="Picture 5">
            <a:extLst>
              <a:ext uri="{FF2B5EF4-FFF2-40B4-BE49-F238E27FC236}">
                <a16:creationId xmlns:a16="http://schemas.microsoft.com/office/drawing/2014/main" id="{BA5EA971-A4CB-B82E-80AE-4CD1C072B95C}"/>
              </a:ext>
            </a:extLst>
          </p:cNvPr>
          <p:cNvPicPr>
            <a:picLocks noChangeAspect="1"/>
          </p:cNvPicPr>
          <p:nvPr/>
        </p:nvPicPr>
        <p:blipFill>
          <a:blip r:embed="rId5"/>
          <a:stretch>
            <a:fillRect/>
          </a:stretch>
        </p:blipFill>
        <p:spPr>
          <a:xfrm>
            <a:off x="349800" y="2318086"/>
            <a:ext cx="6768332" cy="2750528"/>
          </a:xfrm>
          <a:prstGeom prst="rect">
            <a:avLst/>
          </a:prstGeom>
        </p:spPr>
      </p:pic>
      <p:pic>
        <p:nvPicPr>
          <p:cNvPr id="9" name="Picture 8">
            <a:extLst>
              <a:ext uri="{FF2B5EF4-FFF2-40B4-BE49-F238E27FC236}">
                <a16:creationId xmlns:a16="http://schemas.microsoft.com/office/drawing/2014/main" id="{847C3D0E-576A-56A0-848D-C4E64F7A87E2}"/>
              </a:ext>
            </a:extLst>
          </p:cNvPr>
          <p:cNvPicPr>
            <a:picLocks noChangeAspect="1"/>
          </p:cNvPicPr>
          <p:nvPr/>
        </p:nvPicPr>
        <p:blipFill>
          <a:blip r:embed="rId6"/>
          <a:stretch>
            <a:fillRect/>
          </a:stretch>
        </p:blipFill>
        <p:spPr>
          <a:xfrm>
            <a:off x="7557288" y="1625637"/>
            <a:ext cx="4475434" cy="4388239"/>
          </a:xfrm>
          <a:prstGeom prst="rect">
            <a:avLst/>
          </a:prstGeom>
        </p:spPr>
      </p:pic>
    </p:spTree>
    <p:extLst>
      <p:ext uri="{BB962C8B-B14F-4D97-AF65-F5344CB8AC3E}">
        <p14:creationId xmlns:p14="http://schemas.microsoft.com/office/powerpoint/2010/main" val="7975887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Random Testbench Verification</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Testing Steps for Each Extension:</a:t>
            </a:r>
          </a:p>
          <a:p>
            <a:pPr marL="1714500" lvl="3" indent="-342900">
              <a:buFont typeface="+mj-lt"/>
              <a:buAutoNum type="arabicPeriod"/>
            </a:pPr>
            <a:r>
              <a:rPr lang="en-US"/>
              <a:t>Edit the test parameters in Yamal file to choose the extension , instructions and scenarios you want to cover it.</a:t>
            </a:r>
          </a:p>
          <a:p>
            <a:pPr marL="1714500" lvl="3" indent="-342900">
              <a:buFont typeface="+mj-lt"/>
              <a:buAutoNum type="arabicPeriod"/>
            </a:pPr>
            <a:r>
              <a:rPr lang="en-US"/>
              <a:t>Generating the random test code assembly from riscv-dv environment.</a:t>
            </a:r>
          </a:p>
          <a:p>
            <a:pPr marL="1714500" lvl="3" indent="-342900">
              <a:buFont typeface="+mj-lt"/>
              <a:buAutoNum type="arabicPeriod"/>
            </a:pPr>
            <a:r>
              <a:rPr lang="en-US"/>
              <a:t>Compiling the assembly file with linker script using the RISC-V toolchain.</a:t>
            </a:r>
          </a:p>
          <a:p>
            <a:pPr marL="1714500" lvl="3" indent="-342900">
              <a:buFont typeface="+mj-lt"/>
              <a:buAutoNum type="arabicPeriod"/>
            </a:pPr>
            <a:r>
              <a:rPr lang="en-US"/>
              <a:t>Running ISS with the elf file and the log that is the change in registers after each instruction.</a:t>
            </a:r>
          </a:p>
          <a:p>
            <a:pPr marL="1714500" lvl="3" indent="-342900">
              <a:buFont typeface="+mj-lt"/>
              <a:buAutoNum type="arabicPeriod"/>
            </a:pPr>
            <a:r>
              <a:rPr lang="en-US"/>
              <a:t>Converting elf file to hex file using elf-to-hex tool.</a:t>
            </a:r>
          </a:p>
          <a:p>
            <a:pPr marL="1714500" lvl="3" indent="-342900">
              <a:buFont typeface="+mj-lt"/>
              <a:buAutoNum type="arabicPeriod"/>
            </a:pPr>
            <a:r>
              <a:rPr lang="en-US"/>
              <a:t>Load our instruction memory with the hex file and start the simulation.</a:t>
            </a:r>
          </a:p>
          <a:p>
            <a:pPr marL="1714500" lvl="3" indent="-342900">
              <a:buFont typeface="+mj-lt"/>
              <a:buAutoNum type="arabicPeriod"/>
            </a:pPr>
            <a:r>
              <a:rPr lang="en-US"/>
              <a:t> Debug and trace if there’s a mismatch.</a:t>
            </a:r>
          </a:p>
          <a:p>
            <a:pPr marL="1714500" lvl="3" indent="-342900">
              <a:buFont typeface="+mj-lt"/>
              <a:buAutoNum type="arabicPeriod"/>
            </a:pPr>
            <a:r>
              <a:rPr lang="en-US"/>
              <a:t>Report the scenario that make that error to design team.</a:t>
            </a:r>
          </a:p>
        </p:txBody>
      </p:sp>
      <p:sp>
        <p:nvSpPr>
          <p:cNvPr id="4" name="TextBox 3">
            <a:extLst>
              <a:ext uri="{FF2B5EF4-FFF2-40B4-BE49-F238E27FC236}">
                <a16:creationId xmlns:a16="http://schemas.microsoft.com/office/drawing/2014/main" id="{384EE1F8-5052-9675-6AD7-9A40776B72CE}"/>
              </a:ext>
            </a:extLst>
          </p:cNvPr>
          <p:cNvSpPr txBox="1"/>
          <p:nvPr/>
        </p:nvSpPr>
        <p:spPr>
          <a:xfrm>
            <a:off x="1135117" y="5240392"/>
            <a:ext cx="9845566" cy="646331"/>
          </a:xfrm>
          <a:prstGeom prst="rect">
            <a:avLst/>
          </a:prstGeom>
          <a:noFill/>
        </p:spPr>
        <p:txBody>
          <a:bodyPr wrap="square" rtlCol="0">
            <a:spAutoFit/>
          </a:bodyPr>
          <a:lstStyle/>
          <a:p>
            <a:pPr marL="285750" indent="-285750">
              <a:buFont typeface="Arial" panose="020B0604020202020204" pitchFamily="34" charset="0"/>
              <a:buChar char="•"/>
            </a:pPr>
            <a:r>
              <a:rPr lang="en-US"/>
              <a:t>We followed these steps for each extension even with privileged extensions but in atomic extension, the riscv-dv doesn’t support it so we go with direct tests again.</a:t>
            </a:r>
          </a:p>
        </p:txBody>
      </p:sp>
    </p:spTree>
    <p:extLst>
      <p:ext uri="{BB962C8B-B14F-4D97-AF65-F5344CB8AC3E}">
        <p14:creationId xmlns:p14="http://schemas.microsoft.com/office/powerpoint/2010/main" val="30217610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Testing the Core with Caches</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Testing the core after adding caches: Regression tests have been done with random tests for store and load and direct tests that test cache-miss scenarios.</a:t>
            </a:r>
          </a:p>
          <a:p>
            <a:r>
              <a:rPr lang="en-US"/>
              <a:t>Run a program: An assembly-written program compiled and converted to hex to send data on the UART bus to test the capability of the system to run full programs.</a:t>
            </a:r>
          </a:p>
        </p:txBody>
      </p:sp>
    </p:spTree>
    <p:extLst>
      <p:ext uri="{BB962C8B-B14F-4D97-AF65-F5344CB8AC3E}">
        <p14:creationId xmlns:p14="http://schemas.microsoft.com/office/powerpoint/2010/main" val="15304890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Compilation Process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2689745" cy="4029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Compiler</a:t>
            </a:r>
          </a:p>
        </p:txBody>
      </p:sp>
      <p:pic>
        <p:nvPicPr>
          <p:cNvPr id="5" name="Picture 4">
            <a:extLst>
              <a:ext uri="{FF2B5EF4-FFF2-40B4-BE49-F238E27FC236}">
                <a16:creationId xmlns:a16="http://schemas.microsoft.com/office/drawing/2014/main" id="{5C994226-AEA5-FB78-968F-D831FA8B3694}"/>
              </a:ext>
            </a:extLst>
          </p:cNvPr>
          <p:cNvPicPr>
            <a:picLocks noChangeAspect="1"/>
          </p:cNvPicPr>
          <p:nvPr/>
        </p:nvPicPr>
        <p:blipFill>
          <a:blip r:embed="rId5"/>
          <a:stretch>
            <a:fillRect/>
          </a:stretch>
        </p:blipFill>
        <p:spPr>
          <a:xfrm>
            <a:off x="3921736" y="1790935"/>
            <a:ext cx="7801175" cy="742950"/>
          </a:xfrm>
          <a:prstGeom prst="rect">
            <a:avLst/>
          </a:prstGeom>
        </p:spPr>
      </p:pic>
      <p:sp>
        <p:nvSpPr>
          <p:cNvPr id="6" name="Text Placeholder 2">
            <a:extLst>
              <a:ext uri="{FF2B5EF4-FFF2-40B4-BE49-F238E27FC236}">
                <a16:creationId xmlns:a16="http://schemas.microsoft.com/office/drawing/2014/main" id="{7E4A9AE9-68CD-A6B6-53EF-86E12960CCE1}"/>
              </a:ext>
            </a:extLst>
          </p:cNvPr>
          <p:cNvSpPr txBox="1">
            <a:spLocks/>
          </p:cNvSpPr>
          <p:nvPr/>
        </p:nvSpPr>
        <p:spPr>
          <a:xfrm>
            <a:off x="896910" y="3025102"/>
            <a:ext cx="2689745" cy="4029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ABI Library</a:t>
            </a:r>
          </a:p>
        </p:txBody>
      </p:sp>
      <p:pic>
        <p:nvPicPr>
          <p:cNvPr id="9" name="Picture 8">
            <a:extLst>
              <a:ext uri="{FF2B5EF4-FFF2-40B4-BE49-F238E27FC236}">
                <a16:creationId xmlns:a16="http://schemas.microsoft.com/office/drawing/2014/main" id="{DBD85223-1E7F-3D7E-B158-92283A644656}"/>
              </a:ext>
            </a:extLst>
          </p:cNvPr>
          <p:cNvPicPr>
            <a:picLocks noChangeAspect="1"/>
          </p:cNvPicPr>
          <p:nvPr/>
        </p:nvPicPr>
        <p:blipFill>
          <a:blip r:embed="rId6"/>
          <a:stretch>
            <a:fillRect/>
          </a:stretch>
        </p:blipFill>
        <p:spPr>
          <a:xfrm>
            <a:off x="6392882" y="3262908"/>
            <a:ext cx="4424929" cy="3092450"/>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9AF2F9B-C035-D3AC-521E-2A2D3B6BF63B}"/>
                  </a:ext>
                </a:extLst>
              </p14:cNvPr>
              <p14:cNvContentPartPr/>
              <p14:nvPr/>
            </p14:nvContentPartPr>
            <p14:xfrm>
              <a:off x="6423008" y="4902641"/>
              <a:ext cx="601920" cy="371880"/>
            </p14:xfrm>
          </p:contentPart>
        </mc:Choice>
        <mc:Fallback xmlns="">
          <p:pic>
            <p:nvPicPr>
              <p:cNvPr id="10" name="Ink 9">
                <a:extLst>
                  <a:ext uri="{FF2B5EF4-FFF2-40B4-BE49-F238E27FC236}">
                    <a16:creationId xmlns:a16="http://schemas.microsoft.com/office/drawing/2014/main" id="{69AF2F9B-C035-D3AC-521E-2A2D3B6BF63B}"/>
                  </a:ext>
                </a:extLst>
              </p:cNvPr>
              <p:cNvPicPr/>
              <p:nvPr/>
            </p:nvPicPr>
            <p:blipFill>
              <a:blip r:embed="rId8"/>
              <a:stretch>
                <a:fillRect/>
              </a:stretch>
            </p:blipFill>
            <p:spPr>
              <a:xfrm>
                <a:off x="6416888" y="4896521"/>
                <a:ext cx="614160" cy="384120"/>
              </a:xfrm>
              <a:prstGeom prst="rect">
                <a:avLst/>
              </a:prstGeom>
            </p:spPr>
          </p:pic>
        </mc:Fallback>
      </mc:AlternateContent>
    </p:spTree>
    <p:extLst>
      <p:ext uri="{BB962C8B-B14F-4D97-AF65-F5344CB8AC3E}">
        <p14:creationId xmlns:p14="http://schemas.microsoft.com/office/powerpoint/2010/main" val="19117416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Compilation Process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08"/>
            <a:ext cx="3746035" cy="7178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compiling command</a:t>
            </a:r>
          </a:p>
        </p:txBody>
      </p:sp>
      <p:pic>
        <p:nvPicPr>
          <p:cNvPr id="7" name="Picture 6">
            <a:extLst>
              <a:ext uri="{FF2B5EF4-FFF2-40B4-BE49-F238E27FC236}">
                <a16:creationId xmlns:a16="http://schemas.microsoft.com/office/drawing/2014/main" id="{76046A15-04D2-9DEB-60DC-CA4FA908B911}"/>
              </a:ext>
            </a:extLst>
          </p:cNvPr>
          <p:cNvPicPr>
            <a:picLocks noChangeAspect="1"/>
          </p:cNvPicPr>
          <p:nvPr/>
        </p:nvPicPr>
        <p:blipFill>
          <a:blip r:embed="rId5"/>
          <a:stretch>
            <a:fillRect/>
          </a:stretch>
        </p:blipFill>
        <p:spPr>
          <a:xfrm>
            <a:off x="3484179" y="1948437"/>
            <a:ext cx="8381780" cy="584990"/>
          </a:xfrm>
          <a:prstGeom prst="rect">
            <a:avLst/>
          </a:prstGeom>
        </p:spPr>
      </p:pic>
      <p:sp>
        <p:nvSpPr>
          <p:cNvPr id="10" name="Text Placeholder 2">
            <a:extLst>
              <a:ext uri="{FF2B5EF4-FFF2-40B4-BE49-F238E27FC236}">
                <a16:creationId xmlns:a16="http://schemas.microsoft.com/office/drawing/2014/main" id="{2E4C75DC-D493-085F-6817-1BF314A89155}"/>
              </a:ext>
            </a:extLst>
          </p:cNvPr>
          <p:cNvSpPr txBox="1">
            <a:spLocks/>
          </p:cNvSpPr>
          <p:nvPr/>
        </p:nvSpPr>
        <p:spPr>
          <a:xfrm>
            <a:off x="896909" y="2746728"/>
            <a:ext cx="4644670" cy="717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disassemble command</a:t>
            </a:r>
          </a:p>
        </p:txBody>
      </p:sp>
      <p:pic>
        <p:nvPicPr>
          <p:cNvPr id="12" name="Picture 11">
            <a:extLst>
              <a:ext uri="{FF2B5EF4-FFF2-40B4-BE49-F238E27FC236}">
                <a16:creationId xmlns:a16="http://schemas.microsoft.com/office/drawing/2014/main" id="{8A22405D-D7D9-53CD-2454-160AC9B1EEA8}"/>
              </a:ext>
            </a:extLst>
          </p:cNvPr>
          <p:cNvPicPr>
            <a:picLocks noChangeAspect="1"/>
          </p:cNvPicPr>
          <p:nvPr/>
        </p:nvPicPr>
        <p:blipFill>
          <a:blip r:embed="rId6"/>
          <a:stretch>
            <a:fillRect/>
          </a:stretch>
        </p:blipFill>
        <p:spPr>
          <a:xfrm>
            <a:off x="3484179" y="3170581"/>
            <a:ext cx="8461833" cy="584987"/>
          </a:xfrm>
          <a:prstGeom prst="rect">
            <a:avLst/>
          </a:prstGeom>
        </p:spPr>
      </p:pic>
      <p:sp>
        <p:nvSpPr>
          <p:cNvPr id="14" name="Text Placeholder 2">
            <a:extLst>
              <a:ext uri="{FF2B5EF4-FFF2-40B4-BE49-F238E27FC236}">
                <a16:creationId xmlns:a16="http://schemas.microsoft.com/office/drawing/2014/main" id="{D476948A-BADE-BBB8-ED93-BF0CEBF9A543}"/>
              </a:ext>
            </a:extLst>
          </p:cNvPr>
          <p:cNvSpPr txBox="1">
            <a:spLocks/>
          </p:cNvSpPr>
          <p:nvPr/>
        </p:nvSpPr>
        <p:spPr>
          <a:xfrm>
            <a:off x="896909" y="3903948"/>
            <a:ext cx="3746035" cy="7178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elf-to-hex command</a:t>
            </a:r>
          </a:p>
        </p:txBody>
      </p:sp>
      <p:pic>
        <p:nvPicPr>
          <p:cNvPr id="18" name="Picture 17">
            <a:extLst>
              <a:ext uri="{FF2B5EF4-FFF2-40B4-BE49-F238E27FC236}">
                <a16:creationId xmlns:a16="http://schemas.microsoft.com/office/drawing/2014/main" id="{330F5F36-AE45-6684-AAB9-27C2B34A50F3}"/>
              </a:ext>
            </a:extLst>
          </p:cNvPr>
          <p:cNvPicPr>
            <a:picLocks noChangeAspect="1"/>
          </p:cNvPicPr>
          <p:nvPr/>
        </p:nvPicPr>
        <p:blipFill>
          <a:blip r:embed="rId7"/>
          <a:stretch>
            <a:fillRect/>
          </a:stretch>
        </p:blipFill>
        <p:spPr>
          <a:xfrm>
            <a:off x="3484179" y="4477046"/>
            <a:ext cx="8381780" cy="584119"/>
          </a:xfrm>
          <a:prstGeom prst="rect">
            <a:avLst/>
          </a:prstGeom>
        </p:spPr>
      </p:pic>
      <p:sp>
        <p:nvSpPr>
          <p:cNvPr id="20" name="Text Placeholder 2">
            <a:extLst>
              <a:ext uri="{FF2B5EF4-FFF2-40B4-BE49-F238E27FC236}">
                <a16:creationId xmlns:a16="http://schemas.microsoft.com/office/drawing/2014/main" id="{775842EB-96E6-A31D-80A2-484D97190C87}"/>
              </a:ext>
            </a:extLst>
          </p:cNvPr>
          <p:cNvSpPr txBox="1">
            <a:spLocks/>
          </p:cNvSpPr>
          <p:nvPr/>
        </p:nvSpPr>
        <p:spPr>
          <a:xfrm>
            <a:off x="896909" y="5401473"/>
            <a:ext cx="10969050" cy="83635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Then you can load the Hex to your design and the Elf file to ISS then compare the results and debug.</a:t>
            </a:r>
          </a:p>
        </p:txBody>
      </p:sp>
    </p:spTree>
    <p:extLst>
      <p:ext uri="{BB962C8B-B14F-4D97-AF65-F5344CB8AC3E}">
        <p14:creationId xmlns:p14="http://schemas.microsoft.com/office/powerpoint/2010/main" val="32563096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10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93" b="173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b="1">
                <a:solidFill>
                  <a:srgbClr val="FFFFFF"/>
                </a:solidFill>
              </a:rPr>
              <a:t>Chapter 8</a:t>
            </a:r>
            <a:br>
              <a:rPr lang="en-US" b="1">
                <a:solidFill>
                  <a:srgbClr val="FFFFFF"/>
                </a:solidFill>
              </a:rPr>
            </a:br>
            <a:r>
              <a:rPr lang="en-US" b="1">
                <a:solidFill>
                  <a:srgbClr val="FFFFFF"/>
                </a:solidFill>
              </a:rPr>
              <a:t>FPGA Implementation</a:t>
            </a:r>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endParaRPr lang="en-US" sz="2400">
              <a:solidFill>
                <a:schemeClr val="bg1"/>
              </a:solidFill>
            </a:endParaRPr>
          </a:p>
        </p:txBody>
      </p:sp>
    </p:spTree>
    <p:extLst>
      <p:ext uri="{BB962C8B-B14F-4D97-AF65-F5344CB8AC3E}">
        <p14:creationId xmlns:p14="http://schemas.microsoft.com/office/powerpoint/2010/main" val="32314950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FPGA implementation and applications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09"/>
            <a:ext cx="5199089" cy="2301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 Implementation:</a:t>
            </a:r>
          </a:p>
          <a:p>
            <a:r>
              <a:rPr lang="en-US"/>
              <a:t>Constrains</a:t>
            </a:r>
          </a:p>
          <a:p>
            <a:r>
              <a:rPr lang="en-US"/>
              <a:t>Synthesis Reports</a:t>
            </a:r>
          </a:p>
          <a:p>
            <a:r>
              <a:rPr lang="en-US"/>
              <a:t>Implementation Reports</a:t>
            </a:r>
          </a:p>
        </p:txBody>
      </p:sp>
      <p:sp>
        <p:nvSpPr>
          <p:cNvPr id="5" name="Text Placeholder 2">
            <a:extLst>
              <a:ext uri="{FF2B5EF4-FFF2-40B4-BE49-F238E27FC236}">
                <a16:creationId xmlns:a16="http://schemas.microsoft.com/office/drawing/2014/main" id="{09134A30-219C-5D5F-A80D-47FBD957DB12}"/>
              </a:ext>
            </a:extLst>
          </p:cNvPr>
          <p:cNvSpPr txBox="1">
            <a:spLocks/>
          </p:cNvSpPr>
          <p:nvPr/>
        </p:nvSpPr>
        <p:spPr>
          <a:xfrm>
            <a:off x="6253488" y="1589509"/>
            <a:ext cx="5187516" cy="1756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II. Applications:</a:t>
            </a:r>
          </a:p>
          <a:p>
            <a:r>
              <a:rPr lang="en-US" dirty="0"/>
              <a:t>LEDs Testing</a:t>
            </a:r>
          </a:p>
          <a:p>
            <a:r>
              <a:rPr lang="en-US" dirty="0"/>
              <a:t>Sending Characters using UART</a:t>
            </a:r>
          </a:p>
          <a:p>
            <a:pPr marL="0" indent="0">
              <a:buNone/>
            </a:pPr>
            <a:endParaRPr lang="en-US" sz="3600" dirty="0"/>
          </a:p>
          <a:p>
            <a:pPr marL="0" indent="0">
              <a:buNone/>
            </a:pPr>
            <a:endParaRPr lang="en-US" sz="3600" dirty="0"/>
          </a:p>
        </p:txBody>
      </p:sp>
    </p:spTree>
    <p:extLst>
      <p:ext uri="{BB962C8B-B14F-4D97-AF65-F5344CB8AC3E}">
        <p14:creationId xmlns:p14="http://schemas.microsoft.com/office/powerpoint/2010/main" val="84499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500"/>
                                        <p:tgtEl>
                                          <p:spTgt spid="5">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FPGA implementation and applications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09"/>
            <a:ext cx="5199089" cy="2301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 Implementation:</a:t>
            </a:r>
          </a:p>
          <a:p>
            <a:r>
              <a:rPr lang="en-US"/>
              <a:t>Constrains</a:t>
            </a:r>
          </a:p>
          <a:p>
            <a:r>
              <a:rPr lang="en-US"/>
              <a:t>Synthesis Reports</a:t>
            </a:r>
          </a:p>
          <a:p>
            <a:r>
              <a:rPr lang="en-US"/>
              <a:t>Implementation Reports</a:t>
            </a:r>
          </a:p>
        </p:txBody>
      </p:sp>
      <p:sp>
        <p:nvSpPr>
          <p:cNvPr id="5" name="Text Placeholder 2">
            <a:extLst>
              <a:ext uri="{FF2B5EF4-FFF2-40B4-BE49-F238E27FC236}">
                <a16:creationId xmlns:a16="http://schemas.microsoft.com/office/drawing/2014/main" id="{09134A30-219C-5D5F-A80D-47FBD957DB12}"/>
              </a:ext>
            </a:extLst>
          </p:cNvPr>
          <p:cNvSpPr txBox="1">
            <a:spLocks/>
          </p:cNvSpPr>
          <p:nvPr/>
        </p:nvSpPr>
        <p:spPr>
          <a:xfrm>
            <a:off x="6253488" y="1589509"/>
            <a:ext cx="5187516" cy="1756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II. Applications:</a:t>
            </a:r>
          </a:p>
          <a:p>
            <a:r>
              <a:rPr lang="en-US"/>
              <a:t>LEDs Testing</a:t>
            </a:r>
          </a:p>
          <a:p>
            <a:r>
              <a:rPr lang="en-US"/>
              <a:t>Sending Characters using UART</a:t>
            </a:r>
          </a:p>
          <a:p>
            <a:pPr marL="0" indent="0">
              <a:buNone/>
            </a:pPr>
            <a:endParaRPr lang="en-US" sz="3600"/>
          </a:p>
          <a:p>
            <a:pPr marL="0" indent="0">
              <a:buNone/>
            </a:pPr>
            <a:endParaRPr lang="en-US" sz="3600"/>
          </a:p>
        </p:txBody>
      </p:sp>
    </p:spTree>
    <p:extLst>
      <p:ext uri="{BB962C8B-B14F-4D97-AF65-F5344CB8AC3E}">
        <p14:creationId xmlns:p14="http://schemas.microsoft.com/office/powerpoint/2010/main" val="426197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1" end="1"/>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Constrains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a:t>Constrains file role</a:t>
            </a:r>
          </a:p>
          <a:p>
            <a:r>
              <a:rPr lang="en-US" sz="3200"/>
              <a:t>It helps mapping the </a:t>
            </a:r>
            <a:r>
              <a:rPr lang="en-AE" sz="3200"/>
              <a:t>Ball-Grid-Array (BGA) pins on the actual Xilinx FPGA for </a:t>
            </a:r>
            <a:r>
              <a:rPr lang="en-US" sz="3200"/>
              <a:t>more human-readable names.</a:t>
            </a:r>
          </a:p>
          <a:p>
            <a:r>
              <a:rPr lang="en-AE" sz="3200"/>
              <a:t> It defines critical hardware settings that affect how the FPGA interfaces with other components.</a:t>
            </a:r>
          </a:p>
          <a:p>
            <a:pPr marL="0" indent="0">
              <a:buNone/>
            </a:pPr>
            <a:endParaRPr lang="en-AE"/>
          </a:p>
          <a:p>
            <a:pPr marL="0" indent="0" algn="ctr">
              <a:buNone/>
            </a:pPr>
            <a:r>
              <a:rPr lang="en-AE" b="1"/>
              <a:t>constraints define the operating voltage, clock source and its frequency and the physical pins and connect it to a certain port.</a:t>
            </a:r>
          </a:p>
          <a:p>
            <a:endParaRPr lang="en-AE" sz="3200"/>
          </a:p>
          <a:p>
            <a:endParaRPr lang="en-US" sz="3200"/>
          </a:p>
        </p:txBody>
      </p:sp>
    </p:spTree>
    <p:extLst>
      <p:ext uri="{BB962C8B-B14F-4D97-AF65-F5344CB8AC3E}">
        <p14:creationId xmlns:p14="http://schemas.microsoft.com/office/powerpoint/2010/main" val="155290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FPGA implementation and applications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09"/>
            <a:ext cx="5199089" cy="2301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 Implementation:</a:t>
            </a:r>
          </a:p>
          <a:p>
            <a:r>
              <a:rPr lang="en-US"/>
              <a:t>Constrains</a:t>
            </a:r>
          </a:p>
          <a:p>
            <a:r>
              <a:rPr lang="en-US"/>
              <a:t>Synthesis Reports</a:t>
            </a:r>
          </a:p>
          <a:p>
            <a:r>
              <a:rPr lang="en-US"/>
              <a:t>Implementation Reports</a:t>
            </a:r>
          </a:p>
        </p:txBody>
      </p:sp>
      <p:sp>
        <p:nvSpPr>
          <p:cNvPr id="5" name="Text Placeholder 2">
            <a:extLst>
              <a:ext uri="{FF2B5EF4-FFF2-40B4-BE49-F238E27FC236}">
                <a16:creationId xmlns:a16="http://schemas.microsoft.com/office/drawing/2014/main" id="{09134A30-219C-5D5F-A80D-47FBD957DB12}"/>
              </a:ext>
            </a:extLst>
          </p:cNvPr>
          <p:cNvSpPr txBox="1">
            <a:spLocks/>
          </p:cNvSpPr>
          <p:nvPr/>
        </p:nvSpPr>
        <p:spPr>
          <a:xfrm>
            <a:off x="6253488" y="1589509"/>
            <a:ext cx="5187516" cy="1756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II. Applications:</a:t>
            </a:r>
          </a:p>
          <a:p>
            <a:r>
              <a:rPr lang="en-US"/>
              <a:t>LEDs Testing</a:t>
            </a:r>
          </a:p>
          <a:p>
            <a:r>
              <a:rPr lang="en-US"/>
              <a:t>Sending Characters using UART</a:t>
            </a:r>
          </a:p>
          <a:p>
            <a:pPr marL="0" indent="0">
              <a:buNone/>
            </a:pPr>
            <a:endParaRPr lang="en-US" sz="3600"/>
          </a:p>
          <a:p>
            <a:pPr marL="0" indent="0">
              <a:buNone/>
            </a:pPr>
            <a:endParaRPr lang="en-US" sz="3600"/>
          </a:p>
        </p:txBody>
      </p:sp>
    </p:spTree>
    <p:extLst>
      <p:ext uri="{BB962C8B-B14F-4D97-AF65-F5344CB8AC3E}">
        <p14:creationId xmlns:p14="http://schemas.microsoft.com/office/powerpoint/2010/main" val="242183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a:pPr>
            <a:r>
              <a:rPr lang="en-US" sz="2800"/>
              <a:t>Start by designing Single Cycle Datapath</a:t>
            </a:r>
          </a:p>
          <a:p>
            <a:pPr marL="457200" lvl="1" indent="0">
              <a:buClr>
                <a:srgbClr val="F7B217"/>
              </a:buClr>
              <a:buNone/>
            </a:pPr>
            <a:r>
              <a:rPr lang="en-US" sz="2800"/>
              <a:t>	</a:t>
            </a:r>
            <a:r>
              <a:rPr lang="en-GB" sz="2800"/>
              <a:t> </a:t>
            </a:r>
            <a:r>
              <a:rPr lang="en-GB" sz="2000">
                <a:solidFill>
                  <a:srgbClr val="283475"/>
                </a:solidFill>
              </a:rPr>
              <a:t>Datapath: start with </a:t>
            </a:r>
            <a:r>
              <a:rPr lang="en-GB" sz="2000" i="1" err="1">
                <a:solidFill>
                  <a:srgbClr val="283475"/>
                </a:solidFill>
              </a:rPr>
              <a:t>lw</a:t>
            </a:r>
            <a:r>
              <a:rPr lang="en-GB" sz="2000">
                <a:solidFill>
                  <a:srgbClr val="283475"/>
                </a:solidFill>
              </a:rPr>
              <a:t> instruction</a:t>
            </a:r>
          </a:p>
          <a:p>
            <a:pPr marL="457200" lvl="1" indent="0">
              <a:buClr>
                <a:srgbClr val="F7B217"/>
              </a:buClr>
              <a:buNone/>
            </a:pPr>
            <a:r>
              <a:rPr lang="en-GB" sz="2000">
                <a:solidFill>
                  <a:srgbClr val="283475"/>
                </a:solidFill>
              </a:rPr>
              <a:t>	 Example: </a:t>
            </a:r>
            <a:r>
              <a:rPr lang="en-GB" sz="2000" err="1">
                <a:solidFill>
                  <a:srgbClr val="283475"/>
                </a:solidFill>
              </a:rPr>
              <a:t>lw</a:t>
            </a:r>
            <a:r>
              <a:rPr lang="en-GB" sz="2000">
                <a:solidFill>
                  <a:srgbClr val="283475"/>
                </a:solidFill>
              </a:rPr>
              <a:t> </a:t>
            </a:r>
            <a:r>
              <a:rPr lang="en-GB" sz="2000" err="1">
                <a:solidFill>
                  <a:srgbClr val="283475"/>
                </a:solidFill>
              </a:rPr>
              <a:t>rd</a:t>
            </a:r>
            <a:r>
              <a:rPr lang="en-GB" sz="2000">
                <a:solidFill>
                  <a:srgbClr val="283475"/>
                </a:solidFill>
              </a:rPr>
              <a:t>, </a:t>
            </a:r>
            <a:r>
              <a:rPr lang="en-GB" sz="2000" err="1">
                <a:solidFill>
                  <a:srgbClr val="283475"/>
                </a:solidFill>
              </a:rPr>
              <a:t>imm</a:t>
            </a:r>
            <a:r>
              <a:rPr lang="en-GB" sz="2000">
                <a:solidFill>
                  <a:srgbClr val="283475"/>
                </a:solidFill>
              </a:rPr>
              <a:t>(rs1)</a:t>
            </a:r>
            <a:endParaRPr lang="en-US" sz="2000">
              <a:solidFill>
                <a:srgbClr val="283475"/>
              </a:solidFill>
            </a:endParaRPr>
          </a:p>
        </p:txBody>
      </p:sp>
      <p:pic>
        <p:nvPicPr>
          <p:cNvPr id="10" name="Picture 9">
            <a:extLst>
              <a:ext uri="{FF2B5EF4-FFF2-40B4-BE49-F238E27FC236}">
                <a16:creationId xmlns:a16="http://schemas.microsoft.com/office/drawing/2014/main" id="{7889D379-E0B1-95BA-005D-3635CAA40576}"/>
              </a:ext>
            </a:extLst>
          </p:cNvPr>
          <p:cNvPicPr>
            <a:picLocks noChangeAspect="1"/>
          </p:cNvPicPr>
          <p:nvPr/>
        </p:nvPicPr>
        <p:blipFill>
          <a:blip r:embed="rId6"/>
          <a:stretch>
            <a:fillRect/>
          </a:stretch>
        </p:blipFill>
        <p:spPr>
          <a:xfrm>
            <a:off x="2815389" y="3819762"/>
            <a:ext cx="6561221" cy="1373756"/>
          </a:xfrm>
          <a:prstGeom prst="rect">
            <a:avLst/>
          </a:prstGeom>
        </p:spPr>
      </p:pic>
      <p:pic>
        <p:nvPicPr>
          <p:cNvPr id="3" name="Picture 2">
            <a:extLst>
              <a:ext uri="{FF2B5EF4-FFF2-40B4-BE49-F238E27FC236}">
                <a16:creationId xmlns:a16="http://schemas.microsoft.com/office/drawing/2014/main" id="{3C0E2534-7F77-323A-CB01-EA4DEB6546BE}"/>
              </a:ext>
            </a:extLst>
          </p:cNvPr>
          <p:cNvPicPr>
            <a:picLocks noChangeAspect="1"/>
          </p:cNvPicPr>
          <p:nvPr/>
        </p:nvPicPr>
        <p:blipFill>
          <a:blip r:embed="rId7"/>
          <a:stretch>
            <a:fillRect/>
          </a:stretch>
        </p:blipFill>
        <p:spPr>
          <a:xfrm>
            <a:off x="2815389" y="3916014"/>
            <a:ext cx="6561221" cy="1518865"/>
          </a:xfrm>
          <a:prstGeom prst="rect">
            <a:avLst/>
          </a:prstGeom>
        </p:spPr>
      </p:pic>
      <p:sp>
        <p:nvSpPr>
          <p:cNvPr id="5" name="TextBox 4">
            <a:extLst>
              <a:ext uri="{FF2B5EF4-FFF2-40B4-BE49-F238E27FC236}">
                <a16:creationId xmlns:a16="http://schemas.microsoft.com/office/drawing/2014/main" id="{C49DD753-ED1B-1DC3-E402-99CCC5EAFF33}"/>
              </a:ext>
            </a:extLst>
          </p:cNvPr>
          <p:cNvSpPr txBox="1"/>
          <p:nvPr/>
        </p:nvSpPr>
        <p:spPr>
          <a:xfrm>
            <a:off x="854025" y="4321974"/>
            <a:ext cx="1918478" cy="369332"/>
          </a:xfrm>
          <a:prstGeom prst="rect">
            <a:avLst/>
          </a:prstGeom>
          <a:noFill/>
        </p:spPr>
        <p:txBody>
          <a:bodyPr wrap="square" rtlCol="0">
            <a:spAutoFit/>
          </a:bodyPr>
          <a:lstStyle/>
          <a:p>
            <a:pPr marL="342900" indent="-342900">
              <a:buFont typeface="+mj-lt"/>
              <a:buAutoNum type="arabicPeriod" startAt="5"/>
            </a:pPr>
            <a:r>
              <a:rPr lang="en-GB" sz="1800">
                <a:solidFill>
                  <a:srgbClr val="0000FF"/>
                </a:solidFill>
              </a:rPr>
              <a:t>PC Increment </a:t>
            </a:r>
          </a:p>
        </p:txBody>
      </p:sp>
      <p:pic>
        <p:nvPicPr>
          <p:cNvPr id="6" name="Picture 5">
            <a:extLst>
              <a:ext uri="{FF2B5EF4-FFF2-40B4-BE49-F238E27FC236}">
                <a16:creationId xmlns:a16="http://schemas.microsoft.com/office/drawing/2014/main" id="{BF066E4F-07C0-3A69-0604-DD21C82DA0DC}"/>
              </a:ext>
            </a:extLst>
          </p:cNvPr>
          <p:cNvPicPr>
            <a:picLocks noChangeAspect="1"/>
          </p:cNvPicPr>
          <p:nvPr/>
        </p:nvPicPr>
        <p:blipFill>
          <a:blip r:embed="rId8"/>
          <a:stretch>
            <a:fillRect/>
          </a:stretch>
        </p:blipFill>
        <p:spPr>
          <a:xfrm>
            <a:off x="2751220" y="3934107"/>
            <a:ext cx="6561221" cy="1990329"/>
          </a:xfrm>
          <a:prstGeom prst="rect">
            <a:avLst/>
          </a:prstGeom>
        </p:spPr>
      </p:pic>
      <p:pic>
        <p:nvPicPr>
          <p:cNvPr id="7" name="Picture 6">
            <a:extLst>
              <a:ext uri="{FF2B5EF4-FFF2-40B4-BE49-F238E27FC236}">
                <a16:creationId xmlns:a16="http://schemas.microsoft.com/office/drawing/2014/main" id="{F9482F4E-B2CF-50CA-C0F8-81FDD596AE6C}"/>
              </a:ext>
            </a:extLst>
          </p:cNvPr>
          <p:cNvPicPr>
            <a:picLocks noChangeAspect="1"/>
          </p:cNvPicPr>
          <p:nvPr/>
        </p:nvPicPr>
        <p:blipFill>
          <a:blip r:embed="rId9"/>
          <a:stretch>
            <a:fillRect/>
          </a:stretch>
        </p:blipFill>
        <p:spPr>
          <a:xfrm>
            <a:off x="2692078" y="3749163"/>
            <a:ext cx="7243492" cy="2366610"/>
          </a:xfrm>
          <a:prstGeom prst="rect">
            <a:avLst/>
          </a:prstGeom>
        </p:spPr>
      </p:pic>
      <p:pic>
        <p:nvPicPr>
          <p:cNvPr id="9" name="Picture 8">
            <a:extLst>
              <a:ext uri="{FF2B5EF4-FFF2-40B4-BE49-F238E27FC236}">
                <a16:creationId xmlns:a16="http://schemas.microsoft.com/office/drawing/2014/main" id="{B60761EB-1B0D-382F-72BB-81942747ED3F}"/>
              </a:ext>
            </a:extLst>
          </p:cNvPr>
          <p:cNvPicPr>
            <a:picLocks noGrp="1" noRot="1" noChangeAspect="1" noMove="1" noResize="1" noEditPoints="1" noAdjustHandles="1" noChangeArrowheads="1" noChangeShapeType="1" noCrop="1"/>
          </p:cNvPicPr>
          <p:nvPr/>
        </p:nvPicPr>
        <p:blipFill>
          <a:blip r:embed="rId10">
            <a:alphaModFix/>
          </a:blip>
          <a:stretch>
            <a:fillRect/>
          </a:stretch>
        </p:blipFill>
        <p:spPr>
          <a:xfrm>
            <a:off x="2483892" y="3700595"/>
            <a:ext cx="7339377" cy="2563808"/>
          </a:xfrm>
          <a:prstGeom prst="rect">
            <a:avLst/>
          </a:prstGeom>
        </p:spPr>
      </p:pic>
    </p:spTree>
    <p:extLst>
      <p:ext uri="{BB962C8B-B14F-4D97-AF65-F5344CB8AC3E}">
        <p14:creationId xmlns:p14="http://schemas.microsoft.com/office/powerpoint/2010/main" val="4109298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Synthesis Reports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Timing Report </a:t>
            </a:r>
          </a:p>
          <a:p>
            <a:r>
              <a:rPr lang="en-US" sz="3600"/>
              <a:t>Power Report</a:t>
            </a:r>
          </a:p>
          <a:p>
            <a:r>
              <a:rPr lang="en-US" sz="3600"/>
              <a:t>Utilization Report</a:t>
            </a:r>
          </a:p>
        </p:txBody>
      </p:sp>
    </p:spTree>
    <p:extLst>
      <p:ext uri="{BB962C8B-B14F-4D97-AF65-F5344CB8AC3E}">
        <p14:creationId xmlns:p14="http://schemas.microsoft.com/office/powerpoint/2010/main" val="1220115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Timing Report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4824921"/>
            <a:ext cx="10386607" cy="12250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a:t>Large setup slack</a:t>
            </a:r>
          </a:p>
          <a:p>
            <a:pPr algn="ctr"/>
            <a:r>
              <a:rPr lang="en-US" sz="3200" b="1"/>
              <a:t>Negative hold slack</a:t>
            </a:r>
          </a:p>
        </p:txBody>
      </p:sp>
      <p:pic>
        <p:nvPicPr>
          <p:cNvPr id="5" name="Picture 4">
            <a:extLst>
              <a:ext uri="{FF2B5EF4-FFF2-40B4-BE49-F238E27FC236}">
                <a16:creationId xmlns:a16="http://schemas.microsoft.com/office/drawing/2014/main" id="{B188811E-8274-D759-C9C4-BC8B793F25F2}"/>
              </a:ext>
            </a:extLst>
          </p:cNvPr>
          <p:cNvPicPr>
            <a:picLocks noChangeAspect="1"/>
          </p:cNvPicPr>
          <p:nvPr/>
        </p:nvPicPr>
        <p:blipFill>
          <a:blip r:embed="rId5"/>
          <a:stretch>
            <a:fillRect/>
          </a:stretch>
        </p:blipFill>
        <p:spPr>
          <a:xfrm>
            <a:off x="939417" y="1528626"/>
            <a:ext cx="10301592" cy="3018209"/>
          </a:xfrm>
          <a:prstGeom prst="rect">
            <a:avLst/>
          </a:prstGeom>
        </p:spPr>
      </p:pic>
    </p:spTree>
    <p:extLst>
      <p:ext uri="{BB962C8B-B14F-4D97-AF65-F5344CB8AC3E}">
        <p14:creationId xmlns:p14="http://schemas.microsoft.com/office/powerpoint/2010/main" val="10079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Synthesis Reports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Timing Report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Power Report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Utilization Report</a:t>
            </a:r>
          </a:p>
        </p:txBody>
      </p:sp>
    </p:spTree>
    <p:extLst>
      <p:ext uri="{BB962C8B-B14F-4D97-AF65-F5344CB8AC3E}">
        <p14:creationId xmlns:p14="http://schemas.microsoft.com/office/powerpoint/2010/main" val="244649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1" end="1"/>
                                            </p:txEl>
                                          </p:spTgt>
                                        </p:tgtEl>
                                      </p:cBhvr>
                                    </p:animEffect>
                                    <p:animScale>
                                      <p:cBhvr>
                                        <p:cTn id="7" dur="25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Power Report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a:extLst>
              <a:ext uri="{FF2B5EF4-FFF2-40B4-BE49-F238E27FC236}">
                <a16:creationId xmlns:a16="http://schemas.microsoft.com/office/drawing/2014/main" id="{02070236-A6A1-DD7B-A118-E563D444699A}"/>
              </a:ext>
            </a:extLst>
          </p:cNvPr>
          <p:cNvPicPr>
            <a:picLocks noChangeAspect="1"/>
          </p:cNvPicPr>
          <p:nvPr/>
        </p:nvPicPr>
        <p:blipFill rotWithShape="1">
          <a:blip r:embed="rId5"/>
          <a:srcRect b="5129"/>
          <a:stretch/>
        </p:blipFill>
        <p:spPr>
          <a:xfrm>
            <a:off x="2144988" y="1626876"/>
            <a:ext cx="7991576" cy="3947073"/>
          </a:xfrm>
          <a:prstGeom prst="rect">
            <a:avLst/>
          </a:prstGeom>
        </p:spPr>
      </p:pic>
    </p:spTree>
    <p:extLst>
      <p:ext uri="{BB962C8B-B14F-4D97-AF65-F5344CB8AC3E}">
        <p14:creationId xmlns:p14="http://schemas.microsoft.com/office/powerpoint/2010/main" val="4159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Synthesis Reports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Timing Report </a:t>
            </a:r>
          </a:p>
          <a:p>
            <a:r>
              <a:rPr lang="en-US" sz="3600"/>
              <a:t>Power Report</a:t>
            </a:r>
          </a:p>
          <a:p>
            <a:r>
              <a:rPr lang="en-US" sz="3600"/>
              <a:t>Utilization Report</a:t>
            </a:r>
          </a:p>
        </p:txBody>
      </p:sp>
    </p:spTree>
    <p:extLst>
      <p:ext uri="{BB962C8B-B14F-4D97-AF65-F5344CB8AC3E}">
        <p14:creationId xmlns:p14="http://schemas.microsoft.com/office/powerpoint/2010/main" val="663478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Utilization Report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a:extLst>
              <a:ext uri="{FF2B5EF4-FFF2-40B4-BE49-F238E27FC236}">
                <a16:creationId xmlns:a16="http://schemas.microsoft.com/office/drawing/2014/main" id="{F9BC10A7-9D56-D01C-0DB4-2BC7A2303BC8}"/>
              </a:ext>
            </a:extLst>
          </p:cNvPr>
          <p:cNvPicPr>
            <a:picLocks noChangeAspect="1"/>
          </p:cNvPicPr>
          <p:nvPr/>
        </p:nvPicPr>
        <p:blipFill>
          <a:blip r:embed="rId5"/>
          <a:stretch>
            <a:fillRect/>
          </a:stretch>
        </p:blipFill>
        <p:spPr>
          <a:xfrm>
            <a:off x="1813264" y="1558449"/>
            <a:ext cx="8817480" cy="3806974"/>
          </a:xfrm>
          <a:prstGeom prst="rect">
            <a:avLst/>
          </a:prstGeom>
        </p:spPr>
      </p:pic>
    </p:spTree>
    <p:extLst>
      <p:ext uri="{BB962C8B-B14F-4D97-AF65-F5344CB8AC3E}">
        <p14:creationId xmlns:p14="http://schemas.microsoft.com/office/powerpoint/2010/main" val="28920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Utilization Report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a:extLst>
              <a:ext uri="{FF2B5EF4-FFF2-40B4-BE49-F238E27FC236}">
                <a16:creationId xmlns:a16="http://schemas.microsoft.com/office/drawing/2014/main" id="{04EC251E-5FE2-02D0-A230-E51C827D8B37}"/>
              </a:ext>
            </a:extLst>
          </p:cNvPr>
          <p:cNvPicPr>
            <a:picLocks noChangeAspect="1"/>
          </p:cNvPicPr>
          <p:nvPr/>
        </p:nvPicPr>
        <p:blipFill>
          <a:blip r:embed="rId5"/>
          <a:stretch>
            <a:fillRect/>
          </a:stretch>
        </p:blipFill>
        <p:spPr>
          <a:xfrm>
            <a:off x="1813264" y="1729505"/>
            <a:ext cx="9163050" cy="3743325"/>
          </a:xfrm>
          <a:prstGeom prst="rect">
            <a:avLst/>
          </a:prstGeom>
        </p:spPr>
      </p:pic>
    </p:spTree>
    <p:extLst>
      <p:ext uri="{BB962C8B-B14F-4D97-AF65-F5344CB8AC3E}">
        <p14:creationId xmlns:p14="http://schemas.microsoft.com/office/powerpoint/2010/main" val="421305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FPGA implementation and applications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09"/>
            <a:ext cx="5199089" cy="2301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0" indent="-857250">
              <a:buAutoNum type="romanUcPeriod"/>
            </a:pPr>
            <a:r>
              <a:rPr lang="en-US" sz="3600"/>
              <a:t>Implementation:</a:t>
            </a:r>
          </a:p>
          <a:p>
            <a:r>
              <a:rPr lang="en-US"/>
              <a:t>Constrains</a:t>
            </a:r>
          </a:p>
          <a:p>
            <a:r>
              <a:rPr lang="en-US"/>
              <a:t>Synthesis Reports</a:t>
            </a:r>
          </a:p>
          <a:p>
            <a:r>
              <a:rPr lang="en-US"/>
              <a:t>Implementation Reports</a:t>
            </a:r>
          </a:p>
          <a:p>
            <a:pPr marL="0" indent="0">
              <a:buNone/>
            </a:pPr>
            <a:endParaRPr lang="en-US" sz="3600"/>
          </a:p>
          <a:p>
            <a:pPr marL="0" indent="0">
              <a:buNone/>
            </a:pPr>
            <a:endParaRPr lang="en-US" sz="3600"/>
          </a:p>
        </p:txBody>
      </p:sp>
      <p:sp>
        <p:nvSpPr>
          <p:cNvPr id="5" name="Text Placeholder 2">
            <a:extLst>
              <a:ext uri="{FF2B5EF4-FFF2-40B4-BE49-F238E27FC236}">
                <a16:creationId xmlns:a16="http://schemas.microsoft.com/office/drawing/2014/main" id="{09134A30-219C-5D5F-A80D-47FBD957DB12}"/>
              </a:ext>
            </a:extLst>
          </p:cNvPr>
          <p:cNvSpPr txBox="1">
            <a:spLocks/>
          </p:cNvSpPr>
          <p:nvPr/>
        </p:nvSpPr>
        <p:spPr>
          <a:xfrm>
            <a:off x="6253488" y="1589509"/>
            <a:ext cx="5187516" cy="1756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II. Applications:</a:t>
            </a:r>
          </a:p>
          <a:p>
            <a:r>
              <a:rPr lang="en-US"/>
              <a:t>LEDs Testing</a:t>
            </a:r>
            <a:endParaRPr lang="en-US" sz="4000"/>
          </a:p>
          <a:p>
            <a:r>
              <a:rPr lang="en-US"/>
              <a:t>Sending Characters using UART</a:t>
            </a:r>
          </a:p>
          <a:p>
            <a:pPr marL="0" indent="0">
              <a:buNone/>
            </a:pPr>
            <a:endParaRPr lang="en-US" sz="3600"/>
          </a:p>
          <a:p>
            <a:pPr marL="0" indent="0">
              <a:buNone/>
            </a:pPr>
            <a:endParaRPr lang="en-US" sz="3600"/>
          </a:p>
        </p:txBody>
      </p:sp>
    </p:spTree>
    <p:extLst>
      <p:ext uri="{BB962C8B-B14F-4D97-AF65-F5344CB8AC3E}">
        <p14:creationId xmlns:p14="http://schemas.microsoft.com/office/powerpoint/2010/main" val="42049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Implementation Reports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Timing Report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Power Report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Utilization Report</a:t>
            </a:r>
          </a:p>
        </p:txBody>
      </p:sp>
    </p:spTree>
    <p:extLst>
      <p:ext uri="{BB962C8B-B14F-4D97-AF65-F5344CB8AC3E}">
        <p14:creationId xmlns:p14="http://schemas.microsoft.com/office/powerpoint/2010/main" val="1454840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Timing Report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a:extLst>
              <a:ext uri="{FF2B5EF4-FFF2-40B4-BE49-F238E27FC236}">
                <a16:creationId xmlns:a16="http://schemas.microsoft.com/office/drawing/2014/main" id="{D5A7D23E-06BC-9122-9C32-84C41EF5569A}"/>
              </a:ext>
            </a:extLst>
          </p:cNvPr>
          <p:cNvPicPr>
            <a:picLocks noChangeAspect="1"/>
          </p:cNvPicPr>
          <p:nvPr/>
        </p:nvPicPr>
        <p:blipFill>
          <a:blip r:embed="rId5"/>
          <a:stretch>
            <a:fillRect/>
          </a:stretch>
        </p:blipFill>
        <p:spPr>
          <a:xfrm>
            <a:off x="1065775" y="1558944"/>
            <a:ext cx="10048875" cy="3467100"/>
          </a:xfrm>
          <a:prstGeom prst="rect">
            <a:avLst/>
          </a:prstGeom>
        </p:spPr>
      </p:pic>
    </p:spTree>
    <p:extLst>
      <p:ext uri="{BB962C8B-B14F-4D97-AF65-F5344CB8AC3E}">
        <p14:creationId xmlns:p14="http://schemas.microsoft.com/office/powerpoint/2010/main" val="308330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a:pPr>
            <a:r>
              <a:rPr lang="en-US" sz="2800"/>
              <a:t>Start by designing Single Cycle Datapath</a:t>
            </a:r>
          </a:p>
          <a:p>
            <a:pPr marL="457200" lvl="1" indent="0">
              <a:buClr>
                <a:srgbClr val="F7B217"/>
              </a:buClr>
              <a:buNone/>
            </a:pPr>
            <a:r>
              <a:rPr lang="en-US" sz="2800"/>
              <a:t>	</a:t>
            </a:r>
            <a:endParaRPr lang="en-US" sz="2400"/>
          </a:p>
        </p:txBody>
      </p:sp>
      <p:pic>
        <p:nvPicPr>
          <p:cNvPr id="5" name="Picture 4">
            <a:extLst>
              <a:ext uri="{FF2B5EF4-FFF2-40B4-BE49-F238E27FC236}">
                <a16:creationId xmlns:a16="http://schemas.microsoft.com/office/drawing/2014/main" id="{2F392E8C-FB07-778B-954F-7C4049EC1C39}"/>
              </a:ext>
            </a:extLst>
          </p:cNvPr>
          <p:cNvPicPr>
            <a:picLocks noChangeAspect="1"/>
          </p:cNvPicPr>
          <p:nvPr/>
        </p:nvPicPr>
        <p:blipFill rotWithShape="1">
          <a:blip r:embed="rId6"/>
          <a:srcRect t="36387"/>
          <a:stretch/>
        </p:blipFill>
        <p:spPr>
          <a:xfrm>
            <a:off x="2690575" y="3429000"/>
            <a:ext cx="7030721" cy="2518355"/>
          </a:xfrm>
          <a:prstGeom prst="rect">
            <a:avLst/>
          </a:prstGeom>
        </p:spPr>
      </p:pic>
    </p:spTree>
    <p:extLst>
      <p:ext uri="{BB962C8B-B14F-4D97-AF65-F5344CB8AC3E}">
        <p14:creationId xmlns:p14="http://schemas.microsoft.com/office/powerpoint/2010/main" val="19078850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Implementation Reports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Timing Report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Power Report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Utilization Report</a:t>
            </a:r>
          </a:p>
        </p:txBody>
      </p:sp>
    </p:spTree>
    <p:extLst>
      <p:ext uri="{BB962C8B-B14F-4D97-AF65-F5344CB8AC3E}">
        <p14:creationId xmlns:p14="http://schemas.microsoft.com/office/powerpoint/2010/main" val="2718212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1" end="1"/>
                                            </p:txEl>
                                          </p:spTgt>
                                        </p:tgtEl>
                                      </p:cBhvr>
                                    </p:animEffect>
                                    <p:animScale>
                                      <p:cBhvr>
                                        <p:cTn id="7" dur="250" autoRev="1" fill="hold"/>
                                        <p:tgtEl>
                                          <p:spTgt spid="3">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Power Report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a:extLst>
              <a:ext uri="{FF2B5EF4-FFF2-40B4-BE49-F238E27FC236}">
                <a16:creationId xmlns:a16="http://schemas.microsoft.com/office/drawing/2014/main" id="{B3DC7CE0-1A74-EE2C-2C4A-01DD415F6A9D}"/>
              </a:ext>
            </a:extLst>
          </p:cNvPr>
          <p:cNvPicPr>
            <a:picLocks noChangeAspect="1"/>
          </p:cNvPicPr>
          <p:nvPr/>
        </p:nvPicPr>
        <p:blipFill rotWithShape="1">
          <a:blip r:embed="rId5"/>
          <a:srcRect b="5353"/>
          <a:stretch/>
        </p:blipFill>
        <p:spPr>
          <a:xfrm>
            <a:off x="2216793" y="1565343"/>
            <a:ext cx="7985089" cy="4096155"/>
          </a:xfrm>
          <a:prstGeom prst="rect">
            <a:avLst/>
          </a:prstGeom>
        </p:spPr>
      </p:pic>
    </p:spTree>
    <p:extLst>
      <p:ext uri="{BB962C8B-B14F-4D97-AF65-F5344CB8AC3E}">
        <p14:creationId xmlns:p14="http://schemas.microsoft.com/office/powerpoint/2010/main" val="17405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Implementation Reports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Timing Report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Power Report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Utilization Report</a:t>
            </a:r>
          </a:p>
        </p:txBody>
      </p:sp>
    </p:spTree>
    <p:extLst>
      <p:ext uri="{BB962C8B-B14F-4D97-AF65-F5344CB8AC3E}">
        <p14:creationId xmlns:p14="http://schemas.microsoft.com/office/powerpoint/2010/main" val="3868900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Utilization Report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a:extLst>
              <a:ext uri="{FF2B5EF4-FFF2-40B4-BE49-F238E27FC236}">
                <a16:creationId xmlns:a16="http://schemas.microsoft.com/office/drawing/2014/main" id="{F001C9C8-33B9-4AF3-F9E8-8AAA0953D4CD}"/>
              </a:ext>
            </a:extLst>
          </p:cNvPr>
          <p:cNvPicPr>
            <a:picLocks noChangeAspect="1"/>
          </p:cNvPicPr>
          <p:nvPr/>
        </p:nvPicPr>
        <p:blipFill>
          <a:blip r:embed="rId5"/>
          <a:stretch>
            <a:fillRect/>
          </a:stretch>
        </p:blipFill>
        <p:spPr>
          <a:xfrm>
            <a:off x="1916540" y="1593700"/>
            <a:ext cx="8347345" cy="4050191"/>
          </a:xfrm>
          <a:prstGeom prst="rect">
            <a:avLst/>
          </a:prstGeom>
        </p:spPr>
      </p:pic>
    </p:spTree>
    <p:extLst>
      <p:ext uri="{BB962C8B-B14F-4D97-AF65-F5344CB8AC3E}">
        <p14:creationId xmlns:p14="http://schemas.microsoft.com/office/powerpoint/2010/main" val="39092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Utilization Report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6" name="Picture 5">
            <a:extLst>
              <a:ext uri="{FF2B5EF4-FFF2-40B4-BE49-F238E27FC236}">
                <a16:creationId xmlns:a16="http://schemas.microsoft.com/office/drawing/2014/main" id="{EED6420F-1046-E405-FA74-73AB355418B6}"/>
              </a:ext>
            </a:extLst>
          </p:cNvPr>
          <p:cNvPicPr>
            <a:picLocks noChangeAspect="1"/>
          </p:cNvPicPr>
          <p:nvPr/>
        </p:nvPicPr>
        <p:blipFill>
          <a:blip r:embed="rId5"/>
          <a:stretch>
            <a:fillRect/>
          </a:stretch>
        </p:blipFill>
        <p:spPr>
          <a:xfrm>
            <a:off x="1356288" y="1735484"/>
            <a:ext cx="9467850" cy="4048125"/>
          </a:xfrm>
          <a:prstGeom prst="rect">
            <a:avLst/>
          </a:prstGeom>
        </p:spPr>
      </p:pic>
    </p:spTree>
    <p:extLst>
      <p:ext uri="{BB962C8B-B14F-4D97-AF65-F5344CB8AC3E}">
        <p14:creationId xmlns:p14="http://schemas.microsoft.com/office/powerpoint/2010/main" val="209736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FPGA implementation and applications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09"/>
            <a:ext cx="5199089" cy="2301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 Implementation:</a:t>
            </a:r>
          </a:p>
          <a:p>
            <a:r>
              <a:rPr lang="en-US"/>
              <a:t>Constrains</a:t>
            </a:r>
          </a:p>
          <a:p>
            <a:r>
              <a:rPr lang="en-US"/>
              <a:t>Synthesis Reports</a:t>
            </a:r>
          </a:p>
          <a:p>
            <a:r>
              <a:rPr lang="en-US"/>
              <a:t>Implementation Reports</a:t>
            </a:r>
          </a:p>
          <a:p>
            <a:pPr marL="0" indent="0">
              <a:buNone/>
            </a:pPr>
            <a:endParaRPr lang="en-US" sz="3600"/>
          </a:p>
          <a:p>
            <a:pPr marL="0" indent="0">
              <a:buNone/>
            </a:pPr>
            <a:endParaRPr lang="en-US" sz="3600"/>
          </a:p>
        </p:txBody>
      </p:sp>
      <p:sp>
        <p:nvSpPr>
          <p:cNvPr id="5" name="Text Placeholder 2">
            <a:extLst>
              <a:ext uri="{FF2B5EF4-FFF2-40B4-BE49-F238E27FC236}">
                <a16:creationId xmlns:a16="http://schemas.microsoft.com/office/drawing/2014/main" id="{09134A30-219C-5D5F-A80D-47FBD957DB12}"/>
              </a:ext>
            </a:extLst>
          </p:cNvPr>
          <p:cNvSpPr txBox="1">
            <a:spLocks/>
          </p:cNvSpPr>
          <p:nvPr/>
        </p:nvSpPr>
        <p:spPr>
          <a:xfrm>
            <a:off x="6253488" y="1589509"/>
            <a:ext cx="5187516" cy="1756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II. Applications:</a:t>
            </a:r>
          </a:p>
          <a:p>
            <a:r>
              <a:rPr lang="en-US"/>
              <a:t>LEDs Testing</a:t>
            </a:r>
          </a:p>
          <a:p>
            <a:r>
              <a:rPr lang="en-US"/>
              <a:t>Sending Characters using UART</a:t>
            </a:r>
          </a:p>
          <a:p>
            <a:pPr marL="0" indent="0">
              <a:buNone/>
            </a:pPr>
            <a:endParaRPr lang="en-US" sz="3600"/>
          </a:p>
          <a:p>
            <a:pPr marL="0" indent="0">
              <a:buNone/>
            </a:pPr>
            <a:endParaRPr lang="en-US" sz="3600"/>
          </a:p>
        </p:txBody>
      </p:sp>
    </p:spTree>
    <p:extLst>
      <p:ext uri="{BB962C8B-B14F-4D97-AF65-F5344CB8AC3E}">
        <p14:creationId xmlns:p14="http://schemas.microsoft.com/office/powerpoint/2010/main" val="400454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xEl>
                                              <p:pRg st="1" end="1"/>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Application 1: LEDs Testing</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4900775"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a:t>O</a:t>
            </a:r>
            <a:r>
              <a:rPr lang="en-AE" sz="3600" b="1"/>
              <a:t>bjective:</a:t>
            </a:r>
            <a:endParaRPr lang="en-AE" sz="3600"/>
          </a:p>
          <a:p>
            <a:r>
              <a:rPr lang="en-US" sz="2400"/>
              <a:t>I</a:t>
            </a:r>
            <a:r>
              <a:rPr lang="en-AE" sz="2400"/>
              <a:t>t tests RISC-V specific operations while turning a LED on is the indication to the success of these operations. </a:t>
            </a:r>
            <a:r>
              <a:rPr lang="en-AE" sz="2400" u="sng"/>
              <a:t>These operations are as follows:</a:t>
            </a:r>
          </a:p>
          <a:p>
            <a:pPr marL="0" indent="0">
              <a:buNone/>
            </a:pPr>
            <a:r>
              <a:rPr lang="en-AE" sz="2400"/>
              <a:t>• Integer (add, or, </a:t>
            </a:r>
            <a:r>
              <a:rPr lang="en-AE" sz="2400" err="1"/>
              <a:t>xor</a:t>
            </a:r>
            <a:r>
              <a:rPr lang="en-AE" sz="2400"/>
              <a:t> and </a:t>
            </a:r>
            <a:r>
              <a:rPr lang="en-AE" sz="2400" err="1"/>
              <a:t>slt</a:t>
            </a:r>
            <a:r>
              <a:rPr lang="en-AE" sz="2400"/>
              <a:t>). </a:t>
            </a:r>
          </a:p>
          <a:p>
            <a:pPr marL="0" indent="0">
              <a:buNone/>
            </a:pPr>
            <a:r>
              <a:rPr lang="en-AE" sz="2400"/>
              <a:t>• Multiplication. </a:t>
            </a:r>
          </a:p>
          <a:p>
            <a:pPr marL="0" indent="0">
              <a:buNone/>
            </a:pPr>
            <a:r>
              <a:rPr lang="en-AE" sz="2400"/>
              <a:t>• Compressed. </a:t>
            </a:r>
          </a:p>
          <a:p>
            <a:pPr marL="0" indent="0">
              <a:buNone/>
            </a:pPr>
            <a:r>
              <a:rPr lang="en-AE" sz="2400"/>
              <a:t>• Atomic.</a:t>
            </a:r>
            <a:endParaRPr lang="en-US" sz="2400"/>
          </a:p>
        </p:txBody>
      </p:sp>
      <p:pic>
        <p:nvPicPr>
          <p:cNvPr id="9" name="Picture 8">
            <a:extLst>
              <a:ext uri="{FF2B5EF4-FFF2-40B4-BE49-F238E27FC236}">
                <a16:creationId xmlns:a16="http://schemas.microsoft.com/office/drawing/2014/main" id="{D52A4FA1-9C20-AFDE-A729-798F737BACC6}"/>
              </a:ext>
            </a:extLst>
          </p:cNvPr>
          <p:cNvPicPr>
            <a:picLocks noChangeAspect="1"/>
          </p:cNvPicPr>
          <p:nvPr/>
        </p:nvPicPr>
        <p:blipFill>
          <a:blip r:embed="rId5"/>
          <a:stretch>
            <a:fillRect/>
          </a:stretch>
        </p:blipFill>
        <p:spPr>
          <a:xfrm>
            <a:off x="4756078" y="3673766"/>
            <a:ext cx="7382827" cy="2251038"/>
          </a:xfrm>
          <a:prstGeom prst="rect">
            <a:avLst/>
          </a:prstGeom>
        </p:spPr>
      </p:pic>
      <p:pic>
        <p:nvPicPr>
          <p:cNvPr id="10" name="Picture 9">
            <a:extLst>
              <a:ext uri="{FF2B5EF4-FFF2-40B4-BE49-F238E27FC236}">
                <a16:creationId xmlns:a16="http://schemas.microsoft.com/office/drawing/2014/main" id="{0A8CFC40-5ECB-3234-5491-4DA1F2AC1608}"/>
              </a:ext>
            </a:extLst>
          </p:cNvPr>
          <p:cNvPicPr>
            <a:picLocks noChangeAspect="1"/>
          </p:cNvPicPr>
          <p:nvPr/>
        </p:nvPicPr>
        <p:blipFill>
          <a:blip r:embed="rId6"/>
          <a:stretch>
            <a:fillRect/>
          </a:stretch>
        </p:blipFill>
        <p:spPr>
          <a:xfrm>
            <a:off x="5797685" y="5740836"/>
            <a:ext cx="5096698" cy="499915"/>
          </a:xfrm>
          <a:prstGeom prst="rect">
            <a:avLst/>
          </a:prstGeom>
        </p:spPr>
      </p:pic>
    </p:spTree>
    <p:extLst>
      <p:ext uri="{BB962C8B-B14F-4D97-AF65-F5344CB8AC3E}">
        <p14:creationId xmlns:p14="http://schemas.microsoft.com/office/powerpoint/2010/main" val="79528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Application 1: LEDs Testing</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9" name="Picture 8">
            <a:extLst>
              <a:ext uri="{FF2B5EF4-FFF2-40B4-BE49-F238E27FC236}">
                <a16:creationId xmlns:a16="http://schemas.microsoft.com/office/drawing/2014/main" id="{D52A4FA1-9C20-AFDE-A729-798F737BACC6}"/>
              </a:ext>
            </a:extLst>
          </p:cNvPr>
          <p:cNvPicPr>
            <a:picLocks noChangeAspect="1"/>
          </p:cNvPicPr>
          <p:nvPr/>
        </p:nvPicPr>
        <p:blipFill>
          <a:blip r:embed="rId5"/>
          <a:stretch>
            <a:fillRect/>
          </a:stretch>
        </p:blipFill>
        <p:spPr>
          <a:xfrm>
            <a:off x="144555" y="1639522"/>
            <a:ext cx="11902890" cy="3880763"/>
          </a:xfrm>
          <a:prstGeom prst="rect">
            <a:avLst/>
          </a:prstGeom>
        </p:spPr>
      </p:pic>
      <p:pic>
        <p:nvPicPr>
          <p:cNvPr id="10" name="Picture 9">
            <a:extLst>
              <a:ext uri="{FF2B5EF4-FFF2-40B4-BE49-F238E27FC236}">
                <a16:creationId xmlns:a16="http://schemas.microsoft.com/office/drawing/2014/main" id="{0A8CFC40-5ECB-3234-5491-4DA1F2AC1608}"/>
              </a:ext>
            </a:extLst>
          </p:cNvPr>
          <p:cNvPicPr>
            <a:picLocks noChangeAspect="1"/>
          </p:cNvPicPr>
          <p:nvPr/>
        </p:nvPicPr>
        <p:blipFill>
          <a:blip r:embed="rId6"/>
          <a:stretch>
            <a:fillRect/>
          </a:stretch>
        </p:blipFill>
        <p:spPr>
          <a:xfrm>
            <a:off x="3151248" y="5705836"/>
            <a:ext cx="5096698" cy="499915"/>
          </a:xfrm>
          <a:prstGeom prst="rect">
            <a:avLst/>
          </a:prstGeom>
        </p:spPr>
      </p:pic>
    </p:spTree>
    <p:extLst>
      <p:ext uri="{BB962C8B-B14F-4D97-AF65-F5344CB8AC3E}">
        <p14:creationId xmlns:p14="http://schemas.microsoft.com/office/powerpoint/2010/main" val="422108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Assembly Program for App 1</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6" name="Picture 5">
            <a:extLst>
              <a:ext uri="{FF2B5EF4-FFF2-40B4-BE49-F238E27FC236}">
                <a16:creationId xmlns:a16="http://schemas.microsoft.com/office/drawing/2014/main" id="{B1CE93F8-944B-0CCC-F638-C0A79A1BADB5}"/>
              </a:ext>
            </a:extLst>
          </p:cNvPr>
          <p:cNvPicPr>
            <a:picLocks noChangeAspect="1"/>
          </p:cNvPicPr>
          <p:nvPr/>
        </p:nvPicPr>
        <p:blipFill rotWithShape="1">
          <a:blip r:embed="rId5"/>
          <a:srcRect l="273"/>
          <a:stretch/>
        </p:blipFill>
        <p:spPr>
          <a:xfrm>
            <a:off x="826850" y="1452102"/>
            <a:ext cx="3929975" cy="4921937"/>
          </a:xfrm>
          <a:prstGeom prst="rect">
            <a:avLst/>
          </a:prstGeom>
          <a:ln w="19050">
            <a:solidFill>
              <a:schemeClr val="tx1"/>
            </a:solidFill>
          </a:ln>
        </p:spPr>
      </p:pic>
      <p:pic>
        <p:nvPicPr>
          <p:cNvPr id="9" name="Picture 8">
            <a:extLst>
              <a:ext uri="{FF2B5EF4-FFF2-40B4-BE49-F238E27FC236}">
                <a16:creationId xmlns:a16="http://schemas.microsoft.com/office/drawing/2014/main" id="{215F23B0-18A9-8848-690E-34E870D91DC6}"/>
              </a:ext>
            </a:extLst>
          </p:cNvPr>
          <p:cNvPicPr>
            <a:picLocks noChangeAspect="1"/>
          </p:cNvPicPr>
          <p:nvPr/>
        </p:nvPicPr>
        <p:blipFill rotWithShape="1">
          <a:blip r:embed="rId6"/>
          <a:srcRect t="1288" b="274"/>
          <a:stretch/>
        </p:blipFill>
        <p:spPr>
          <a:xfrm>
            <a:off x="6741717" y="1418055"/>
            <a:ext cx="3511315" cy="4965742"/>
          </a:xfrm>
          <a:prstGeom prst="rect">
            <a:avLst/>
          </a:prstGeom>
          <a:ln w="19050">
            <a:solidFill>
              <a:schemeClr val="tx1"/>
            </a:solidFill>
          </a:ln>
        </p:spPr>
      </p:pic>
    </p:spTree>
    <p:extLst>
      <p:ext uri="{BB962C8B-B14F-4D97-AF65-F5344CB8AC3E}">
        <p14:creationId xmlns:p14="http://schemas.microsoft.com/office/powerpoint/2010/main" val="64369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Assembly Program for App 1</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a:extLst>
              <a:ext uri="{FF2B5EF4-FFF2-40B4-BE49-F238E27FC236}">
                <a16:creationId xmlns:a16="http://schemas.microsoft.com/office/drawing/2014/main" id="{EF439952-5D69-B302-0147-E6B8E88571B0}"/>
              </a:ext>
            </a:extLst>
          </p:cNvPr>
          <p:cNvPicPr>
            <a:picLocks noChangeAspect="1"/>
          </p:cNvPicPr>
          <p:nvPr/>
        </p:nvPicPr>
        <p:blipFill>
          <a:blip r:embed="rId5"/>
          <a:stretch>
            <a:fillRect/>
          </a:stretch>
        </p:blipFill>
        <p:spPr>
          <a:xfrm>
            <a:off x="816090" y="1418055"/>
            <a:ext cx="3796550" cy="4955984"/>
          </a:xfrm>
          <a:prstGeom prst="rect">
            <a:avLst/>
          </a:prstGeom>
          <a:ln w="19050">
            <a:solidFill>
              <a:schemeClr val="tx1"/>
            </a:solidFill>
          </a:ln>
        </p:spPr>
      </p:pic>
      <p:pic>
        <p:nvPicPr>
          <p:cNvPr id="10" name="Picture 9">
            <a:extLst>
              <a:ext uri="{FF2B5EF4-FFF2-40B4-BE49-F238E27FC236}">
                <a16:creationId xmlns:a16="http://schemas.microsoft.com/office/drawing/2014/main" id="{6E4F2150-B56C-23AA-B0F6-BB31D369E5F6}"/>
              </a:ext>
            </a:extLst>
          </p:cNvPr>
          <p:cNvPicPr>
            <a:picLocks noChangeAspect="1"/>
          </p:cNvPicPr>
          <p:nvPr/>
        </p:nvPicPr>
        <p:blipFill rotWithShape="1">
          <a:blip r:embed="rId6"/>
          <a:srcRect t="2131"/>
          <a:stretch/>
        </p:blipFill>
        <p:spPr>
          <a:xfrm>
            <a:off x="6582850" y="1418056"/>
            <a:ext cx="3829050" cy="4955984"/>
          </a:xfrm>
          <a:prstGeom prst="rect">
            <a:avLst/>
          </a:prstGeom>
          <a:ln w="19050">
            <a:solidFill>
              <a:schemeClr val="tx1"/>
            </a:solidFill>
          </a:ln>
        </p:spPr>
      </p:pic>
    </p:spTree>
    <p:extLst>
      <p:ext uri="{BB962C8B-B14F-4D97-AF65-F5344CB8AC3E}">
        <p14:creationId xmlns:p14="http://schemas.microsoft.com/office/powerpoint/2010/main" val="47564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startAt="2"/>
            </a:pPr>
            <a:r>
              <a:rPr lang="en-US" sz="2800"/>
              <a:t>Add Control Unit	</a:t>
            </a:r>
            <a:endParaRPr lang="en-US" sz="2400"/>
          </a:p>
        </p:txBody>
      </p:sp>
      <p:graphicFrame>
        <p:nvGraphicFramePr>
          <p:cNvPr id="3" name="Table 2">
            <a:extLst>
              <a:ext uri="{FF2B5EF4-FFF2-40B4-BE49-F238E27FC236}">
                <a16:creationId xmlns:a16="http://schemas.microsoft.com/office/drawing/2014/main" id="{21EA08AB-2A86-37C5-9211-0BA786F1B68B}"/>
              </a:ext>
            </a:extLst>
          </p:cNvPr>
          <p:cNvGraphicFramePr>
            <a:graphicFrameLocks noGrp="1"/>
          </p:cNvGraphicFramePr>
          <p:nvPr>
            <p:extLst>
              <p:ext uri="{D42A27DB-BD31-4B8C-83A1-F6EECF244321}">
                <p14:modId xmlns:p14="http://schemas.microsoft.com/office/powerpoint/2010/main" val="1464552925"/>
              </p:ext>
            </p:extLst>
          </p:nvPr>
        </p:nvGraphicFramePr>
        <p:xfrm>
          <a:off x="245989" y="2822954"/>
          <a:ext cx="11700022" cy="3352800"/>
        </p:xfrm>
        <a:graphic>
          <a:graphicData uri="http://schemas.openxmlformats.org/drawingml/2006/table">
            <a:tbl>
              <a:tblPr/>
              <a:tblGrid>
                <a:gridCol w="544186">
                  <a:extLst>
                    <a:ext uri="{9D8B030D-6E8A-4147-A177-3AD203B41FA5}">
                      <a16:colId xmlns:a16="http://schemas.microsoft.com/office/drawing/2014/main" val="3350246555"/>
                    </a:ext>
                  </a:extLst>
                </a:gridCol>
                <a:gridCol w="1088375">
                  <a:extLst>
                    <a:ext uri="{9D8B030D-6E8A-4147-A177-3AD203B41FA5}">
                      <a16:colId xmlns:a16="http://schemas.microsoft.com/office/drawing/2014/main" val="295959470"/>
                    </a:ext>
                  </a:extLst>
                </a:gridCol>
                <a:gridCol w="1179072">
                  <a:extLst>
                    <a:ext uri="{9D8B030D-6E8A-4147-A177-3AD203B41FA5}">
                      <a16:colId xmlns:a16="http://schemas.microsoft.com/office/drawing/2014/main" val="799054960"/>
                    </a:ext>
                  </a:extLst>
                </a:gridCol>
                <a:gridCol w="997676">
                  <a:extLst>
                    <a:ext uri="{9D8B030D-6E8A-4147-A177-3AD203B41FA5}">
                      <a16:colId xmlns:a16="http://schemas.microsoft.com/office/drawing/2014/main" val="3290648933"/>
                    </a:ext>
                  </a:extLst>
                </a:gridCol>
                <a:gridCol w="997676">
                  <a:extLst>
                    <a:ext uri="{9D8B030D-6E8A-4147-A177-3AD203B41FA5}">
                      <a16:colId xmlns:a16="http://schemas.microsoft.com/office/drawing/2014/main" val="904261320"/>
                    </a:ext>
                  </a:extLst>
                </a:gridCol>
                <a:gridCol w="1269769">
                  <a:extLst>
                    <a:ext uri="{9D8B030D-6E8A-4147-A177-3AD203B41FA5}">
                      <a16:colId xmlns:a16="http://schemas.microsoft.com/office/drawing/2014/main" val="545642491"/>
                    </a:ext>
                  </a:extLst>
                </a:gridCol>
                <a:gridCol w="1269769">
                  <a:extLst>
                    <a:ext uri="{9D8B030D-6E8A-4147-A177-3AD203B41FA5}">
                      <a16:colId xmlns:a16="http://schemas.microsoft.com/office/drawing/2014/main" val="90582359"/>
                    </a:ext>
                  </a:extLst>
                </a:gridCol>
                <a:gridCol w="997676">
                  <a:extLst>
                    <a:ext uri="{9D8B030D-6E8A-4147-A177-3AD203B41FA5}">
                      <a16:colId xmlns:a16="http://schemas.microsoft.com/office/drawing/2014/main" val="2315979515"/>
                    </a:ext>
                  </a:extLst>
                </a:gridCol>
                <a:gridCol w="997676">
                  <a:extLst>
                    <a:ext uri="{9D8B030D-6E8A-4147-A177-3AD203B41FA5}">
                      <a16:colId xmlns:a16="http://schemas.microsoft.com/office/drawing/2014/main" val="4050638218"/>
                    </a:ext>
                  </a:extLst>
                </a:gridCol>
                <a:gridCol w="1179073">
                  <a:extLst>
                    <a:ext uri="{9D8B030D-6E8A-4147-A177-3AD203B41FA5}">
                      <a16:colId xmlns:a16="http://schemas.microsoft.com/office/drawing/2014/main" val="531497340"/>
                    </a:ext>
                  </a:extLst>
                </a:gridCol>
                <a:gridCol w="589537">
                  <a:extLst>
                    <a:ext uri="{9D8B030D-6E8A-4147-A177-3AD203B41FA5}">
                      <a16:colId xmlns:a16="http://schemas.microsoft.com/office/drawing/2014/main" val="1521834427"/>
                    </a:ext>
                  </a:extLst>
                </a:gridCol>
                <a:gridCol w="589537">
                  <a:extLst>
                    <a:ext uri="{9D8B030D-6E8A-4147-A177-3AD203B41FA5}">
                      <a16:colId xmlns:a16="http://schemas.microsoft.com/office/drawing/2014/main" val="1007297320"/>
                    </a:ext>
                  </a:extLst>
                </a:gridCol>
              </a:tblGrid>
              <a:tr h="304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cs typeface="Times New Roman" pitchFamily="18" charset="0"/>
                        </a:rPr>
                        <a:t>op</a:t>
                      </a:r>
                      <a:endParaRPr kumimoji="0" lang="en-US" sz="1400" b="0" i="0" u="none" strike="noStrike" cap="none" normalizeH="0" baseline="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cs typeface="Times New Roman" pitchFamily="18" charset="0"/>
                        </a:rPr>
                        <a:t>Instruct</a:t>
                      </a:r>
                      <a:endParaRPr kumimoji="0" lang="en-US" sz="1400" b="0" i="0" u="none" strike="noStrike" cap="none" normalizeH="0" baseline="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err="1">
                          <a:ln>
                            <a:noFill/>
                          </a:ln>
                          <a:solidFill>
                            <a:schemeClr val="bg1"/>
                          </a:solidFill>
                          <a:effectLst/>
                          <a:latin typeface="Times New Roman" pitchFamily="18" charset="0"/>
                          <a:cs typeface="Times New Roman" pitchFamily="18" charset="0"/>
                        </a:rPr>
                        <a:t>RegWrite</a:t>
                      </a:r>
                      <a:endParaRPr kumimoji="0" lang="en-US" sz="1400" b="0" i="0" u="none" strike="noStrike" cap="none" normalizeH="0" baseline="0">
                        <a:ln>
                          <a:noFill/>
                        </a:ln>
                        <a:solidFill>
                          <a:schemeClr val="bg1"/>
                        </a:solidFill>
                        <a:effectLst/>
                        <a:latin typeface="Times New Roman" pitchFamily="18"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err="1">
                          <a:ln>
                            <a:noFill/>
                          </a:ln>
                          <a:solidFill>
                            <a:schemeClr val="bg1"/>
                          </a:solidFill>
                          <a:effectLst/>
                          <a:latin typeface="Times New Roman" pitchFamily="18" charset="0"/>
                          <a:cs typeface="Times New Roman" pitchFamily="18" charset="0"/>
                        </a:rPr>
                        <a:t>ImmSrc</a:t>
                      </a:r>
                      <a:endParaRPr kumimoji="0" lang="en-US" sz="1400" b="0" i="0" u="none" strike="noStrike" cap="none" normalizeH="0" baseline="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err="1">
                          <a:ln>
                            <a:noFill/>
                          </a:ln>
                          <a:solidFill>
                            <a:schemeClr val="bg1"/>
                          </a:solidFill>
                          <a:effectLst/>
                          <a:latin typeface="Times New Roman" pitchFamily="18" charset="0"/>
                          <a:cs typeface="Times New Roman" pitchFamily="18" charset="0"/>
                        </a:rPr>
                        <a:t>ALUSrc</a:t>
                      </a:r>
                      <a:endParaRPr kumimoji="0" lang="en-US" sz="1400" b="0" i="0" u="none" strike="noStrike" cap="none" normalizeH="0" baseline="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err="1">
                          <a:ln>
                            <a:noFill/>
                          </a:ln>
                          <a:solidFill>
                            <a:schemeClr val="bg1"/>
                          </a:solidFill>
                          <a:effectLst/>
                          <a:latin typeface="Times New Roman" pitchFamily="18" charset="0"/>
                          <a:cs typeface="Times New Roman" pitchFamily="18" charset="0"/>
                        </a:rPr>
                        <a:t>MemWrite</a:t>
                      </a:r>
                      <a:endParaRPr kumimoji="0" lang="en-US" sz="1400" b="0" i="0" u="none" strike="noStrike" cap="none" normalizeH="0" baseline="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err="1">
                          <a:ln>
                            <a:noFill/>
                          </a:ln>
                          <a:solidFill>
                            <a:schemeClr val="bg1"/>
                          </a:solidFill>
                          <a:effectLst/>
                          <a:latin typeface="Times New Roman" pitchFamily="18" charset="0"/>
                          <a:cs typeface="Times New Roman" pitchFamily="18" charset="0"/>
                        </a:rPr>
                        <a:t>ResultSrc</a:t>
                      </a:r>
                      <a:endParaRPr kumimoji="0" lang="en-US" sz="1400" b="0" i="0" u="none" strike="noStrike" cap="none" normalizeH="0" baseline="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Times New Roman" pitchFamily="18" charset="0"/>
                          <a:cs typeface="Arial" charset="0"/>
                        </a:rPr>
                        <a:t>Branch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err="1">
                          <a:ln>
                            <a:noFill/>
                          </a:ln>
                          <a:solidFill>
                            <a:schemeClr val="bg1"/>
                          </a:solidFill>
                          <a:effectLst/>
                          <a:latin typeface="Times New Roman" pitchFamily="18" charset="0"/>
                          <a:cs typeface="Times New Roman" pitchFamily="18" charset="0"/>
                        </a:rPr>
                        <a:t>ALUOp</a:t>
                      </a:r>
                      <a:endParaRPr kumimoji="0" lang="en-US" sz="1400" b="0" i="0" u="none" strike="noStrike" cap="none" normalizeH="0" baseline="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err="1">
                          <a:ln>
                            <a:noFill/>
                          </a:ln>
                          <a:solidFill>
                            <a:schemeClr val="bg1"/>
                          </a:solidFill>
                          <a:effectLst/>
                          <a:latin typeface="Times New Roman" pitchFamily="18" charset="0"/>
                          <a:cs typeface="Arial" charset="0"/>
                        </a:rPr>
                        <a:t>PCUpdate</a:t>
                      </a:r>
                      <a:endParaRPr kumimoji="0" lang="en-US" sz="1400" b="1" i="0" u="none" strike="noStrike" cap="none" normalizeH="0" baseline="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gridSpan="2">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err="1">
                          <a:ln>
                            <a:noFill/>
                          </a:ln>
                          <a:solidFill>
                            <a:schemeClr val="bg1"/>
                          </a:solidFill>
                          <a:effectLst/>
                          <a:latin typeface="Times New Roman" pitchFamily="18" charset="0"/>
                          <a:cs typeface="Arial" charset="0"/>
                        </a:rPr>
                        <a:t>ALUControl</a:t>
                      </a:r>
                      <a:endParaRPr kumimoji="0" lang="en-US" sz="1400" b="1" i="0" u="none" strike="noStrike" cap="none" normalizeH="0" baseline="0">
                        <a:ln>
                          <a:noFill/>
                        </a:ln>
                        <a:solidFill>
                          <a:schemeClr val="bg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17"/>
                    </a:solidFill>
                  </a:tcPr>
                </a:tc>
                <a:tc hMerge="1">
                  <a:txBody>
                    <a:bodyPr/>
                    <a:lstStyle/>
                    <a:p>
                      <a:endParaRPr lang="en-GB"/>
                    </a:p>
                  </a:txBody>
                  <a:tcPr/>
                </a:tc>
                <a:extLst>
                  <a:ext uri="{0D108BD9-81ED-4DB2-BD59-A6C34878D82A}">
                    <a16:rowId xmlns:a16="http://schemas.microsoft.com/office/drawing/2014/main" val="1840149533"/>
                  </a:ext>
                </a:extLst>
              </a:tr>
              <a:tr h="228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a:t>
                      </a:r>
                      <a:endParaRPr kumimoji="0" lang="en-US" sz="1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err="1">
                          <a:ln>
                            <a:noFill/>
                          </a:ln>
                          <a:solidFill>
                            <a:schemeClr val="tx1"/>
                          </a:solidFill>
                          <a:effectLst/>
                          <a:latin typeface="Courier New" pitchFamily="49" charset="0"/>
                          <a:cs typeface="Times New Roman" pitchFamily="18" charset="0"/>
                        </a:rPr>
                        <a:t>lw</a:t>
                      </a:r>
                      <a:endParaRPr kumimoji="0" lang="en-US" sz="1400" b="1" i="0" u="none" strike="noStrike" cap="none" normalizeH="0" baseline="0">
                        <a:ln>
                          <a:noFill/>
                        </a:ln>
                        <a:solidFill>
                          <a:schemeClr val="tx1"/>
                        </a:solidFill>
                        <a:effectLst/>
                        <a:latin typeface="Courier New" pitchFamily="49"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extLst>
                  <a:ext uri="{0D108BD9-81ED-4DB2-BD59-A6C34878D82A}">
                    <a16:rowId xmlns:a16="http://schemas.microsoft.com/office/drawing/2014/main" val="3088741087"/>
                  </a:ext>
                </a:extLst>
              </a:tr>
              <a:tr h="304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err="1">
                          <a:ln>
                            <a:noFill/>
                          </a:ln>
                          <a:solidFill>
                            <a:schemeClr val="tx1"/>
                          </a:solidFill>
                          <a:effectLst/>
                          <a:latin typeface="Courier New" pitchFamily="49" charset="0"/>
                          <a:cs typeface="Times New Roman" pitchFamily="18" charset="0"/>
                        </a:rPr>
                        <a:t>sw</a:t>
                      </a:r>
                      <a:endParaRPr kumimoji="0" lang="en-US" sz="1400" b="1" i="0" u="none" strike="noStrike" cap="none" normalizeH="0" baseline="0">
                        <a:ln>
                          <a:noFill/>
                        </a:ln>
                        <a:solidFill>
                          <a:schemeClr val="tx1"/>
                        </a:solidFill>
                        <a:effectLst/>
                        <a:latin typeface="Courier New" pitchFamily="49"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extLst>
                  <a:ext uri="{0D108BD9-81ED-4DB2-BD59-A6C34878D82A}">
                    <a16:rowId xmlns:a16="http://schemas.microsoft.com/office/drawing/2014/main" val="4154900389"/>
                  </a:ext>
                </a:extLst>
              </a:tr>
              <a:tr h="0">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51</a:t>
                      </a:r>
                      <a:endParaRPr kumimoji="0" lang="en-US" sz="1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a:ln>
                            <a:noFill/>
                          </a:ln>
                          <a:solidFill>
                            <a:schemeClr val="tx1"/>
                          </a:solidFill>
                          <a:effectLst/>
                          <a:latin typeface="Times New Roman" pitchFamily="18" charset="0"/>
                          <a:cs typeface="Arial" charset="0"/>
                        </a:rPr>
                        <a:t>R-type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0411805"/>
                  </a:ext>
                </a:extLst>
              </a:tr>
              <a:tr h="24384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7320958"/>
                  </a:ext>
                </a:extLst>
              </a:tr>
              <a:tr h="18288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add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6276320"/>
                  </a:ext>
                </a:extLst>
              </a:tr>
              <a:tr h="12192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sub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083424"/>
                  </a:ext>
                </a:extLst>
              </a:tr>
              <a:tr h="0">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slt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80088033"/>
                  </a:ext>
                </a:extLst>
              </a:tr>
              <a:tr h="1524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99</a:t>
                      </a:r>
                      <a:endParaRPr kumimoji="0" lang="en-US" sz="14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err="1">
                          <a:ln>
                            <a:noFill/>
                          </a:ln>
                          <a:solidFill>
                            <a:schemeClr val="tx1"/>
                          </a:solidFill>
                          <a:effectLst/>
                          <a:latin typeface="Courier New" pitchFamily="49" charset="0"/>
                          <a:cs typeface="Times New Roman" pitchFamily="18" charset="0"/>
                        </a:rPr>
                        <a:t>beq</a:t>
                      </a:r>
                      <a:endParaRPr kumimoji="0" lang="en-US" sz="1400" b="1" i="0" u="none" strike="noStrike" cap="none" normalizeH="0" baseline="0">
                        <a:ln>
                          <a:noFill/>
                        </a:ln>
                        <a:solidFill>
                          <a:schemeClr val="tx1"/>
                        </a:solidFill>
                        <a:effectLst/>
                        <a:latin typeface="Courier New" pitchFamily="49"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extLst>
                  <a:ext uri="{0D108BD9-81ED-4DB2-BD59-A6C34878D82A}">
                    <a16:rowId xmlns:a16="http://schemas.microsoft.com/office/drawing/2014/main" val="2423692039"/>
                  </a:ext>
                </a:extLst>
              </a:tr>
              <a:tr h="1524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err="1">
                          <a:ln>
                            <a:noFill/>
                          </a:ln>
                          <a:solidFill>
                            <a:schemeClr val="tx1"/>
                          </a:solidFill>
                          <a:effectLst/>
                          <a:latin typeface="Courier New" pitchFamily="49" charset="0"/>
                          <a:cs typeface="Arial" charset="0"/>
                        </a:rPr>
                        <a:t>addi</a:t>
                      </a:r>
                      <a:endParaRPr kumimoji="0" lang="en-US" sz="1400" b="1" i="0" u="none" strike="noStrike" cap="none" normalizeH="0" baseline="0">
                        <a:ln>
                          <a:noFill/>
                        </a:ln>
                        <a:solidFill>
                          <a:schemeClr val="tx1"/>
                        </a:solidFill>
                        <a:effectLst/>
                        <a:latin typeface="Courier New" pitchFamily="49"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extLst>
                  <a:ext uri="{0D108BD9-81ED-4DB2-BD59-A6C34878D82A}">
                    <a16:rowId xmlns:a16="http://schemas.microsoft.com/office/drawing/2014/main" val="2065709614"/>
                  </a:ext>
                </a:extLst>
              </a:tr>
              <a:tr h="228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err="1">
                          <a:ln>
                            <a:noFill/>
                          </a:ln>
                          <a:solidFill>
                            <a:sysClr val="windowText" lastClr="000000"/>
                          </a:solidFill>
                          <a:effectLst/>
                          <a:latin typeface="Courier New" pitchFamily="49" charset="0"/>
                          <a:cs typeface="Arial" charset="0"/>
                        </a:rPr>
                        <a:t>jal</a:t>
                      </a:r>
                      <a:endParaRPr kumimoji="0" lang="en-US" sz="1400" b="1" i="0" u="none" strike="noStrike" cap="none" normalizeH="0" baseline="0">
                        <a:ln>
                          <a:noFill/>
                        </a:ln>
                        <a:solidFill>
                          <a:sysClr val="windowText" lastClr="000000"/>
                        </a:solidFill>
                        <a:effectLst/>
                        <a:latin typeface="Courier New" pitchFamily="49"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ysClr val="windowText" lastClr="000000"/>
                          </a:solidFill>
                          <a:effectLst/>
                          <a:latin typeface="Times New Roman" pitchFamily="18" charset="0"/>
                          <a:cs typeface="Arial"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extLst>
                  <a:ext uri="{0D108BD9-81ED-4DB2-BD59-A6C34878D82A}">
                    <a16:rowId xmlns:a16="http://schemas.microsoft.com/office/drawing/2014/main" val="2857077043"/>
                  </a:ext>
                </a:extLst>
              </a:tr>
            </a:tbl>
          </a:graphicData>
        </a:graphic>
      </p:graphicFrame>
    </p:spTree>
    <p:extLst>
      <p:ext uri="{BB962C8B-B14F-4D97-AF65-F5344CB8AC3E}">
        <p14:creationId xmlns:p14="http://schemas.microsoft.com/office/powerpoint/2010/main" val="350078999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Assembly Program for App 1</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6" name="Picture 5">
            <a:extLst>
              <a:ext uri="{FF2B5EF4-FFF2-40B4-BE49-F238E27FC236}">
                <a16:creationId xmlns:a16="http://schemas.microsoft.com/office/drawing/2014/main" id="{814BCD0E-FBDA-6CAF-F066-932D9C2CF5D3}"/>
              </a:ext>
            </a:extLst>
          </p:cNvPr>
          <p:cNvPicPr>
            <a:picLocks noChangeAspect="1"/>
          </p:cNvPicPr>
          <p:nvPr/>
        </p:nvPicPr>
        <p:blipFill rotWithShape="1">
          <a:blip r:embed="rId5"/>
          <a:srcRect r="5573" b="43773"/>
          <a:stretch/>
        </p:blipFill>
        <p:spPr>
          <a:xfrm>
            <a:off x="816090" y="1418056"/>
            <a:ext cx="3922618" cy="4955983"/>
          </a:xfrm>
          <a:prstGeom prst="rect">
            <a:avLst/>
          </a:prstGeom>
          <a:ln w="19050">
            <a:solidFill>
              <a:schemeClr val="tx1"/>
            </a:solidFill>
          </a:ln>
        </p:spPr>
      </p:pic>
      <p:pic>
        <p:nvPicPr>
          <p:cNvPr id="7" name="Picture 6">
            <a:extLst>
              <a:ext uri="{FF2B5EF4-FFF2-40B4-BE49-F238E27FC236}">
                <a16:creationId xmlns:a16="http://schemas.microsoft.com/office/drawing/2014/main" id="{66597CFC-DE77-AE16-F215-D77147483EC7}"/>
              </a:ext>
            </a:extLst>
          </p:cNvPr>
          <p:cNvPicPr>
            <a:picLocks noChangeAspect="1"/>
          </p:cNvPicPr>
          <p:nvPr/>
        </p:nvPicPr>
        <p:blipFill rotWithShape="1">
          <a:blip r:embed="rId5"/>
          <a:srcRect t="53310"/>
          <a:stretch/>
        </p:blipFill>
        <p:spPr>
          <a:xfrm>
            <a:off x="6579665" y="1427815"/>
            <a:ext cx="3922618" cy="4955982"/>
          </a:xfrm>
          <a:prstGeom prst="rect">
            <a:avLst/>
          </a:prstGeom>
          <a:ln w="19050">
            <a:solidFill>
              <a:schemeClr val="tx1"/>
            </a:solidFill>
          </a:ln>
        </p:spPr>
      </p:pic>
    </p:spTree>
    <p:extLst>
      <p:ext uri="{BB962C8B-B14F-4D97-AF65-F5344CB8AC3E}">
        <p14:creationId xmlns:p14="http://schemas.microsoft.com/office/powerpoint/2010/main" val="169349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FPGA implementation and applications</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09"/>
            <a:ext cx="5199089" cy="2301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 Implementation:</a:t>
            </a:r>
          </a:p>
          <a:p>
            <a:r>
              <a:rPr lang="en-US"/>
              <a:t>Constrains</a:t>
            </a:r>
          </a:p>
          <a:p>
            <a:r>
              <a:rPr lang="en-US"/>
              <a:t>Synthesis Reports</a:t>
            </a:r>
          </a:p>
          <a:p>
            <a:r>
              <a:rPr lang="en-US"/>
              <a:t>Implementation Reports</a:t>
            </a:r>
          </a:p>
          <a:p>
            <a:pPr marL="0" indent="0">
              <a:buNone/>
            </a:pPr>
            <a:endParaRPr lang="en-US" sz="3600"/>
          </a:p>
          <a:p>
            <a:pPr marL="0" indent="0">
              <a:buNone/>
            </a:pPr>
            <a:endParaRPr lang="en-US" sz="3600"/>
          </a:p>
        </p:txBody>
      </p:sp>
      <p:sp>
        <p:nvSpPr>
          <p:cNvPr id="5" name="Text Placeholder 2">
            <a:extLst>
              <a:ext uri="{FF2B5EF4-FFF2-40B4-BE49-F238E27FC236}">
                <a16:creationId xmlns:a16="http://schemas.microsoft.com/office/drawing/2014/main" id="{09134A30-219C-5D5F-A80D-47FBD957DB12}"/>
              </a:ext>
            </a:extLst>
          </p:cNvPr>
          <p:cNvSpPr txBox="1">
            <a:spLocks/>
          </p:cNvSpPr>
          <p:nvPr/>
        </p:nvSpPr>
        <p:spPr>
          <a:xfrm>
            <a:off x="6253488" y="1589509"/>
            <a:ext cx="5187516" cy="1756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II. Applications:</a:t>
            </a:r>
            <a:endParaRPr lang="en-US"/>
          </a:p>
          <a:p>
            <a:r>
              <a:rPr lang="en-US"/>
              <a:t>LEDs Testing</a:t>
            </a:r>
            <a:endParaRPr lang="en-US" sz="5400"/>
          </a:p>
          <a:p>
            <a:r>
              <a:rPr lang="en-US"/>
              <a:t>Sending Characters using UART</a:t>
            </a:r>
          </a:p>
          <a:p>
            <a:pPr marL="0" indent="0">
              <a:buNone/>
            </a:pPr>
            <a:endParaRPr lang="en-US" sz="3600"/>
          </a:p>
          <a:p>
            <a:pPr marL="0" indent="0">
              <a:buNone/>
            </a:pPr>
            <a:endParaRPr lang="en-US" sz="3600"/>
          </a:p>
        </p:txBody>
      </p:sp>
    </p:spTree>
    <p:extLst>
      <p:ext uri="{BB962C8B-B14F-4D97-AF65-F5344CB8AC3E}">
        <p14:creationId xmlns:p14="http://schemas.microsoft.com/office/powerpoint/2010/main" val="377287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Application 2: Sending Characters using UART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4657583"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a:t>O</a:t>
            </a:r>
            <a:r>
              <a:rPr lang="en-AE" sz="3200" b="1"/>
              <a:t>bjective:</a:t>
            </a:r>
            <a:endParaRPr lang="en-AE" sz="3200"/>
          </a:p>
          <a:p>
            <a:r>
              <a:rPr lang="en-US" sz="2400"/>
              <a:t>I</a:t>
            </a:r>
            <a:r>
              <a:rPr lang="en-AE" sz="2400"/>
              <a:t>t is to send characters from UART Tx port to PC serial port and read the sent characters by TTY.</a:t>
            </a:r>
            <a:endParaRPr lang="en-US" sz="3600"/>
          </a:p>
        </p:txBody>
      </p:sp>
      <p:sp>
        <p:nvSpPr>
          <p:cNvPr id="6" name="TextBox 5">
            <a:extLst>
              <a:ext uri="{FF2B5EF4-FFF2-40B4-BE49-F238E27FC236}">
                <a16:creationId xmlns:a16="http://schemas.microsoft.com/office/drawing/2014/main" id="{AC04E60B-82AE-8E39-9ED7-F48727A3ACC0}"/>
              </a:ext>
            </a:extLst>
          </p:cNvPr>
          <p:cNvSpPr txBox="1"/>
          <p:nvPr/>
        </p:nvSpPr>
        <p:spPr>
          <a:xfrm>
            <a:off x="5846323" y="5466797"/>
            <a:ext cx="5097294" cy="369050"/>
          </a:xfrm>
          <a:prstGeom prst="rect">
            <a:avLst/>
          </a:prstGeom>
          <a:noFill/>
        </p:spPr>
        <p:txBody>
          <a:bodyPr wrap="square" rtlCol="0">
            <a:spAutoFit/>
          </a:bodyPr>
          <a:lstStyle/>
          <a:p>
            <a:pPr algn="ctr"/>
            <a:r>
              <a:rPr lang="en-US"/>
              <a:t>System Block Diagram for the App </a:t>
            </a:r>
            <a:endParaRPr lang="en-AE"/>
          </a:p>
        </p:txBody>
      </p:sp>
      <p:pic>
        <p:nvPicPr>
          <p:cNvPr id="7" name="Picture 6">
            <a:extLst>
              <a:ext uri="{FF2B5EF4-FFF2-40B4-BE49-F238E27FC236}">
                <a16:creationId xmlns:a16="http://schemas.microsoft.com/office/drawing/2014/main" id="{1463E597-A2FB-56B2-00B0-9AE0DBB557A6}"/>
              </a:ext>
            </a:extLst>
          </p:cNvPr>
          <p:cNvPicPr>
            <a:picLocks noChangeAspect="1"/>
          </p:cNvPicPr>
          <p:nvPr/>
        </p:nvPicPr>
        <p:blipFill>
          <a:blip r:embed="rId5"/>
          <a:stretch>
            <a:fillRect/>
          </a:stretch>
        </p:blipFill>
        <p:spPr>
          <a:xfrm>
            <a:off x="4741505" y="2824862"/>
            <a:ext cx="7204507" cy="2641935"/>
          </a:xfrm>
          <a:prstGeom prst="rect">
            <a:avLst/>
          </a:prstGeom>
        </p:spPr>
      </p:pic>
    </p:spTree>
    <p:extLst>
      <p:ext uri="{BB962C8B-B14F-4D97-AF65-F5344CB8AC3E}">
        <p14:creationId xmlns:p14="http://schemas.microsoft.com/office/powerpoint/2010/main" val="416533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Application 2: Sending Characters using UART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6" name="TextBox 5">
            <a:extLst>
              <a:ext uri="{FF2B5EF4-FFF2-40B4-BE49-F238E27FC236}">
                <a16:creationId xmlns:a16="http://schemas.microsoft.com/office/drawing/2014/main" id="{AC04E60B-82AE-8E39-9ED7-F48727A3ACC0}"/>
              </a:ext>
            </a:extLst>
          </p:cNvPr>
          <p:cNvSpPr txBox="1"/>
          <p:nvPr/>
        </p:nvSpPr>
        <p:spPr>
          <a:xfrm>
            <a:off x="3901014" y="5680954"/>
            <a:ext cx="5097294" cy="369050"/>
          </a:xfrm>
          <a:prstGeom prst="rect">
            <a:avLst/>
          </a:prstGeom>
          <a:noFill/>
        </p:spPr>
        <p:txBody>
          <a:bodyPr wrap="square" rtlCol="0">
            <a:spAutoFit/>
          </a:bodyPr>
          <a:lstStyle/>
          <a:p>
            <a:pPr algn="ctr"/>
            <a:r>
              <a:rPr lang="en-US"/>
              <a:t>System Block Diagram for the App </a:t>
            </a:r>
            <a:endParaRPr lang="en-AE"/>
          </a:p>
        </p:txBody>
      </p:sp>
      <p:pic>
        <p:nvPicPr>
          <p:cNvPr id="4" name="Picture 3">
            <a:extLst>
              <a:ext uri="{FF2B5EF4-FFF2-40B4-BE49-F238E27FC236}">
                <a16:creationId xmlns:a16="http://schemas.microsoft.com/office/drawing/2014/main" id="{136F5793-200D-1EB6-467F-DBB244301D28}"/>
              </a:ext>
            </a:extLst>
          </p:cNvPr>
          <p:cNvPicPr>
            <a:picLocks noChangeAspect="1"/>
          </p:cNvPicPr>
          <p:nvPr/>
        </p:nvPicPr>
        <p:blipFill>
          <a:blip r:embed="rId5"/>
          <a:stretch>
            <a:fillRect/>
          </a:stretch>
        </p:blipFill>
        <p:spPr>
          <a:xfrm>
            <a:off x="840261" y="1608801"/>
            <a:ext cx="10511477" cy="3854620"/>
          </a:xfrm>
          <a:prstGeom prst="rect">
            <a:avLst/>
          </a:prstGeom>
        </p:spPr>
      </p:pic>
    </p:spTree>
    <p:extLst>
      <p:ext uri="{BB962C8B-B14F-4D97-AF65-F5344CB8AC3E}">
        <p14:creationId xmlns:p14="http://schemas.microsoft.com/office/powerpoint/2010/main" val="70375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Assembly Program for App 2</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Picture 4">
            <a:extLst>
              <a:ext uri="{FF2B5EF4-FFF2-40B4-BE49-F238E27FC236}">
                <a16:creationId xmlns:a16="http://schemas.microsoft.com/office/drawing/2014/main" id="{3C1006E0-C8B1-9430-8400-33B233CE4500}"/>
              </a:ext>
            </a:extLst>
          </p:cNvPr>
          <p:cNvPicPr>
            <a:picLocks noChangeAspect="1"/>
          </p:cNvPicPr>
          <p:nvPr/>
        </p:nvPicPr>
        <p:blipFill>
          <a:blip r:embed="rId5"/>
          <a:stretch>
            <a:fillRect/>
          </a:stretch>
        </p:blipFill>
        <p:spPr>
          <a:xfrm>
            <a:off x="1287970" y="1480041"/>
            <a:ext cx="3254847" cy="4892686"/>
          </a:xfrm>
          <a:prstGeom prst="rect">
            <a:avLst/>
          </a:prstGeom>
          <a:ln w="19050">
            <a:solidFill>
              <a:schemeClr val="tx1"/>
            </a:solidFill>
          </a:ln>
        </p:spPr>
      </p:pic>
      <p:sp>
        <p:nvSpPr>
          <p:cNvPr id="9" name="TextBox 8">
            <a:extLst>
              <a:ext uri="{FF2B5EF4-FFF2-40B4-BE49-F238E27FC236}">
                <a16:creationId xmlns:a16="http://schemas.microsoft.com/office/drawing/2014/main" id="{2555BEFA-34CF-D601-7D16-E20D844B761E}"/>
              </a:ext>
            </a:extLst>
          </p:cNvPr>
          <p:cNvSpPr txBox="1"/>
          <p:nvPr/>
        </p:nvSpPr>
        <p:spPr>
          <a:xfrm>
            <a:off x="5038927" y="4645940"/>
            <a:ext cx="6652652" cy="1477328"/>
          </a:xfrm>
          <a:prstGeom prst="rect">
            <a:avLst/>
          </a:prstGeom>
          <a:noFill/>
        </p:spPr>
        <p:txBody>
          <a:bodyPr wrap="square" rtlCol="0">
            <a:spAutoFit/>
          </a:bodyPr>
          <a:lstStyle/>
          <a:p>
            <a:r>
              <a:rPr lang="en-AE" b="1"/>
              <a:t>Note:</a:t>
            </a:r>
          </a:p>
          <a:p>
            <a:r>
              <a:rPr lang="en-AE"/>
              <a:t>if random characters appear on the screen that means there’s a timing mis-synchronization between UART module baud rate and the baud rate on the serial port.</a:t>
            </a:r>
            <a:endParaRPr lang="en-US" b="1"/>
          </a:p>
          <a:p>
            <a:r>
              <a:rPr lang="en-US"/>
              <a:t> </a:t>
            </a:r>
          </a:p>
        </p:txBody>
      </p:sp>
    </p:spTree>
    <p:extLst>
      <p:ext uri="{BB962C8B-B14F-4D97-AF65-F5344CB8AC3E}">
        <p14:creationId xmlns:p14="http://schemas.microsoft.com/office/powerpoint/2010/main" val="33724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10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93" b="1737"/>
          <a:stretch/>
        </p:blipFill>
        <p:spPr bwMode="auto">
          <a:xfrm>
            <a:off x="20" y="10298"/>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b="1">
                <a:solidFill>
                  <a:srgbClr val="FFFFFF"/>
                </a:solidFill>
              </a:rPr>
              <a:t>Chapter 9</a:t>
            </a:r>
            <a:br>
              <a:rPr lang="en-US" b="1">
                <a:solidFill>
                  <a:srgbClr val="FFFFFF"/>
                </a:solidFill>
              </a:rPr>
            </a:br>
            <a:r>
              <a:rPr lang="en-US" b="1">
                <a:solidFill>
                  <a:srgbClr val="FFFFFF"/>
                </a:solidFill>
              </a:rPr>
              <a:t>ASIC Implementation</a:t>
            </a:r>
            <a:endParaRPr lang="en-US"/>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endParaRPr lang="en-US" sz="2400">
              <a:solidFill>
                <a:schemeClr val="bg1"/>
              </a:solidFill>
            </a:endParaRPr>
          </a:p>
        </p:txBody>
      </p:sp>
      <p:sp>
        <p:nvSpPr>
          <p:cNvPr id="8" name="TextBox 7">
            <a:extLst>
              <a:ext uri="{FF2B5EF4-FFF2-40B4-BE49-F238E27FC236}">
                <a16:creationId xmlns:a16="http://schemas.microsoft.com/office/drawing/2014/main" id="{F968C659-2787-1730-85A3-12FC776CC34B}"/>
              </a:ext>
            </a:extLst>
          </p:cNvPr>
          <p:cNvSpPr txBox="1"/>
          <p:nvPr/>
        </p:nvSpPr>
        <p:spPr>
          <a:xfrm>
            <a:off x="3210698" y="4539048"/>
            <a:ext cx="69444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2F2F2"/>
                </a:solidFill>
              </a:rPr>
              <a:t>Application Specific Integrated Circuit</a:t>
            </a:r>
            <a:r>
              <a:rPr lang="en-US" sz="2400">
                <a:cs typeface="Calibri"/>
              </a:rPr>
              <a:t>​</a:t>
            </a:r>
            <a:endParaRPr lang="en-US"/>
          </a:p>
        </p:txBody>
      </p:sp>
    </p:spTree>
    <p:extLst>
      <p:ext uri="{BB962C8B-B14F-4D97-AF65-F5344CB8AC3E}">
        <p14:creationId xmlns:p14="http://schemas.microsoft.com/office/powerpoint/2010/main" val="33981573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ASIC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447362" cy="60628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53497"/>
            <a:ext cx="11049102" cy="4496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ASIC Flow </a:t>
            </a:r>
          </a:p>
          <a:p>
            <a:endParaRPr lang="en-US" sz="3600"/>
          </a:p>
          <a:p>
            <a:pPr marL="0" indent="0">
              <a:buNone/>
            </a:pPr>
            <a:endParaRPr lang="en-US" sz="3600"/>
          </a:p>
        </p:txBody>
      </p:sp>
      <p:sp>
        <p:nvSpPr>
          <p:cNvPr id="4" name="Rectangle 3">
            <a:extLst>
              <a:ext uri="{FF2B5EF4-FFF2-40B4-BE49-F238E27FC236}">
                <a16:creationId xmlns:a16="http://schemas.microsoft.com/office/drawing/2014/main" id="{1AD32E95-7A5C-5D96-F2F2-19E92B17141E}"/>
              </a:ext>
            </a:extLst>
          </p:cNvPr>
          <p:cNvSpPr/>
          <p:nvPr/>
        </p:nvSpPr>
        <p:spPr>
          <a:xfrm>
            <a:off x="993058" y="2770643"/>
            <a:ext cx="2005781" cy="8849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t>Synthesis </a:t>
            </a:r>
          </a:p>
        </p:txBody>
      </p:sp>
      <p:sp>
        <p:nvSpPr>
          <p:cNvPr id="5" name="Arrow: Right 4">
            <a:extLst>
              <a:ext uri="{FF2B5EF4-FFF2-40B4-BE49-F238E27FC236}">
                <a16:creationId xmlns:a16="http://schemas.microsoft.com/office/drawing/2014/main" id="{727103F7-AA60-76A2-CC1D-6070226E8924}"/>
              </a:ext>
            </a:extLst>
          </p:cNvPr>
          <p:cNvSpPr/>
          <p:nvPr/>
        </p:nvSpPr>
        <p:spPr>
          <a:xfrm>
            <a:off x="2998839" y="3016447"/>
            <a:ext cx="786581" cy="353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FB2077-5574-8267-5700-C47258AD8945}"/>
              </a:ext>
            </a:extLst>
          </p:cNvPr>
          <p:cNvSpPr/>
          <p:nvPr/>
        </p:nvSpPr>
        <p:spPr>
          <a:xfrm>
            <a:off x="3785420" y="2726396"/>
            <a:ext cx="2005781" cy="8849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t>Formal Verification</a:t>
            </a:r>
          </a:p>
        </p:txBody>
      </p:sp>
      <p:sp>
        <p:nvSpPr>
          <p:cNvPr id="7" name="Arrow: Right 6">
            <a:extLst>
              <a:ext uri="{FF2B5EF4-FFF2-40B4-BE49-F238E27FC236}">
                <a16:creationId xmlns:a16="http://schemas.microsoft.com/office/drawing/2014/main" id="{22C63E84-A4C2-26E6-2096-6EB07232F302}"/>
              </a:ext>
            </a:extLst>
          </p:cNvPr>
          <p:cNvSpPr/>
          <p:nvPr/>
        </p:nvSpPr>
        <p:spPr>
          <a:xfrm>
            <a:off x="5791201" y="2972200"/>
            <a:ext cx="786581" cy="353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58725F-008E-3B28-F9AA-0D4320F86A8A}"/>
              </a:ext>
            </a:extLst>
          </p:cNvPr>
          <p:cNvSpPr/>
          <p:nvPr/>
        </p:nvSpPr>
        <p:spPr>
          <a:xfrm>
            <a:off x="6577782" y="2721485"/>
            <a:ext cx="2005781" cy="8849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t>DFT</a:t>
            </a:r>
            <a:r>
              <a:rPr lang="en-US"/>
              <a:t> </a:t>
            </a:r>
          </a:p>
        </p:txBody>
      </p:sp>
      <p:sp>
        <p:nvSpPr>
          <p:cNvPr id="10" name="Arrow: Right 9">
            <a:extLst>
              <a:ext uri="{FF2B5EF4-FFF2-40B4-BE49-F238E27FC236}">
                <a16:creationId xmlns:a16="http://schemas.microsoft.com/office/drawing/2014/main" id="{FA04BE12-22F7-EC46-CBA2-8C350AE2C833}"/>
              </a:ext>
            </a:extLst>
          </p:cNvPr>
          <p:cNvSpPr/>
          <p:nvPr/>
        </p:nvSpPr>
        <p:spPr>
          <a:xfrm>
            <a:off x="8583563" y="2967289"/>
            <a:ext cx="786581" cy="353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743DE8-A1C8-0E89-406C-D4AA27AE557D}"/>
              </a:ext>
            </a:extLst>
          </p:cNvPr>
          <p:cNvSpPr/>
          <p:nvPr/>
        </p:nvSpPr>
        <p:spPr>
          <a:xfrm>
            <a:off x="9370144" y="2688165"/>
            <a:ext cx="2005781" cy="8849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err="1"/>
              <a:t>PnR</a:t>
            </a:r>
            <a:r>
              <a:rPr lang="en-US"/>
              <a:t>  </a:t>
            </a:r>
          </a:p>
        </p:txBody>
      </p:sp>
      <p:sp>
        <p:nvSpPr>
          <p:cNvPr id="19" name="Arrow: Circular 18">
            <a:extLst>
              <a:ext uri="{FF2B5EF4-FFF2-40B4-BE49-F238E27FC236}">
                <a16:creationId xmlns:a16="http://schemas.microsoft.com/office/drawing/2014/main" id="{030AC736-62E1-DA3A-14A4-F458194A0481}"/>
              </a:ext>
            </a:extLst>
          </p:cNvPr>
          <p:cNvSpPr/>
          <p:nvPr/>
        </p:nvSpPr>
        <p:spPr>
          <a:xfrm rot="5400000">
            <a:off x="10500683" y="3175652"/>
            <a:ext cx="1758478" cy="1565168"/>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19830CC6-2E9A-A3FA-80DC-D6C3EE48ED1A}"/>
              </a:ext>
            </a:extLst>
          </p:cNvPr>
          <p:cNvSpPr/>
          <p:nvPr/>
        </p:nvSpPr>
        <p:spPr>
          <a:xfrm>
            <a:off x="9377953" y="4154571"/>
            <a:ext cx="2005781" cy="8849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Signoff/Tape out   </a:t>
            </a:r>
          </a:p>
        </p:txBody>
      </p:sp>
      <p:sp>
        <p:nvSpPr>
          <p:cNvPr id="16" name="TextBox 15">
            <a:extLst>
              <a:ext uri="{FF2B5EF4-FFF2-40B4-BE49-F238E27FC236}">
                <a16:creationId xmlns:a16="http://schemas.microsoft.com/office/drawing/2014/main" id="{087A49AE-1220-4C34-1F47-41B04700FC7D}"/>
              </a:ext>
            </a:extLst>
          </p:cNvPr>
          <p:cNvSpPr txBox="1"/>
          <p:nvPr/>
        </p:nvSpPr>
        <p:spPr>
          <a:xfrm>
            <a:off x="2478393" y="4477592"/>
            <a:ext cx="6105832" cy="369332"/>
          </a:xfrm>
          <a:prstGeom prst="rect">
            <a:avLst/>
          </a:prstGeom>
          <a:noFill/>
        </p:spPr>
        <p:txBody>
          <a:bodyPr wrap="square" lIns="91440" tIns="45720" rIns="91440" bIns="45720" anchor="t">
            <a:spAutoFit/>
          </a:bodyPr>
          <a:lstStyle/>
          <a:p>
            <a:r>
              <a:rPr lang="en-US"/>
              <a:t>The layout is sent to the fab as GDSII or OASIS file format</a:t>
            </a:r>
          </a:p>
        </p:txBody>
      </p:sp>
      <p:sp>
        <p:nvSpPr>
          <p:cNvPr id="12" name="Arrow: Right 11">
            <a:extLst>
              <a:ext uri="{FF2B5EF4-FFF2-40B4-BE49-F238E27FC236}">
                <a16:creationId xmlns:a16="http://schemas.microsoft.com/office/drawing/2014/main" id="{4398ACFE-7379-F23C-2860-E05963F2DD20}"/>
              </a:ext>
            </a:extLst>
          </p:cNvPr>
          <p:cNvSpPr/>
          <p:nvPr/>
        </p:nvSpPr>
        <p:spPr>
          <a:xfrm rot="10800000">
            <a:off x="8015417" y="4434416"/>
            <a:ext cx="1332337" cy="353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8384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US" sz="4000">
                <a:solidFill>
                  <a:schemeClr val="bg1"/>
                </a:solidFill>
                <a:latin typeface="Calibri"/>
                <a:cs typeface="Calibri"/>
              </a:rPr>
              <a:t>Synthesis </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What is Logic Synthesis ?</a:t>
            </a:r>
          </a:p>
          <a:p>
            <a:pPr marL="0" indent="0">
              <a:buNone/>
            </a:pPr>
            <a:r>
              <a:rPr lang="en-US" sz="2400"/>
              <a:t>synthesis is the process that </a:t>
            </a:r>
            <a:r>
              <a:rPr lang="en-US" sz="2400">
                <a:solidFill>
                  <a:srgbClr val="FF0000"/>
                </a:solidFill>
              </a:rPr>
              <a:t>translate</a:t>
            </a:r>
            <a:r>
              <a:rPr lang="en-US" sz="2400"/>
              <a:t> and </a:t>
            </a:r>
            <a:r>
              <a:rPr lang="en-US" sz="2400">
                <a:solidFill>
                  <a:srgbClr val="FF0000"/>
                </a:solidFill>
              </a:rPr>
              <a:t>map</a:t>
            </a:r>
            <a:r>
              <a:rPr lang="en-US" sz="2400"/>
              <a:t> RTL code written in HDL into technology specific </a:t>
            </a:r>
            <a:r>
              <a:rPr lang="en-US" sz="2400">
                <a:solidFill>
                  <a:srgbClr val="FF0000"/>
                </a:solidFill>
              </a:rPr>
              <a:t>gate-level-netlist</a:t>
            </a:r>
            <a:r>
              <a:rPr lang="en-US" sz="2400"/>
              <a:t> and </a:t>
            </a:r>
            <a:r>
              <a:rPr lang="en-US" sz="2400">
                <a:solidFill>
                  <a:srgbClr val="FF0000"/>
                </a:solidFill>
              </a:rPr>
              <a:t>optimized</a:t>
            </a:r>
            <a:r>
              <a:rPr lang="en-US" sz="2400"/>
              <a:t> for a set of pre-defined </a:t>
            </a:r>
            <a:r>
              <a:rPr lang="en-US" sz="2400" err="1">
                <a:solidFill>
                  <a:srgbClr val="FF0000"/>
                </a:solidFill>
              </a:rPr>
              <a:t>constrnais</a:t>
            </a:r>
            <a:r>
              <a:rPr lang="en-US" sz="2400"/>
              <a:t> </a:t>
            </a:r>
          </a:p>
          <a:p>
            <a:pPr marL="0" indent="0">
              <a:buNone/>
            </a:pPr>
            <a:endParaRPr lang="en-US" sz="3600"/>
          </a:p>
        </p:txBody>
      </p:sp>
      <p:pic>
        <p:nvPicPr>
          <p:cNvPr id="5" name="Picture 4">
            <a:extLst>
              <a:ext uri="{FF2B5EF4-FFF2-40B4-BE49-F238E27FC236}">
                <a16:creationId xmlns:a16="http://schemas.microsoft.com/office/drawing/2014/main" id="{CDBFBE1F-63CD-8932-A47C-DB0A694E3ADA}"/>
              </a:ext>
            </a:extLst>
          </p:cNvPr>
          <p:cNvPicPr>
            <a:picLocks noChangeAspect="1"/>
          </p:cNvPicPr>
          <p:nvPr/>
        </p:nvPicPr>
        <p:blipFill>
          <a:blip r:embed="rId5"/>
          <a:stretch>
            <a:fillRect/>
          </a:stretch>
        </p:blipFill>
        <p:spPr>
          <a:xfrm>
            <a:off x="1109217" y="3428999"/>
            <a:ext cx="2247381" cy="2185219"/>
          </a:xfrm>
          <a:prstGeom prst="rect">
            <a:avLst/>
          </a:prstGeom>
        </p:spPr>
      </p:pic>
      <p:sp>
        <p:nvSpPr>
          <p:cNvPr id="6" name="Arrow: Right 5">
            <a:extLst>
              <a:ext uri="{FF2B5EF4-FFF2-40B4-BE49-F238E27FC236}">
                <a16:creationId xmlns:a16="http://schemas.microsoft.com/office/drawing/2014/main" id="{A619DB6A-8FDF-7BF3-A24B-1554D6930EAF}"/>
              </a:ext>
            </a:extLst>
          </p:cNvPr>
          <p:cNvSpPr/>
          <p:nvPr/>
        </p:nvSpPr>
        <p:spPr>
          <a:xfrm>
            <a:off x="3508158" y="3696930"/>
            <a:ext cx="3187610" cy="8173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Synthesis </a:t>
            </a:r>
          </a:p>
        </p:txBody>
      </p:sp>
      <p:pic>
        <p:nvPicPr>
          <p:cNvPr id="9" name="Picture 8">
            <a:extLst>
              <a:ext uri="{FF2B5EF4-FFF2-40B4-BE49-F238E27FC236}">
                <a16:creationId xmlns:a16="http://schemas.microsoft.com/office/drawing/2014/main" id="{7C709CF2-5AB3-848D-E591-E7A300A15E7C}"/>
              </a:ext>
            </a:extLst>
          </p:cNvPr>
          <p:cNvPicPr>
            <a:picLocks noChangeAspect="1"/>
          </p:cNvPicPr>
          <p:nvPr/>
        </p:nvPicPr>
        <p:blipFill>
          <a:blip r:embed="rId6"/>
          <a:stretch>
            <a:fillRect/>
          </a:stretch>
        </p:blipFill>
        <p:spPr>
          <a:xfrm>
            <a:off x="7095933" y="3255754"/>
            <a:ext cx="2864144" cy="2397792"/>
          </a:xfrm>
          <a:prstGeom prst="rect">
            <a:avLst/>
          </a:prstGeom>
        </p:spPr>
      </p:pic>
      <p:sp>
        <p:nvSpPr>
          <p:cNvPr id="10" name="Arrow: Left-Right-Up 9">
            <a:extLst>
              <a:ext uri="{FF2B5EF4-FFF2-40B4-BE49-F238E27FC236}">
                <a16:creationId xmlns:a16="http://schemas.microsoft.com/office/drawing/2014/main" id="{92C1FAB9-13FC-F15D-0A62-D37BACAF9208}"/>
              </a:ext>
            </a:extLst>
          </p:cNvPr>
          <p:cNvSpPr/>
          <p:nvPr/>
        </p:nvSpPr>
        <p:spPr>
          <a:xfrm>
            <a:off x="4791265" y="4460828"/>
            <a:ext cx="707922" cy="993057"/>
          </a:xfrm>
          <a:prstGeom prst="leftRigh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56A7366-E322-ADD4-B935-A202ECFB0C6B}"/>
              </a:ext>
            </a:extLst>
          </p:cNvPr>
          <p:cNvSpPr/>
          <p:nvPr/>
        </p:nvSpPr>
        <p:spPr>
          <a:xfrm>
            <a:off x="5600948" y="4842998"/>
            <a:ext cx="1332906" cy="7407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Design Constrains </a:t>
            </a:r>
          </a:p>
        </p:txBody>
      </p:sp>
      <p:sp>
        <p:nvSpPr>
          <p:cNvPr id="16" name="Rectangle: Rounded Corners 15">
            <a:extLst>
              <a:ext uri="{FF2B5EF4-FFF2-40B4-BE49-F238E27FC236}">
                <a16:creationId xmlns:a16="http://schemas.microsoft.com/office/drawing/2014/main" id="{6BF4DC81-AF4B-BEE4-4676-39CA24B5836D}"/>
              </a:ext>
            </a:extLst>
          </p:cNvPr>
          <p:cNvSpPr/>
          <p:nvPr/>
        </p:nvSpPr>
        <p:spPr>
          <a:xfrm>
            <a:off x="3467825" y="4873467"/>
            <a:ext cx="1272560" cy="7407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Standard cell library </a:t>
            </a:r>
          </a:p>
        </p:txBody>
      </p:sp>
      <p:sp>
        <p:nvSpPr>
          <p:cNvPr id="18" name="Rectangle: Rounded Corners 17">
            <a:extLst>
              <a:ext uri="{FF2B5EF4-FFF2-40B4-BE49-F238E27FC236}">
                <a16:creationId xmlns:a16="http://schemas.microsoft.com/office/drawing/2014/main" id="{09F7702C-FB2D-8EFE-CBC8-7E43DB34D16E}"/>
              </a:ext>
            </a:extLst>
          </p:cNvPr>
          <p:cNvSpPr/>
          <p:nvPr/>
        </p:nvSpPr>
        <p:spPr>
          <a:xfrm>
            <a:off x="7590505" y="5782272"/>
            <a:ext cx="2054942" cy="2752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rgbClr val="FF0000"/>
                </a:solidFill>
              </a:rPr>
              <a:t>gate-level-netlist</a:t>
            </a:r>
            <a:endParaRPr lang="en-US"/>
          </a:p>
        </p:txBody>
      </p:sp>
      <p:sp>
        <p:nvSpPr>
          <p:cNvPr id="19" name="Rectangle: Rounded Corners 18">
            <a:extLst>
              <a:ext uri="{FF2B5EF4-FFF2-40B4-BE49-F238E27FC236}">
                <a16:creationId xmlns:a16="http://schemas.microsoft.com/office/drawing/2014/main" id="{BE3F791A-CB0E-4057-0AF1-3B626F15E0A8}"/>
              </a:ext>
            </a:extLst>
          </p:cNvPr>
          <p:cNvSpPr/>
          <p:nvPr/>
        </p:nvSpPr>
        <p:spPr>
          <a:xfrm>
            <a:off x="1267245" y="5745203"/>
            <a:ext cx="2054942" cy="2752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rgbClr val="FF0000"/>
                </a:solidFill>
              </a:rPr>
              <a:t>RTL</a:t>
            </a:r>
            <a:endParaRPr lang="en-US"/>
          </a:p>
        </p:txBody>
      </p:sp>
    </p:spTree>
    <p:extLst>
      <p:ext uri="{BB962C8B-B14F-4D97-AF65-F5344CB8AC3E}">
        <p14:creationId xmlns:p14="http://schemas.microsoft.com/office/powerpoint/2010/main" val="25188774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US" sz="4000">
                <a:solidFill>
                  <a:schemeClr val="bg1"/>
                </a:solidFill>
                <a:latin typeface="Calibri"/>
                <a:cs typeface="Calibri"/>
              </a:rPr>
              <a:t>Synthesis </a:t>
            </a:r>
            <a:endParaRPr lang="en-US">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Synthesis Flow </a:t>
            </a:r>
          </a:p>
          <a:p>
            <a:pPr marL="0" indent="0">
              <a:buNone/>
            </a:pPr>
            <a:endParaRPr lang="en-US" sz="3600"/>
          </a:p>
        </p:txBody>
      </p:sp>
      <p:sp>
        <p:nvSpPr>
          <p:cNvPr id="4" name="Rectangle 3">
            <a:extLst>
              <a:ext uri="{FF2B5EF4-FFF2-40B4-BE49-F238E27FC236}">
                <a16:creationId xmlns:a16="http://schemas.microsoft.com/office/drawing/2014/main" id="{67028AAA-1444-52BE-2D80-FE3B4EEDB1CE}"/>
              </a:ext>
            </a:extLst>
          </p:cNvPr>
          <p:cNvSpPr/>
          <p:nvPr/>
        </p:nvSpPr>
        <p:spPr>
          <a:xfrm>
            <a:off x="165221" y="2192944"/>
            <a:ext cx="1406485" cy="739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a:p>
            <a:pPr algn="ctr"/>
            <a:r>
              <a:rPr lang="en-US"/>
              <a:t>Libraries Definitions </a:t>
            </a:r>
          </a:p>
          <a:p>
            <a:pPr algn="ctr"/>
            <a:endParaRPr lang="en-US"/>
          </a:p>
        </p:txBody>
      </p:sp>
      <p:sp>
        <p:nvSpPr>
          <p:cNvPr id="5" name="Arrow: Right 4">
            <a:extLst>
              <a:ext uri="{FF2B5EF4-FFF2-40B4-BE49-F238E27FC236}">
                <a16:creationId xmlns:a16="http://schemas.microsoft.com/office/drawing/2014/main" id="{F016C32C-CD90-B9DF-C6D9-41DFCFE933D4}"/>
              </a:ext>
            </a:extLst>
          </p:cNvPr>
          <p:cNvSpPr/>
          <p:nvPr/>
        </p:nvSpPr>
        <p:spPr>
          <a:xfrm>
            <a:off x="1588483" y="2380567"/>
            <a:ext cx="504728" cy="444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30DA14-C731-DA1B-36FA-3EA38C571D56}"/>
              </a:ext>
            </a:extLst>
          </p:cNvPr>
          <p:cNvSpPr/>
          <p:nvPr/>
        </p:nvSpPr>
        <p:spPr>
          <a:xfrm>
            <a:off x="2116538" y="2194132"/>
            <a:ext cx="1593658" cy="8185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a:p>
            <a:pPr algn="ctr"/>
            <a:r>
              <a:rPr lang="en-US"/>
              <a:t>Reading Design</a:t>
            </a:r>
          </a:p>
          <a:p>
            <a:pPr algn="ctr"/>
            <a:endParaRPr lang="en-US"/>
          </a:p>
        </p:txBody>
      </p:sp>
      <p:sp>
        <p:nvSpPr>
          <p:cNvPr id="9" name="Rectangle 8">
            <a:extLst>
              <a:ext uri="{FF2B5EF4-FFF2-40B4-BE49-F238E27FC236}">
                <a16:creationId xmlns:a16="http://schemas.microsoft.com/office/drawing/2014/main" id="{29219FCB-A46A-0959-A2EA-1E970179813E}"/>
              </a:ext>
            </a:extLst>
          </p:cNvPr>
          <p:cNvSpPr/>
          <p:nvPr/>
        </p:nvSpPr>
        <p:spPr>
          <a:xfrm>
            <a:off x="4273322" y="2224136"/>
            <a:ext cx="1867744" cy="8217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a:p>
            <a:pPr algn="ctr"/>
            <a:r>
              <a:rPr lang="en-US"/>
              <a:t>Define Design environment Constrains </a:t>
            </a:r>
          </a:p>
          <a:p>
            <a:pPr algn="ctr"/>
            <a:endParaRPr lang="en-US"/>
          </a:p>
        </p:txBody>
      </p:sp>
      <p:sp>
        <p:nvSpPr>
          <p:cNvPr id="11" name="Arrow: Right 10">
            <a:extLst>
              <a:ext uri="{FF2B5EF4-FFF2-40B4-BE49-F238E27FC236}">
                <a16:creationId xmlns:a16="http://schemas.microsoft.com/office/drawing/2014/main" id="{1855F373-7718-C7F3-FC99-CAA9831CFCB9}"/>
              </a:ext>
            </a:extLst>
          </p:cNvPr>
          <p:cNvSpPr/>
          <p:nvPr/>
        </p:nvSpPr>
        <p:spPr>
          <a:xfrm>
            <a:off x="3720835" y="2407241"/>
            <a:ext cx="504728" cy="444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A85FF7D-C697-2BA4-532C-E44398EBBF11}"/>
              </a:ext>
            </a:extLst>
          </p:cNvPr>
          <p:cNvSpPr/>
          <p:nvPr/>
        </p:nvSpPr>
        <p:spPr>
          <a:xfrm>
            <a:off x="6157843" y="2407241"/>
            <a:ext cx="504728" cy="444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62C389-E7C7-E04D-DDE9-9BFA75A90B72}"/>
              </a:ext>
            </a:extLst>
          </p:cNvPr>
          <p:cNvSpPr/>
          <p:nvPr/>
        </p:nvSpPr>
        <p:spPr>
          <a:xfrm>
            <a:off x="6686695" y="2183005"/>
            <a:ext cx="1867743" cy="8217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a:p>
            <a:pPr algn="ctr"/>
            <a:r>
              <a:rPr lang="en-US"/>
              <a:t>Compile /Tech-map/opt</a:t>
            </a:r>
          </a:p>
          <a:p>
            <a:pPr algn="ctr"/>
            <a:endParaRPr lang="en-US"/>
          </a:p>
        </p:txBody>
      </p:sp>
      <p:sp>
        <p:nvSpPr>
          <p:cNvPr id="16" name="Rectangle 15">
            <a:extLst>
              <a:ext uri="{FF2B5EF4-FFF2-40B4-BE49-F238E27FC236}">
                <a16:creationId xmlns:a16="http://schemas.microsoft.com/office/drawing/2014/main" id="{44B139DB-7E8F-9629-3277-B515CE8F8BF3}"/>
              </a:ext>
            </a:extLst>
          </p:cNvPr>
          <p:cNvSpPr/>
          <p:nvPr/>
        </p:nvSpPr>
        <p:spPr>
          <a:xfrm>
            <a:off x="9040356" y="2224136"/>
            <a:ext cx="1461927" cy="7806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a:p>
            <a:pPr algn="ctr"/>
            <a:r>
              <a:rPr lang="en-US"/>
              <a:t>Generate Reports</a:t>
            </a:r>
          </a:p>
          <a:p>
            <a:pPr algn="ctr"/>
            <a:endParaRPr lang="en-US"/>
          </a:p>
        </p:txBody>
      </p:sp>
      <p:sp>
        <p:nvSpPr>
          <p:cNvPr id="18" name="Arrow: Right 17">
            <a:extLst>
              <a:ext uri="{FF2B5EF4-FFF2-40B4-BE49-F238E27FC236}">
                <a16:creationId xmlns:a16="http://schemas.microsoft.com/office/drawing/2014/main" id="{8F9BDB87-E4BA-BCF6-3911-7A2C782B1689}"/>
              </a:ext>
            </a:extLst>
          </p:cNvPr>
          <p:cNvSpPr/>
          <p:nvPr/>
        </p:nvSpPr>
        <p:spPr>
          <a:xfrm>
            <a:off x="8554438" y="2371859"/>
            <a:ext cx="504728" cy="444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7D50D2-1CAB-3E6A-E679-B5CAEBEF3C1B}"/>
              </a:ext>
            </a:extLst>
          </p:cNvPr>
          <p:cNvSpPr/>
          <p:nvPr/>
        </p:nvSpPr>
        <p:spPr>
          <a:xfrm>
            <a:off x="10993354" y="2288914"/>
            <a:ext cx="1094934" cy="7569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a:p>
            <a:pPr algn="ctr"/>
            <a:r>
              <a:rPr lang="en-US"/>
              <a:t>Generate Netlist</a:t>
            </a:r>
          </a:p>
          <a:p>
            <a:pPr algn="ctr"/>
            <a:endParaRPr lang="en-US"/>
          </a:p>
        </p:txBody>
      </p:sp>
      <p:sp>
        <p:nvSpPr>
          <p:cNvPr id="20" name="Arrow: Right 19">
            <a:extLst>
              <a:ext uri="{FF2B5EF4-FFF2-40B4-BE49-F238E27FC236}">
                <a16:creationId xmlns:a16="http://schemas.microsoft.com/office/drawing/2014/main" id="{BC509338-2EC9-DCD6-2969-5686CE5E4BF7}"/>
              </a:ext>
            </a:extLst>
          </p:cNvPr>
          <p:cNvSpPr/>
          <p:nvPr/>
        </p:nvSpPr>
        <p:spPr>
          <a:xfrm>
            <a:off x="10509047" y="2485194"/>
            <a:ext cx="478979" cy="366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428E771-010E-9339-8E2B-37E65FED6A60}"/>
              </a:ext>
            </a:extLst>
          </p:cNvPr>
          <p:cNvPicPr>
            <a:picLocks noChangeAspect="1"/>
          </p:cNvPicPr>
          <p:nvPr/>
        </p:nvPicPr>
        <p:blipFill>
          <a:blip r:embed="rId5"/>
          <a:stretch>
            <a:fillRect/>
          </a:stretch>
        </p:blipFill>
        <p:spPr>
          <a:xfrm>
            <a:off x="56642" y="3723017"/>
            <a:ext cx="2615746" cy="1498721"/>
          </a:xfrm>
          <a:prstGeom prst="rect">
            <a:avLst/>
          </a:prstGeom>
        </p:spPr>
      </p:pic>
      <p:sp>
        <p:nvSpPr>
          <p:cNvPr id="25" name="Arrow: Right 24">
            <a:extLst>
              <a:ext uri="{FF2B5EF4-FFF2-40B4-BE49-F238E27FC236}">
                <a16:creationId xmlns:a16="http://schemas.microsoft.com/office/drawing/2014/main" id="{8E70DB18-38EC-1CC7-6E41-C0391EDB7C92}"/>
              </a:ext>
            </a:extLst>
          </p:cNvPr>
          <p:cNvSpPr/>
          <p:nvPr/>
        </p:nvSpPr>
        <p:spPr>
          <a:xfrm>
            <a:off x="2733084" y="4352656"/>
            <a:ext cx="681072" cy="357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AE44A8E-2B0D-639D-C867-CBFB02519D7F}"/>
              </a:ext>
            </a:extLst>
          </p:cNvPr>
          <p:cNvPicPr>
            <a:picLocks noChangeAspect="1"/>
          </p:cNvPicPr>
          <p:nvPr/>
        </p:nvPicPr>
        <p:blipFill>
          <a:blip r:embed="rId6"/>
          <a:stretch>
            <a:fillRect/>
          </a:stretch>
        </p:blipFill>
        <p:spPr>
          <a:xfrm>
            <a:off x="3419313" y="3604663"/>
            <a:ext cx="2800794" cy="1999828"/>
          </a:xfrm>
          <a:prstGeom prst="rect">
            <a:avLst/>
          </a:prstGeom>
        </p:spPr>
      </p:pic>
      <p:sp>
        <p:nvSpPr>
          <p:cNvPr id="28" name="Arrow: Right 27">
            <a:extLst>
              <a:ext uri="{FF2B5EF4-FFF2-40B4-BE49-F238E27FC236}">
                <a16:creationId xmlns:a16="http://schemas.microsoft.com/office/drawing/2014/main" id="{74355D0D-A6AA-79EA-4512-79D205AB7906}"/>
              </a:ext>
            </a:extLst>
          </p:cNvPr>
          <p:cNvSpPr/>
          <p:nvPr/>
        </p:nvSpPr>
        <p:spPr>
          <a:xfrm>
            <a:off x="6250455" y="4369208"/>
            <a:ext cx="698090" cy="3441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07DE507D-905F-5826-43DF-C2F8B27CBA49}"/>
              </a:ext>
            </a:extLst>
          </p:cNvPr>
          <p:cNvPicPr>
            <a:picLocks noChangeAspect="1"/>
          </p:cNvPicPr>
          <p:nvPr/>
        </p:nvPicPr>
        <p:blipFill>
          <a:blip r:embed="rId7"/>
          <a:stretch>
            <a:fillRect/>
          </a:stretch>
        </p:blipFill>
        <p:spPr>
          <a:xfrm>
            <a:off x="7009241" y="3143470"/>
            <a:ext cx="4325455" cy="2922214"/>
          </a:xfrm>
          <a:prstGeom prst="rect">
            <a:avLst/>
          </a:prstGeom>
        </p:spPr>
      </p:pic>
    </p:spTree>
    <p:extLst>
      <p:ext uri="{BB962C8B-B14F-4D97-AF65-F5344CB8AC3E}">
        <p14:creationId xmlns:p14="http://schemas.microsoft.com/office/powerpoint/2010/main" val="22328191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US" sz="4000">
                <a:solidFill>
                  <a:schemeClr val="bg1"/>
                </a:solidFill>
                <a:latin typeface="Calibri"/>
                <a:cs typeface="Calibri"/>
              </a:rPr>
              <a:t>Synthesis </a:t>
            </a:r>
            <a:endParaRPr lang="en-US">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9342" y="51054"/>
            <a:ext cx="1356670" cy="5682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Define Design environment Constrains </a:t>
            </a:r>
          </a:p>
          <a:p>
            <a:pPr marL="0" indent="0">
              <a:buNone/>
            </a:pPr>
            <a:endParaRPr lang="en-US" sz="2400"/>
          </a:p>
          <a:p>
            <a:r>
              <a:rPr lang="en-US" sz="1800"/>
              <a:t>1 - Clock Definition  </a:t>
            </a:r>
            <a:endParaRPr lang="en-US" sz="1800">
              <a:cs typeface="Calibri"/>
            </a:endParaRPr>
          </a:p>
          <a:p>
            <a:r>
              <a:rPr lang="en-US" sz="1800"/>
              <a:t>2- set input/output delay on ports</a:t>
            </a:r>
            <a:endParaRPr lang="en-US" sz="1800">
              <a:cs typeface="Calibri"/>
            </a:endParaRPr>
          </a:p>
          <a:p>
            <a:r>
              <a:rPr lang="en-US" sz="1800"/>
              <a:t>3-Driving cells </a:t>
            </a:r>
            <a:endParaRPr lang="en-US" sz="1800">
              <a:cs typeface="Calibri"/>
            </a:endParaRPr>
          </a:p>
          <a:p>
            <a:r>
              <a:rPr lang="en-US" sz="1800"/>
              <a:t>4-Output load</a:t>
            </a:r>
            <a:endParaRPr lang="en-US" sz="1800">
              <a:cs typeface="Calibri"/>
            </a:endParaRPr>
          </a:p>
          <a:p>
            <a:r>
              <a:rPr lang="en-US" sz="1800"/>
              <a:t>5-wireload Model</a:t>
            </a:r>
            <a:endParaRPr lang="en-US" sz="1800">
              <a:cs typeface="Calibri"/>
            </a:endParaRPr>
          </a:p>
          <a:p>
            <a:r>
              <a:rPr lang="en-US" sz="1800"/>
              <a:t>6-Operating conditions ”PVT”</a:t>
            </a:r>
            <a:endParaRPr lang="en-US" sz="1800">
              <a:cs typeface="Calibri"/>
            </a:endParaRPr>
          </a:p>
        </p:txBody>
      </p:sp>
      <p:pic>
        <p:nvPicPr>
          <p:cNvPr id="12" name="Picture 11">
            <a:extLst>
              <a:ext uri="{FF2B5EF4-FFF2-40B4-BE49-F238E27FC236}">
                <a16:creationId xmlns:a16="http://schemas.microsoft.com/office/drawing/2014/main" id="{2050B0D0-E568-E607-3363-33B80326CA89}"/>
              </a:ext>
            </a:extLst>
          </p:cNvPr>
          <p:cNvPicPr>
            <a:picLocks noChangeAspect="1"/>
          </p:cNvPicPr>
          <p:nvPr/>
        </p:nvPicPr>
        <p:blipFill>
          <a:blip r:embed="rId5"/>
          <a:stretch>
            <a:fillRect/>
          </a:stretch>
        </p:blipFill>
        <p:spPr>
          <a:xfrm>
            <a:off x="908483" y="4976291"/>
            <a:ext cx="10386607" cy="906823"/>
          </a:xfrm>
          <a:prstGeom prst="rect">
            <a:avLst/>
          </a:prstGeom>
        </p:spPr>
      </p:pic>
      <p:pic>
        <p:nvPicPr>
          <p:cNvPr id="16" name="Picture 15">
            <a:extLst>
              <a:ext uri="{FF2B5EF4-FFF2-40B4-BE49-F238E27FC236}">
                <a16:creationId xmlns:a16="http://schemas.microsoft.com/office/drawing/2014/main" id="{A48C72D3-6612-2AEE-8A03-A82A0D0096B2}"/>
              </a:ext>
            </a:extLst>
          </p:cNvPr>
          <p:cNvPicPr>
            <a:picLocks noChangeAspect="1"/>
          </p:cNvPicPr>
          <p:nvPr/>
        </p:nvPicPr>
        <p:blipFill>
          <a:blip r:embed="rId6"/>
          <a:stretch>
            <a:fillRect/>
          </a:stretch>
        </p:blipFill>
        <p:spPr>
          <a:xfrm>
            <a:off x="5018946" y="3429000"/>
            <a:ext cx="6144482" cy="1247949"/>
          </a:xfrm>
          <a:prstGeom prst="rect">
            <a:avLst/>
          </a:prstGeom>
        </p:spPr>
      </p:pic>
      <p:pic>
        <p:nvPicPr>
          <p:cNvPr id="19" name="Picture 18">
            <a:extLst>
              <a:ext uri="{FF2B5EF4-FFF2-40B4-BE49-F238E27FC236}">
                <a16:creationId xmlns:a16="http://schemas.microsoft.com/office/drawing/2014/main" id="{747440CD-8B81-58D4-B970-F8CA64214C28}"/>
              </a:ext>
            </a:extLst>
          </p:cNvPr>
          <p:cNvPicPr>
            <a:picLocks noChangeAspect="1"/>
          </p:cNvPicPr>
          <p:nvPr/>
        </p:nvPicPr>
        <p:blipFill>
          <a:blip r:embed="rId7"/>
          <a:stretch>
            <a:fillRect/>
          </a:stretch>
        </p:blipFill>
        <p:spPr>
          <a:xfrm>
            <a:off x="4962970" y="2091571"/>
            <a:ext cx="6296904" cy="1076475"/>
          </a:xfrm>
          <a:prstGeom prst="rect">
            <a:avLst/>
          </a:prstGeom>
        </p:spPr>
      </p:pic>
    </p:spTree>
    <p:extLst>
      <p:ext uri="{BB962C8B-B14F-4D97-AF65-F5344CB8AC3E}">
        <p14:creationId xmlns:p14="http://schemas.microsoft.com/office/powerpoint/2010/main" val="2071902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startAt="2"/>
            </a:pPr>
            <a:r>
              <a:rPr lang="en-US" sz="2800"/>
              <a:t>Add Control Unit	</a:t>
            </a:r>
            <a:endParaRPr lang="en-US" sz="2400"/>
          </a:p>
        </p:txBody>
      </p:sp>
      <p:pic>
        <p:nvPicPr>
          <p:cNvPr id="5" name="Picture 4">
            <a:extLst>
              <a:ext uri="{FF2B5EF4-FFF2-40B4-BE49-F238E27FC236}">
                <a16:creationId xmlns:a16="http://schemas.microsoft.com/office/drawing/2014/main" id="{BD3274CF-0278-0869-810C-BBA9FD6F3B51}"/>
              </a:ext>
            </a:extLst>
          </p:cNvPr>
          <p:cNvPicPr>
            <a:picLocks noChangeAspect="1"/>
          </p:cNvPicPr>
          <p:nvPr/>
        </p:nvPicPr>
        <p:blipFill>
          <a:blip r:embed="rId6"/>
          <a:stretch>
            <a:fillRect/>
          </a:stretch>
        </p:blipFill>
        <p:spPr>
          <a:xfrm>
            <a:off x="4050508" y="2653074"/>
            <a:ext cx="4090983" cy="3470550"/>
          </a:xfrm>
          <a:prstGeom prst="rect">
            <a:avLst/>
          </a:prstGeom>
        </p:spPr>
      </p:pic>
    </p:spTree>
    <p:extLst>
      <p:ext uri="{BB962C8B-B14F-4D97-AF65-F5344CB8AC3E}">
        <p14:creationId xmlns:p14="http://schemas.microsoft.com/office/powerpoint/2010/main" val="17075928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US" sz="4000">
                <a:solidFill>
                  <a:schemeClr val="bg1"/>
                </a:solidFill>
                <a:latin typeface="Calibri"/>
                <a:cs typeface="Calibri"/>
              </a:rPr>
              <a:t>Synthesis </a:t>
            </a:r>
            <a:endParaRPr lang="en-US">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9342" y="51054"/>
            <a:ext cx="1356670" cy="5682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4" name="Picture 3" descr="A close-up of a code&#10;&#10;Description automatically generated">
            <a:extLst>
              <a:ext uri="{FF2B5EF4-FFF2-40B4-BE49-F238E27FC236}">
                <a16:creationId xmlns:a16="http://schemas.microsoft.com/office/drawing/2014/main" id="{D765C258-49D4-A8E8-79D0-370C9C4645AE}"/>
              </a:ext>
            </a:extLst>
          </p:cNvPr>
          <p:cNvPicPr>
            <a:picLocks noChangeAspect="1"/>
          </p:cNvPicPr>
          <p:nvPr/>
        </p:nvPicPr>
        <p:blipFill>
          <a:blip r:embed="rId5"/>
          <a:stretch>
            <a:fillRect/>
          </a:stretch>
        </p:blipFill>
        <p:spPr>
          <a:xfrm>
            <a:off x="242630" y="1713856"/>
            <a:ext cx="8288038" cy="742693"/>
          </a:xfrm>
          <a:prstGeom prst="rect">
            <a:avLst/>
          </a:prstGeom>
        </p:spPr>
      </p:pic>
      <p:pic>
        <p:nvPicPr>
          <p:cNvPr id="5" name="Picture 4" descr="A close-up of a computer screen&#10;&#10;Description automatically generated">
            <a:extLst>
              <a:ext uri="{FF2B5EF4-FFF2-40B4-BE49-F238E27FC236}">
                <a16:creationId xmlns:a16="http://schemas.microsoft.com/office/drawing/2014/main" id="{DA2773E7-986D-CDF0-1438-AB0EE721CCF7}"/>
              </a:ext>
            </a:extLst>
          </p:cNvPr>
          <p:cNvPicPr>
            <a:picLocks noChangeAspect="1"/>
          </p:cNvPicPr>
          <p:nvPr/>
        </p:nvPicPr>
        <p:blipFill rotWithShape="1">
          <a:blip r:embed="rId6"/>
          <a:srcRect l="210" r="27113" b="1370"/>
          <a:stretch/>
        </p:blipFill>
        <p:spPr>
          <a:xfrm>
            <a:off x="269166" y="4890830"/>
            <a:ext cx="3636313" cy="91736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755ACB9-EA13-A142-1949-1EF56F0B6571}"/>
              </a:ext>
            </a:extLst>
          </p:cNvPr>
          <p:cNvPicPr>
            <a:picLocks noChangeAspect="1"/>
          </p:cNvPicPr>
          <p:nvPr/>
        </p:nvPicPr>
        <p:blipFill rotWithShape="1">
          <a:blip r:embed="rId7"/>
          <a:srcRect l="42" r="29925" b="-488"/>
          <a:stretch/>
        </p:blipFill>
        <p:spPr>
          <a:xfrm>
            <a:off x="225363" y="2564542"/>
            <a:ext cx="5896113" cy="2233530"/>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3BE6C1D2-3D42-7013-ED6C-F8DCB8D6E320}"/>
              </a:ext>
            </a:extLst>
          </p:cNvPr>
          <p:cNvPicPr>
            <a:picLocks noChangeAspect="1"/>
          </p:cNvPicPr>
          <p:nvPr/>
        </p:nvPicPr>
        <p:blipFill>
          <a:blip r:embed="rId8"/>
          <a:stretch>
            <a:fillRect/>
          </a:stretch>
        </p:blipFill>
        <p:spPr>
          <a:xfrm>
            <a:off x="6285600" y="4226011"/>
            <a:ext cx="5655019" cy="1711412"/>
          </a:xfrm>
          <a:prstGeom prst="rect">
            <a:avLst/>
          </a:prstGeom>
        </p:spPr>
      </p:pic>
      <p:sp>
        <p:nvSpPr>
          <p:cNvPr id="18" name="TextBox 17">
            <a:extLst>
              <a:ext uri="{FF2B5EF4-FFF2-40B4-BE49-F238E27FC236}">
                <a16:creationId xmlns:a16="http://schemas.microsoft.com/office/drawing/2014/main" id="{BE7DF2C2-3F30-97BD-63DF-0FA631A2781F}"/>
              </a:ext>
            </a:extLst>
          </p:cNvPr>
          <p:cNvSpPr txBox="1"/>
          <p:nvPr/>
        </p:nvSpPr>
        <p:spPr>
          <a:xfrm>
            <a:off x="6289589" y="2685536"/>
            <a:ext cx="56779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Non-linear Delay Models:</a:t>
            </a:r>
            <a:r>
              <a:rPr lang="en-US"/>
              <a:t> The delay  of cells are stored in non-linear delay models (NLDMs). These models use lookup tables (LUTs) to represent delays as a function of input transition and output load capacitance .</a:t>
            </a:r>
          </a:p>
        </p:txBody>
      </p:sp>
    </p:spTree>
    <p:extLst>
      <p:ext uri="{BB962C8B-B14F-4D97-AF65-F5344CB8AC3E}">
        <p14:creationId xmlns:p14="http://schemas.microsoft.com/office/powerpoint/2010/main" val="108676193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US" sz="4000">
                <a:solidFill>
                  <a:schemeClr val="bg1"/>
                </a:solidFill>
                <a:latin typeface="Calibri"/>
                <a:cs typeface="Calibri"/>
              </a:rPr>
              <a:t>Synthesis </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marR="0" lvl="1" indent="-285750" rtl="0">
              <a:lnSpc>
                <a:spcPct val="115000"/>
              </a:lnSpc>
              <a:spcBef>
                <a:spcPts val="0"/>
              </a:spcBef>
              <a:spcAft>
                <a:spcPts val="0"/>
              </a:spcAft>
              <a:buFont typeface="Arial" panose="020B0604020202020204" pitchFamily="34" charset="0"/>
              <a:buChar char="-"/>
            </a:pPr>
            <a:r>
              <a:rPr lang="en-US" sz="1600" b="1" kern="100">
                <a:effectLst/>
                <a:latin typeface="Arial" panose="020B0604020202020204" pitchFamily="34" charset="0"/>
                <a:ea typeface="Aptos" panose="020B0004020202020204" pitchFamily="34" charset="0"/>
                <a:cs typeface="Arial" panose="020B0604020202020204" pitchFamily="34" charset="0"/>
              </a:rPr>
              <a:t>View Design Schematic </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914400" marR="0">
              <a:lnSpc>
                <a:spcPct val="115000"/>
              </a:lnSpc>
              <a:spcBef>
                <a:spcPts val="0"/>
              </a:spcBef>
              <a:spcAft>
                <a:spcPts val="800"/>
              </a:spcAft>
            </a:pPr>
            <a:r>
              <a:rPr lang="en-US" sz="1400" kern="100">
                <a:effectLst/>
                <a:latin typeface="Arial" panose="020B0604020202020204" pitchFamily="34" charset="0"/>
                <a:ea typeface="Aptos" panose="020B0004020202020204" pitchFamily="34" charset="0"/>
                <a:cs typeface="Arial" panose="020B0604020202020204" pitchFamily="34" charset="0"/>
              </a:rPr>
              <a:t>Start GUI command </a:t>
            </a:r>
          </a:p>
          <a:p>
            <a:pPr marL="685800" marR="0" indent="0">
              <a:lnSpc>
                <a:spcPct val="115000"/>
              </a:lnSpc>
              <a:spcBef>
                <a:spcPts val="0"/>
              </a:spcBef>
              <a:spcAft>
                <a:spcPts val="800"/>
              </a:spcAft>
              <a:buNone/>
            </a:pPr>
            <a:endParaRPr lang="en-US" sz="1200" kern="10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descr="A computer screen shot of a computer&#10;&#10;Description automatically generated">
            <a:extLst>
              <a:ext uri="{FF2B5EF4-FFF2-40B4-BE49-F238E27FC236}">
                <a16:creationId xmlns:a16="http://schemas.microsoft.com/office/drawing/2014/main" id="{209D1741-5864-1D0F-B792-6EEE3BEFA326}"/>
              </a:ext>
            </a:extLst>
          </p:cNvPr>
          <p:cNvPicPr>
            <a:picLocks noChangeAspect="1"/>
          </p:cNvPicPr>
          <p:nvPr/>
        </p:nvPicPr>
        <p:blipFill rotWithShape="1">
          <a:blip r:embed="rId5">
            <a:extLst>
              <a:ext uri="{28A0092B-C50C-407E-A947-70E740481C1C}">
                <a14:useLocalDpi xmlns:a14="http://schemas.microsoft.com/office/drawing/2010/main" val="0"/>
              </a:ext>
            </a:extLst>
          </a:blip>
          <a:srcRect r="21518" b="22346"/>
          <a:stretch/>
        </p:blipFill>
        <p:spPr>
          <a:xfrm>
            <a:off x="519344" y="2208131"/>
            <a:ext cx="4960337" cy="1961738"/>
          </a:xfrm>
          <a:prstGeom prst="rect">
            <a:avLst/>
          </a:prstGeom>
        </p:spPr>
      </p:pic>
      <p:pic>
        <p:nvPicPr>
          <p:cNvPr id="5" name="Picture 4" descr="A computer screen shot of a computer scheme&#10;&#10;Description automatically generated">
            <a:extLst>
              <a:ext uri="{FF2B5EF4-FFF2-40B4-BE49-F238E27FC236}">
                <a16:creationId xmlns:a16="http://schemas.microsoft.com/office/drawing/2014/main" id="{3FEB3A11-9CEC-8C3D-E0B1-98129748CD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344" y="4315101"/>
            <a:ext cx="4960337" cy="194619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35E46A88-55F0-CC0F-2E7B-807F619C43CA}"/>
              </a:ext>
            </a:extLst>
          </p:cNvPr>
          <p:cNvPicPr>
            <a:picLocks noChangeAspect="1"/>
          </p:cNvPicPr>
          <p:nvPr/>
        </p:nvPicPr>
        <p:blipFill>
          <a:blip r:embed="rId7"/>
          <a:stretch>
            <a:fillRect/>
          </a:stretch>
        </p:blipFill>
        <p:spPr>
          <a:xfrm>
            <a:off x="6280355" y="1992464"/>
            <a:ext cx="4436806" cy="4348165"/>
          </a:xfrm>
          <a:prstGeom prst="rect">
            <a:avLst/>
          </a:prstGeom>
        </p:spPr>
      </p:pic>
    </p:spTree>
    <p:extLst>
      <p:ext uri="{BB962C8B-B14F-4D97-AF65-F5344CB8AC3E}">
        <p14:creationId xmlns:p14="http://schemas.microsoft.com/office/powerpoint/2010/main" val="350614559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US" sz="4000">
                <a:solidFill>
                  <a:schemeClr val="bg1"/>
                </a:solidFill>
                <a:latin typeface="Calibri"/>
                <a:cs typeface="Calibri"/>
              </a:rPr>
              <a:t>Synthesis </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Reports </a:t>
            </a:r>
            <a:endParaRPr lang="en-US" sz="3600">
              <a:cs typeface="Calibri"/>
            </a:endParaRPr>
          </a:p>
          <a:p>
            <a:pPr marL="0" indent="0">
              <a:buNone/>
            </a:pPr>
            <a:r>
              <a:rPr lang="en-US" sz="1800" kern="100">
                <a:latin typeface="Arial"/>
                <a:ea typeface="Aptos" panose="020B0004020202020204" pitchFamily="34" charset="0"/>
                <a:cs typeface="Arial"/>
              </a:rPr>
              <a:t> </a:t>
            </a:r>
            <a:r>
              <a:rPr lang="en-US" sz="1800" kern="100">
                <a:effectLst/>
                <a:latin typeface="Arial"/>
                <a:ea typeface="Aptos" panose="020B0004020202020204" pitchFamily="34" charset="0"/>
                <a:cs typeface="Arial"/>
              </a:rPr>
              <a:t>Setup report :</a:t>
            </a:r>
            <a:r>
              <a:rPr lang="en-US" sz="1800" kern="100">
                <a:latin typeface="Arial"/>
                <a:ea typeface="Aptos" panose="020B0004020202020204" pitchFamily="34" charset="0"/>
                <a:cs typeface="Arial"/>
              </a:rPr>
              <a:t>                     </a:t>
            </a:r>
            <a:r>
              <a:rPr lang="en-US" sz="1800" kern="100">
                <a:effectLst/>
                <a:latin typeface="Arial"/>
                <a:ea typeface="Aptos" panose="020B0004020202020204" pitchFamily="34" charset="0"/>
                <a:cs typeface="Arial"/>
              </a:rPr>
              <a:t> Hold reports :</a:t>
            </a:r>
            <a:r>
              <a:rPr lang="en-US" sz="1800" kern="100">
                <a:latin typeface="Arial"/>
                <a:ea typeface="Aptos" panose="020B0004020202020204" pitchFamily="34" charset="0"/>
                <a:cs typeface="Arial"/>
              </a:rPr>
              <a:t>                               </a:t>
            </a:r>
            <a:r>
              <a:rPr lang="en-US" sz="1800" kern="100">
                <a:effectLst/>
                <a:latin typeface="Arial"/>
                <a:ea typeface="Aptos" panose="020B0004020202020204" pitchFamily="34" charset="0"/>
                <a:cs typeface="Arial"/>
              </a:rPr>
              <a:t> Area report :</a:t>
            </a:r>
            <a:r>
              <a:rPr lang="en-US" sz="1800" kern="100">
                <a:latin typeface="Arial"/>
                <a:ea typeface="Aptos" panose="020B0004020202020204" pitchFamily="34" charset="0"/>
                <a:cs typeface="Arial"/>
              </a:rPr>
              <a:t>               </a:t>
            </a:r>
            <a:r>
              <a:rPr lang="en-US" sz="1800" kern="100">
                <a:effectLst/>
                <a:latin typeface="Arial"/>
                <a:ea typeface="Aptos" panose="020B0004020202020204" pitchFamily="34" charset="0"/>
                <a:cs typeface="Arial"/>
              </a:rPr>
              <a:t> power report :</a:t>
            </a:r>
          </a:p>
          <a:p>
            <a:pPr marL="0" indent="0">
              <a:buNone/>
            </a:pP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en-US" sz="3600"/>
          </a:p>
        </p:txBody>
      </p:sp>
      <p:pic>
        <p:nvPicPr>
          <p:cNvPr id="4" name="Picture 3" descr="A screenshot of a computer&#10;&#10;Description automatically generated">
            <a:extLst>
              <a:ext uri="{FF2B5EF4-FFF2-40B4-BE49-F238E27FC236}">
                <a16:creationId xmlns:a16="http://schemas.microsoft.com/office/drawing/2014/main" id="{FD546F83-614C-F3CE-0917-D54AE71A6E24}"/>
              </a:ext>
            </a:extLst>
          </p:cNvPr>
          <p:cNvPicPr>
            <a:picLocks noChangeAspect="1"/>
          </p:cNvPicPr>
          <p:nvPr/>
        </p:nvPicPr>
        <p:blipFill rotWithShape="1">
          <a:blip r:embed="rId5"/>
          <a:srcRect t="11536" r="13402"/>
          <a:stretch/>
        </p:blipFill>
        <p:spPr>
          <a:xfrm>
            <a:off x="105805" y="2697461"/>
            <a:ext cx="2939948" cy="233332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1B4F16B-4722-0ABC-4AF7-0B3788C91300}"/>
              </a:ext>
            </a:extLst>
          </p:cNvPr>
          <p:cNvPicPr>
            <a:picLocks noChangeAspect="1"/>
          </p:cNvPicPr>
          <p:nvPr/>
        </p:nvPicPr>
        <p:blipFill>
          <a:blip r:embed="rId6"/>
          <a:stretch>
            <a:fillRect/>
          </a:stretch>
        </p:blipFill>
        <p:spPr>
          <a:xfrm>
            <a:off x="3180971" y="2696283"/>
            <a:ext cx="2960841" cy="2370479"/>
          </a:xfrm>
          <a:prstGeom prst="rect">
            <a:avLst/>
          </a:prstGeom>
        </p:spPr>
      </p:pic>
      <p:pic>
        <p:nvPicPr>
          <p:cNvPr id="6" name="Picture 5">
            <a:extLst>
              <a:ext uri="{FF2B5EF4-FFF2-40B4-BE49-F238E27FC236}">
                <a16:creationId xmlns:a16="http://schemas.microsoft.com/office/drawing/2014/main" id="{7AE0668F-C956-24AE-4FA6-6CBEED8D5C86}"/>
              </a:ext>
            </a:extLst>
          </p:cNvPr>
          <p:cNvPicPr>
            <a:picLocks noChangeAspect="1"/>
          </p:cNvPicPr>
          <p:nvPr/>
        </p:nvPicPr>
        <p:blipFill>
          <a:blip r:embed="rId7"/>
          <a:stretch>
            <a:fillRect/>
          </a:stretch>
        </p:blipFill>
        <p:spPr>
          <a:xfrm>
            <a:off x="6277030" y="2639386"/>
            <a:ext cx="2705424" cy="239140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16D1D04-2186-6089-1C2B-C9F63A449905}"/>
              </a:ext>
            </a:extLst>
          </p:cNvPr>
          <p:cNvPicPr>
            <a:picLocks noChangeAspect="1"/>
          </p:cNvPicPr>
          <p:nvPr/>
        </p:nvPicPr>
        <p:blipFill rotWithShape="1">
          <a:blip r:embed="rId8"/>
          <a:srcRect r="29984" b="28054"/>
          <a:stretch/>
        </p:blipFill>
        <p:spPr>
          <a:xfrm>
            <a:off x="9057555" y="2887641"/>
            <a:ext cx="2889455" cy="1487714"/>
          </a:xfrm>
          <a:prstGeom prst="rect">
            <a:avLst/>
          </a:prstGeom>
        </p:spPr>
      </p:pic>
    </p:spTree>
    <p:extLst>
      <p:ext uri="{BB962C8B-B14F-4D97-AF65-F5344CB8AC3E}">
        <p14:creationId xmlns:p14="http://schemas.microsoft.com/office/powerpoint/2010/main" val="293453504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a:bodyPr>
          <a:lstStyle/>
          <a:p>
            <a:r>
              <a:rPr lang="en-US" sz="2700" b="1">
                <a:solidFill>
                  <a:schemeClr val="bg1"/>
                </a:solidFill>
                <a:latin typeface="Calibri"/>
                <a:cs typeface="Calibri"/>
              </a:rPr>
              <a:t>Formal Verification</a:t>
            </a:r>
            <a:endParaRPr lang="en-US">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400" b="1">
              <a:cs typeface="Calibri" panose="020F0502020204030204"/>
            </a:endParaRPr>
          </a:p>
          <a:p>
            <a:pPr marL="0" indent="0">
              <a:buNone/>
            </a:pPr>
            <a:r>
              <a:rPr lang="en-US" sz="3400"/>
              <a:t>▶ Logic Equivalence Checking.</a:t>
            </a:r>
            <a:endParaRPr lang="en-US" sz="3400">
              <a:cs typeface="Calibri"/>
            </a:endParaRPr>
          </a:p>
          <a:p>
            <a:pPr marL="0" indent="0">
              <a:buNone/>
            </a:pPr>
            <a:r>
              <a:rPr lang="en-US" sz="3400"/>
              <a:t>▶ Formal Verification is an alternative to verification through</a:t>
            </a:r>
            <a:endParaRPr lang="en-US" sz="3400">
              <a:cs typeface="Calibri"/>
            </a:endParaRPr>
          </a:p>
          <a:p>
            <a:pPr marL="0" indent="0">
              <a:buNone/>
            </a:pPr>
            <a:r>
              <a:rPr lang="en-US" sz="3400"/>
              <a:t>simulation.</a:t>
            </a:r>
            <a:endParaRPr lang="en-US" sz="3400">
              <a:cs typeface="Calibri"/>
            </a:endParaRPr>
          </a:p>
          <a:p>
            <a:pPr marL="0" indent="0">
              <a:buNone/>
            </a:pPr>
            <a:r>
              <a:rPr lang="en-US" sz="3400"/>
              <a:t>▶ As design become larger and more complex and require more</a:t>
            </a:r>
            <a:endParaRPr lang="en-US" sz="3400">
              <a:cs typeface="Calibri"/>
            </a:endParaRPr>
          </a:p>
          <a:p>
            <a:pPr marL="0" indent="0">
              <a:buNone/>
            </a:pPr>
            <a:r>
              <a:rPr lang="en-US" sz="3400"/>
              <a:t>simulation vectors, regression testing with traditional</a:t>
            </a:r>
            <a:endParaRPr lang="en-US" sz="3400">
              <a:cs typeface="Calibri"/>
            </a:endParaRPr>
          </a:p>
          <a:p>
            <a:pPr marL="0" indent="0">
              <a:buNone/>
            </a:pPr>
            <a:r>
              <a:rPr lang="en-US" sz="3400"/>
              <a:t>simulation tools becomes a bottleneck in the design flow.</a:t>
            </a:r>
            <a:endParaRPr lang="en-US" sz="3400">
              <a:cs typeface="Calibri"/>
            </a:endParaRPr>
          </a:p>
          <a:p>
            <a:pPr marL="0" indent="0">
              <a:buNone/>
            </a:pPr>
            <a:r>
              <a:rPr lang="en-US" sz="3400"/>
              <a:t>▶ 100% coverage.</a:t>
            </a:r>
            <a:endParaRPr lang="en-US" sz="3400">
              <a:cs typeface="Calibri"/>
            </a:endParaRPr>
          </a:p>
          <a:p>
            <a:pPr marL="0" indent="0">
              <a:buNone/>
            </a:pPr>
            <a:r>
              <a:rPr lang="en-US" sz="3400"/>
              <a:t>▶ It verifies the logical equivalence of RTL, gate or transistor</a:t>
            </a:r>
            <a:endParaRPr lang="en-US" sz="3400">
              <a:cs typeface="Calibri"/>
            </a:endParaRPr>
          </a:p>
          <a:p>
            <a:pPr marL="0" indent="0">
              <a:buNone/>
            </a:pPr>
            <a:r>
              <a:rPr lang="en-US" sz="3400"/>
              <a:t>level netlist to each other.</a:t>
            </a:r>
            <a:endParaRPr lang="en-US" sz="3400">
              <a:cs typeface="Calibri"/>
            </a:endParaRPr>
          </a:p>
          <a:p>
            <a:pPr marL="0" indent="0">
              <a:buNone/>
            </a:pPr>
            <a:r>
              <a:rPr lang="en-US" sz="3400"/>
              <a:t>▶ Ignores timing information</a:t>
            </a:r>
            <a:endParaRPr lang="en-US" sz="3400">
              <a:cs typeface="Calibri"/>
            </a:endParaRPr>
          </a:p>
          <a:p>
            <a:pPr marL="0" indent="0">
              <a:buNone/>
            </a:pPr>
            <a:r>
              <a:rPr lang="en-US" sz="3400"/>
              <a:t>▶ Only Boolean Equivalence.</a:t>
            </a:r>
            <a:endParaRPr lang="en-US" sz="3400">
              <a:cs typeface="Calibri"/>
            </a:endParaRPr>
          </a:p>
          <a:p>
            <a:pPr marL="0" indent="0">
              <a:buNone/>
            </a:pPr>
            <a:endParaRPr lang="en-US" sz="3600"/>
          </a:p>
          <a:p>
            <a:pPr marL="0" indent="0">
              <a:buNone/>
            </a:pPr>
            <a:endParaRPr lang="en-US" sz="3600"/>
          </a:p>
        </p:txBody>
      </p:sp>
      <p:pic>
        <p:nvPicPr>
          <p:cNvPr id="5" name="Picture 4">
            <a:extLst>
              <a:ext uri="{FF2B5EF4-FFF2-40B4-BE49-F238E27FC236}">
                <a16:creationId xmlns:a16="http://schemas.microsoft.com/office/drawing/2014/main" id="{A4F6FEF3-3F73-578C-CD22-744878E96616}"/>
              </a:ext>
            </a:extLst>
          </p:cNvPr>
          <p:cNvPicPr>
            <a:picLocks noChangeAspect="1"/>
          </p:cNvPicPr>
          <p:nvPr/>
        </p:nvPicPr>
        <p:blipFill>
          <a:blip r:embed="rId5"/>
          <a:stretch>
            <a:fillRect/>
          </a:stretch>
        </p:blipFill>
        <p:spPr>
          <a:xfrm>
            <a:off x="7186278" y="3667432"/>
            <a:ext cx="4816448" cy="1697601"/>
          </a:xfrm>
          <a:prstGeom prst="rect">
            <a:avLst/>
          </a:prstGeom>
        </p:spPr>
      </p:pic>
    </p:spTree>
    <p:extLst>
      <p:ext uri="{BB962C8B-B14F-4D97-AF65-F5344CB8AC3E}">
        <p14:creationId xmlns:p14="http://schemas.microsoft.com/office/powerpoint/2010/main" val="27962425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a:bodyPr>
          <a:lstStyle/>
          <a:p>
            <a:r>
              <a:rPr lang="en-US" sz="3000" b="1">
                <a:solidFill>
                  <a:schemeClr val="bg1"/>
                </a:solidFill>
                <a:latin typeface="Calibri"/>
                <a:cs typeface="Calibri"/>
              </a:rPr>
              <a:t>Formal Verification</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Formality Flow</a:t>
            </a:r>
          </a:p>
          <a:p>
            <a:pPr marL="0" indent="0">
              <a:buNone/>
            </a:pPr>
            <a:endParaRPr lang="en-US" sz="3600"/>
          </a:p>
        </p:txBody>
      </p:sp>
      <p:sp>
        <p:nvSpPr>
          <p:cNvPr id="5" name="TextBox 4">
            <a:extLst>
              <a:ext uri="{FF2B5EF4-FFF2-40B4-BE49-F238E27FC236}">
                <a16:creationId xmlns:a16="http://schemas.microsoft.com/office/drawing/2014/main" id="{E2B4742A-489E-83E0-C9F0-0B6E55E2DFF4}"/>
              </a:ext>
            </a:extLst>
          </p:cNvPr>
          <p:cNvSpPr txBox="1"/>
          <p:nvPr/>
        </p:nvSpPr>
        <p:spPr>
          <a:xfrm>
            <a:off x="1037303" y="2412426"/>
            <a:ext cx="6105832" cy="2308324"/>
          </a:xfrm>
          <a:prstGeom prst="rect">
            <a:avLst/>
          </a:prstGeom>
          <a:noFill/>
        </p:spPr>
        <p:txBody>
          <a:bodyPr wrap="square" lIns="91440" tIns="45720" rIns="91440" bIns="45720" anchor="t">
            <a:spAutoFit/>
          </a:bodyPr>
          <a:lstStyle/>
          <a:p>
            <a:r>
              <a:rPr lang="en-US"/>
              <a:t>▶ There are four basic steps in equivalence checking:</a:t>
            </a:r>
          </a:p>
          <a:p>
            <a:r>
              <a:rPr lang="en-US">
                <a:cs typeface="Calibri"/>
              </a:rPr>
              <a:t>▶</a:t>
            </a:r>
            <a:r>
              <a:rPr lang="en-US">
                <a:ea typeface="+mn-lt"/>
                <a:cs typeface="+mn-lt"/>
              </a:rPr>
              <a:t>load guidance:  .</a:t>
            </a:r>
            <a:r>
              <a:rPr lang="en-US" err="1">
                <a:ea typeface="+mn-lt"/>
                <a:cs typeface="+mn-lt"/>
              </a:rPr>
              <a:t>svf</a:t>
            </a:r>
            <a:r>
              <a:rPr lang="en-US">
                <a:ea typeface="+mn-lt"/>
                <a:cs typeface="+mn-lt"/>
              </a:rPr>
              <a:t> file </a:t>
            </a:r>
          </a:p>
          <a:p>
            <a:r>
              <a:rPr lang="en-US">
                <a:ea typeface="+mn-lt"/>
                <a:cs typeface="+mn-lt"/>
              </a:rPr>
              <a:t>changes name object - optimization register constant - registers merged and Duplicate</a:t>
            </a:r>
            <a:endParaRPr lang="en-US">
              <a:cs typeface="Calibri"/>
            </a:endParaRPr>
          </a:p>
          <a:p>
            <a:r>
              <a:rPr lang="en-US"/>
              <a:t>▶ Read</a:t>
            </a:r>
            <a:endParaRPr lang="en-US">
              <a:cs typeface="Calibri"/>
            </a:endParaRPr>
          </a:p>
          <a:p>
            <a:r>
              <a:rPr lang="en-US"/>
              <a:t>▶ Match</a:t>
            </a:r>
            <a:endParaRPr lang="en-US">
              <a:cs typeface="Calibri"/>
            </a:endParaRPr>
          </a:p>
          <a:p>
            <a:r>
              <a:rPr lang="en-US"/>
              <a:t>▶ Verification</a:t>
            </a:r>
            <a:endParaRPr lang="en-US">
              <a:cs typeface="Calibri"/>
            </a:endParaRPr>
          </a:p>
          <a:p>
            <a:r>
              <a:rPr lang="en-US"/>
              <a:t>▶ Debug</a:t>
            </a:r>
            <a:endParaRPr lang="en-US">
              <a:cs typeface="Calibri"/>
            </a:endParaRPr>
          </a:p>
        </p:txBody>
      </p:sp>
      <p:pic>
        <p:nvPicPr>
          <p:cNvPr id="7" name="Picture 6">
            <a:extLst>
              <a:ext uri="{FF2B5EF4-FFF2-40B4-BE49-F238E27FC236}">
                <a16:creationId xmlns:a16="http://schemas.microsoft.com/office/drawing/2014/main" id="{03CAB914-8F54-0034-7BDA-74177C057F87}"/>
              </a:ext>
            </a:extLst>
          </p:cNvPr>
          <p:cNvPicPr>
            <a:picLocks noChangeAspect="1"/>
          </p:cNvPicPr>
          <p:nvPr/>
        </p:nvPicPr>
        <p:blipFill>
          <a:blip r:embed="rId5"/>
          <a:stretch>
            <a:fillRect/>
          </a:stretch>
        </p:blipFill>
        <p:spPr>
          <a:xfrm>
            <a:off x="7143135" y="1666792"/>
            <a:ext cx="3605888" cy="2484729"/>
          </a:xfrm>
          <a:prstGeom prst="rect">
            <a:avLst/>
          </a:prstGeom>
        </p:spPr>
      </p:pic>
      <p:pic>
        <p:nvPicPr>
          <p:cNvPr id="10" name="Picture 9">
            <a:extLst>
              <a:ext uri="{FF2B5EF4-FFF2-40B4-BE49-F238E27FC236}">
                <a16:creationId xmlns:a16="http://schemas.microsoft.com/office/drawing/2014/main" id="{EAB63AA7-79F6-6855-D2C1-FF5FC003D150}"/>
              </a:ext>
            </a:extLst>
          </p:cNvPr>
          <p:cNvPicPr>
            <a:picLocks noChangeAspect="1"/>
          </p:cNvPicPr>
          <p:nvPr/>
        </p:nvPicPr>
        <p:blipFill rotWithShape="1">
          <a:blip r:embed="rId6"/>
          <a:srcRect r="56347"/>
          <a:stretch/>
        </p:blipFill>
        <p:spPr>
          <a:xfrm>
            <a:off x="306362" y="4384332"/>
            <a:ext cx="3677252" cy="1209599"/>
          </a:xfrm>
          <a:prstGeom prst="rect">
            <a:avLst/>
          </a:prstGeom>
        </p:spPr>
      </p:pic>
      <p:pic>
        <p:nvPicPr>
          <p:cNvPr id="12" name="Picture 11">
            <a:extLst>
              <a:ext uri="{FF2B5EF4-FFF2-40B4-BE49-F238E27FC236}">
                <a16:creationId xmlns:a16="http://schemas.microsoft.com/office/drawing/2014/main" id="{F81D6AFA-9048-6AC2-DC82-B3056FAD355A}"/>
              </a:ext>
            </a:extLst>
          </p:cNvPr>
          <p:cNvPicPr>
            <a:picLocks noChangeAspect="1"/>
          </p:cNvPicPr>
          <p:nvPr/>
        </p:nvPicPr>
        <p:blipFill rotWithShape="1">
          <a:blip r:embed="rId7"/>
          <a:srcRect l="12126" r="13562"/>
          <a:stretch/>
        </p:blipFill>
        <p:spPr>
          <a:xfrm>
            <a:off x="4198376" y="4080501"/>
            <a:ext cx="2507224" cy="1678151"/>
          </a:xfrm>
          <a:prstGeom prst="rect">
            <a:avLst/>
          </a:prstGeom>
        </p:spPr>
      </p:pic>
      <p:pic>
        <p:nvPicPr>
          <p:cNvPr id="16" name="Picture 15">
            <a:extLst>
              <a:ext uri="{FF2B5EF4-FFF2-40B4-BE49-F238E27FC236}">
                <a16:creationId xmlns:a16="http://schemas.microsoft.com/office/drawing/2014/main" id="{1142A74A-1F3F-32A3-7C81-F51E368DF2E2}"/>
              </a:ext>
            </a:extLst>
          </p:cNvPr>
          <p:cNvPicPr>
            <a:picLocks noChangeAspect="1"/>
          </p:cNvPicPr>
          <p:nvPr/>
        </p:nvPicPr>
        <p:blipFill>
          <a:blip r:embed="rId8"/>
          <a:stretch>
            <a:fillRect/>
          </a:stretch>
        </p:blipFill>
        <p:spPr>
          <a:xfrm>
            <a:off x="6920362" y="4149788"/>
            <a:ext cx="4629796" cy="2048161"/>
          </a:xfrm>
          <a:prstGeom prst="rect">
            <a:avLst/>
          </a:prstGeom>
        </p:spPr>
      </p:pic>
    </p:spTree>
    <p:extLst>
      <p:ext uri="{BB962C8B-B14F-4D97-AF65-F5344CB8AC3E}">
        <p14:creationId xmlns:p14="http://schemas.microsoft.com/office/powerpoint/2010/main" val="17458009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DFT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157315" y="1589510"/>
            <a:ext cx="11981589" cy="47187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nSpc>
                <a:spcPct val="115000"/>
              </a:lnSpc>
              <a:spcBef>
                <a:spcPts val="0"/>
              </a:spcBef>
              <a:spcAft>
                <a:spcPts val="800"/>
              </a:spcAft>
              <a:buNone/>
            </a:pPr>
            <a:endParaRPr lang="en-US" sz="1900" kern="100">
              <a:effectLst/>
              <a:ea typeface="Aptos" panose="020B0004020202020204" pitchFamily="34" charset="0"/>
              <a:cs typeface="Arial" panose="020B0604020202020204" pitchFamily="34" charset="0"/>
            </a:endParaRPr>
          </a:p>
          <a:p>
            <a:pPr marL="0" marR="0" indent="0">
              <a:lnSpc>
                <a:spcPct val="115000"/>
              </a:lnSpc>
              <a:spcBef>
                <a:spcPts val="0"/>
              </a:spcBef>
              <a:spcAft>
                <a:spcPts val="800"/>
              </a:spcAft>
              <a:buNone/>
            </a:pPr>
            <a:r>
              <a:rPr lang="en-US" sz="1900" kern="100">
                <a:effectLst/>
                <a:ea typeface="Aptos" panose="020B0004020202020204" pitchFamily="34" charset="0"/>
                <a:cs typeface="Arial" panose="020B0604020202020204" pitchFamily="34" charset="0"/>
              </a:rPr>
              <a:t>The Design for Test (DFT) stage involves adding hardware components to the ASIC design to facilitate testing. DFT components include test points, scan chains, and boundary scan cells. DFT components are added to the design to enable efficient testing of the ASIC during production.</a:t>
            </a:r>
          </a:p>
          <a:p>
            <a:pPr marL="0" marR="0" indent="0" algn="ctr">
              <a:lnSpc>
                <a:spcPct val="115000"/>
              </a:lnSpc>
              <a:spcBef>
                <a:spcPts val="0"/>
              </a:spcBef>
              <a:spcAft>
                <a:spcPts val="800"/>
              </a:spcAft>
              <a:buNone/>
            </a:pPr>
            <a:endParaRPr lang="en-US" sz="2300" kern="100">
              <a:ea typeface="Aptos" panose="020B0004020202020204" pitchFamily="34" charset="0"/>
              <a:cs typeface="Arial" panose="020B0604020202020204" pitchFamily="34" charset="0"/>
            </a:endParaRPr>
          </a:p>
          <a:p>
            <a:r>
              <a:rPr lang="en-US" sz="1600"/>
              <a:t>(DFT) is a design technique used in manufacturing to ensure that a product can be easily and efficiently tested for faults and defects. Here are some common manufacturing faults and defects that DFT aims to identify and mitigate:</a:t>
            </a:r>
          </a:p>
          <a:p>
            <a:r>
              <a:rPr lang="en-US" sz="1600" b="1"/>
              <a:t>1. Open Circuits</a:t>
            </a:r>
          </a:p>
          <a:p>
            <a:pPr>
              <a:buFont typeface="Arial" panose="020B0604020202020204" pitchFamily="34" charset="0"/>
              <a:buChar char="•"/>
            </a:pPr>
            <a:r>
              <a:rPr lang="en-US" sz="1600" b="1"/>
              <a:t>Description</a:t>
            </a:r>
            <a:r>
              <a:rPr lang="en-US" sz="1600"/>
              <a:t>: Open circuits occur when there is a break in the electrical path, preventing current flow.</a:t>
            </a:r>
          </a:p>
          <a:p>
            <a:pPr marL="0" indent="0">
              <a:buNone/>
            </a:pPr>
            <a:r>
              <a:rPr lang="en-US" sz="1600" b="1"/>
              <a:t>   2. Short Circuits</a:t>
            </a:r>
          </a:p>
          <a:p>
            <a:pPr>
              <a:buFont typeface="Arial" panose="020B0604020202020204" pitchFamily="34" charset="0"/>
              <a:buChar char="•"/>
            </a:pPr>
            <a:r>
              <a:rPr lang="en-US" sz="1600" b="1"/>
              <a:t>Description</a:t>
            </a:r>
            <a:r>
              <a:rPr lang="en-US" sz="1600"/>
              <a:t>: Short circuits happen when unintended connections between two points allow current to flow.</a:t>
            </a:r>
          </a:p>
          <a:p>
            <a:pPr marL="0" indent="0">
              <a:buNone/>
            </a:pPr>
            <a:r>
              <a:rPr lang="en-US" sz="1600" b="1"/>
              <a:t> 3. Solder Bridges</a:t>
            </a:r>
          </a:p>
          <a:p>
            <a:pPr>
              <a:buFont typeface="Arial" panose="020B0604020202020204" pitchFamily="34" charset="0"/>
              <a:buChar char="•"/>
            </a:pPr>
            <a:r>
              <a:rPr lang="en-US" sz="1600" b="1"/>
              <a:t>Description</a:t>
            </a:r>
            <a:r>
              <a:rPr lang="en-US" sz="1600"/>
              <a:t>: Solder bridges are unintended connections between two conductors caused by excess solder.</a:t>
            </a:r>
          </a:p>
          <a:p>
            <a:pPr>
              <a:buFont typeface="Arial" panose="020B0604020202020204" pitchFamily="34" charset="0"/>
              <a:buChar char="•"/>
            </a:pPr>
            <a:r>
              <a:rPr lang="en-US" sz="1600" b="1"/>
              <a:t>DFT Techniques</a:t>
            </a:r>
            <a:r>
              <a:rPr lang="en-US" sz="1600"/>
              <a:t>: Automated Optical Inspection (AOI), X-ray inspection.</a:t>
            </a:r>
          </a:p>
          <a:p>
            <a:pPr marL="0" marR="0" indent="0" algn="ctr">
              <a:lnSpc>
                <a:spcPct val="115000"/>
              </a:lnSpc>
              <a:spcBef>
                <a:spcPts val="0"/>
              </a:spcBef>
              <a:spcAft>
                <a:spcPts val="800"/>
              </a:spcAft>
              <a:buNone/>
            </a:pPr>
            <a:endParaRPr lang="en-US" sz="2300" kern="100">
              <a:effectLst/>
              <a:ea typeface="Aptos" panose="020B00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A72EB30D-76A0-FE55-A16F-368751E32814}"/>
              </a:ext>
            </a:extLst>
          </p:cNvPr>
          <p:cNvPicPr>
            <a:picLocks noChangeAspect="1"/>
          </p:cNvPicPr>
          <p:nvPr/>
        </p:nvPicPr>
        <p:blipFill>
          <a:blip r:embed="rId5"/>
          <a:stretch>
            <a:fillRect/>
          </a:stretch>
        </p:blipFill>
        <p:spPr>
          <a:xfrm>
            <a:off x="8920753" y="4109113"/>
            <a:ext cx="2920181" cy="1665856"/>
          </a:xfrm>
          <a:prstGeom prst="rect">
            <a:avLst/>
          </a:prstGeom>
        </p:spPr>
      </p:pic>
    </p:spTree>
    <p:extLst>
      <p:ext uri="{BB962C8B-B14F-4D97-AF65-F5344CB8AC3E}">
        <p14:creationId xmlns:p14="http://schemas.microsoft.com/office/powerpoint/2010/main" val="29187467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DFT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444451"/>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905549" y="1568472"/>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t> </a:t>
            </a:r>
          </a:p>
          <a:p>
            <a:pPr marL="0" indent="0">
              <a:buNone/>
            </a:pPr>
            <a:endParaRPr lang="en-US" sz="3600"/>
          </a:p>
        </p:txBody>
      </p:sp>
      <p:sp>
        <p:nvSpPr>
          <p:cNvPr id="12" name="TextBox 11">
            <a:extLst>
              <a:ext uri="{FF2B5EF4-FFF2-40B4-BE49-F238E27FC236}">
                <a16:creationId xmlns:a16="http://schemas.microsoft.com/office/drawing/2014/main" id="{D6D7DD45-47D4-9D8B-F70C-3563414C5D56}"/>
              </a:ext>
            </a:extLst>
          </p:cNvPr>
          <p:cNvSpPr txBox="1"/>
          <p:nvPr/>
        </p:nvSpPr>
        <p:spPr>
          <a:xfrm>
            <a:off x="245988" y="1568472"/>
            <a:ext cx="5427225" cy="369332"/>
          </a:xfrm>
          <a:prstGeom prst="rect">
            <a:avLst/>
          </a:prstGeom>
          <a:noFill/>
        </p:spPr>
        <p:txBody>
          <a:bodyPr wrap="square">
            <a:spAutoFit/>
          </a:bodyPr>
          <a:lstStyle/>
          <a:p>
            <a:pPr marL="92075" marR="0">
              <a:spcBef>
                <a:spcPts val="805"/>
              </a:spcBef>
              <a:spcAft>
                <a:spcPts val="0"/>
              </a:spcAft>
            </a:pPr>
            <a:r>
              <a:rPr lang="en-US" sz="1800" b="1" u="sng">
                <a:solidFill>
                  <a:schemeClr val="tx2">
                    <a:lumMod val="50000"/>
                  </a:schemeClr>
                </a:solidFill>
                <a:effectLst/>
                <a:uFill>
                  <a:solidFill>
                    <a:srgbClr val="37751C"/>
                  </a:solidFill>
                </a:uFill>
                <a:latin typeface="Arial" panose="020B0604020202020204" pitchFamily="34" charset="0"/>
                <a:ea typeface="Arial" panose="020B0604020202020204" pitchFamily="34" charset="0"/>
              </a:rPr>
              <a:t>Scan flip-flop &amp; scan chain:</a:t>
            </a:r>
            <a:endParaRPr lang="en-US" sz="1800" b="1" u="sng">
              <a:solidFill>
                <a:schemeClr val="tx2">
                  <a:lumMod val="50000"/>
                </a:schemeClr>
              </a:solidFill>
              <a:effectLst/>
              <a:latin typeface="Arial" panose="020B0604020202020204" pitchFamily="34" charset="0"/>
              <a:ea typeface="Arial" panose="020B0604020202020204" pitchFamily="34" charset="0"/>
            </a:endParaRPr>
          </a:p>
        </p:txBody>
      </p:sp>
      <p:pic>
        <p:nvPicPr>
          <p:cNvPr id="2049" name="image9.png">
            <a:extLst>
              <a:ext uri="{FF2B5EF4-FFF2-40B4-BE49-F238E27FC236}">
                <a16:creationId xmlns:a16="http://schemas.microsoft.com/office/drawing/2014/main" id="{05463503-8D21-8B07-AA9B-1145964EF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488" y="2600877"/>
            <a:ext cx="1312863" cy="115728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3">
            <a:extLst>
              <a:ext uri="{FF2B5EF4-FFF2-40B4-BE49-F238E27FC236}">
                <a16:creationId xmlns:a16="http://schemas.microsoft.com/office/drawing/2014/main" id="{40F126B0-080B-EDAB-F3D3-FCD546429B1F}"/>
              </a:ext>
            </a:extLst>
          </p:cNvPr>
          <p:cNvSpPr>
            <a:spLocks noChangeArrowheads="1"/>
          </p:cNvSpPr>
          <p:nvPr/>
        </p:nvSpPr>
        <p:spPr bwMode="auto">
          <a:xfrm>
            <a:off x="1027015" y="3940468"/>
            <a:ext cx="15215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1154CC"/>
                </a:solidFill>
                <a:effectLst/>
                <a:latin typeface="Arial" panose="020B0604020202020204" pitchFamily="34" charset="0"/>
                <a:ea typeface="Arial MT"/>
                <a:cs typeface="Arial" panose="020B0604020202020204" pitchFamily="34" charset="0"/>
              </a:rPr>
              <a:t> </a:t>
            </a:r>
            <a:r>
              <a:rPr kumimoji="0" lang="en-US" altLang="en-US" sz="1000" b="1" i="0" u="none" strike="noStrike" cap="none" normalizeH="0" baseline="0">
                <a:ln>
                  <a:noFill/>
                </a:ln>
                <a:solidFill>
                  <a:schemeClr val="tx1"/>
                </a:solidFill>
                <a:effectLst/>
                <a:latin typeface="Arial" panose="020B0604020202020204" pitchFamily="34" charset="0"/>
                <a:ea typeface="Arial MT"/>
                <a:cs typeface="Arial" panose="020B0604020202020204" pitchFamily="34" charset="0"/>
              </a:rPr>
              <a:t>[Scan flipflop 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2" name="image10.jpeg">
            <a:extLst>
              <a:ext uri="{FF2B5EF4-FFF2-40B4-BE49-F238E27FC236}">
                <a16:creationId xmlns:a16="http://schemas.microsoft.com/office/drawing/2014/main" id="{CB7CE60F-184D-CF7A-2B02-DF2AF8D8B8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
          <a:stretch/>
        </p:blipFill>
        <p:spPr bwMode="auto">
          <a:xfrm>
            <a:off x="4874624" y="1753138"/>
            <a:ext cx="5332338" cy="187691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6">
            <a:extLst>
              <a:ext uri="{FF2B5EF4-FFF2-40B4-BE49-F238E27FC236}">
                <a16:creationId xmlns:a16="http://schemas.microsoft.com/office/drawing/2014/main" id="{C7F11549-A39D-9F61-DBB4-59235C2D798B}"/>
              </a:ext>
            </a:extLst>
          </p:cNvPr>
          <p:cNvSpPr>
            <a:spLocks noChangeArrowheads="1"/>
          </p:cNvSpPr>
          <p:nvPr/>
        </p:nvSpPr>
        <p:spPr bwMode="auto">
          <a:xfrm>
            <a:off x="6535257" y="3488860"/>
            <a:ext cx="171873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Arial" panose="020B0604020202020204" pitchFamily="34" charset="0"/>
                <a:ea typeface="Arial MT"/>
                <a:cs typeface="Arial MT"/>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1154CC"/>
                </a:solidFill>
                <a:effectLst/>
                <a:latin typeface="Arial" panose="020B0604020202020204" pitchFamily="34" charset="0"/>
                <a:ea typeface="Arial MT"/>
                <a:cs typeface="Arial" panose="020B0604020202020204" pitchFamily="34" charset="0"/>
              </a:rPr>
              <a:t> </a:t>
            </a:r>
            <a:r>
              <a:rPr kumimoji="0" lang="en-US" altLang="en-US" sz="1000" b="1" i="0" u="none" strike="noStrike" cap="none" normalizeH="0" baseline="0">
                <a:ln>
                  <a:noFill/>
                </a:ln>
                <a:solidFill>
                  <a:schemeClr val="tx1"/>
                </a:solidFill>
                <a:effectLst/>
                <a:latin typeface="Arial" panose="020B0604020202020204" pitchFamily="34" charset="0"/>
                <a:ea typeface="Arial MT"/>
                <a:cs typeface="Arial" panose="020B0604020202020204" pitchFamily="34" charset="0"/>
              </a:rPr>
              <a:t>[Design with scan chain]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7A7EA913-4578-DAF3-07EA-F09229CE1EDB}"/>
              </a:ext>
            </a:extLst>
          </p:cNvPr>
          <p:cNvSpPr txBox="1"/>
          <p:nvPr/>
        </p:nvSpPr>
        <p:spPr>
          <a:xfrm>
            <a:off x="1138137" y="4709418"/>
            <a:ext cx="5105374" cy="1102866"/>
          </a:xfrm>
          <a:prstGeom prst="rect">
            <a:avLst/>
          </a:prstGeom>
          <a:noFill/>
        </p:spPr>
        <p:txBody>
          <a:bodyPr wrap="square">
            <a:spAutoFit/>
          </a:bodyPr>
          <a:lstStyle/>
          <a:p>
            <a:pPr marL="742950" marR="0" lvl="1" indent="-285750" rtl="0">
              <a:spcBef>
                <a:spcPts val="465"/>
              </a:spcBef>
              <a:spcAft>
                <a:spcPts val="0"/>
              </a:spcAft>
              <a:buSzPts val="1200"/>
              <a:buFont typeface="Arial" panose="020B0604020202020204" pitchFamily="34" charset="0"/>
              <a:buChar char="-"/>
              <a:tabLst>
                <a:tab pos="1091565" algn="l"/>
                <a:tab pos="1092200" algn="l"/>
              </a:tabLst>
            </a:pPr>
            <a:r>
              <a:rPr lang="en-US" sz="1800" b="1">
                <a:effectLst/>
                <a:latin typeface="Arial" panose="020B0604020202020204" pitchFamily="34" charset="0"/>
                <a:ea typeface="Arial" panose="020B0604020202020204" pitchFamily="34" charset="0"/>
              </a:rPr>
              <a:t>Shift In (Scan In) — SE = 1</a:t>
            </a:r>
          </a:p>
          <a:p>
            <a:pPr marL="742950" marR="0" lvl="1" indent="-285750">
              <a:spcBef>
                <a:spcPts val="690"/>
              </a:spcBef>
              <a:spcAft>
                <a:spcPts val="0"/>
              </a:spcAft>
              <a:buSzPts val="1200"/>
              <a:buFont typeface="Arial" panose="020B0604020202020204" pitchFamily="34" charset="0"/>
              <a:buChar char="-"/>
              <a:tabLst>
                <a:tab pos="1091565" algn="l"/>
                <a:tab pos="1092200" algn="l"/>
              </a:tabLst>
            </a:pPr>
            <a:r>
              <a:rPr lang="en-US" sz="1800" b="1">
                <a:effectLst/>
                <a:latin typeface="Arial" panose="020B0604020202020204" pitchFamily="34" charset="0"/>
                <a:ea typeface="Arial" panose="020B0604020202020204" pitchFamily="34" charset="0"/>
              </a:rPr>
              <a:t>Capture — SE = 0</a:t>
            </a:r>
            <a:endParaRPr lang="en-US" sz="1600">
              <a:effectLst/>
              <a:latin typeface="Arial" panose="020B0604020202020204" pitchFamily="34" charset="0"/>
              <a:ea typeface="Arial" panose="020B0604020202020204" pitchFamily="34" charset="0"/>
            </a:endParaRPr>
          </a:p>
          <a:p>
            <a:pPr marL="742950" marR="0" lvl="1" indent="-285750">
              <a:spcBef>
                <a:spcPts val="690"/>
              </a:spcBef>
              <a:spcAft>
                <a:spcPts val="0"/>
              </a:spcAft>
              <a:buSzPts val="1200"/>
              <a:buFont typeface="Arial" panose="020B0604020202020204" pitchFamily="34" charset="0"/>
              <a:buChar char="-"/>
              <a:tabLst>
                <a:tab pos="1091565" algn="l"/>
                <a:tab pos="1092200" algn="l"/>
              </a:tabLst>
            </a:pPr>
            <a:r>
              <a:rPr lang="en-US" sz="1800" b="1">
                <a:effectLst/>
                <a:latin typeface="Arial" panose="020B0604020202020204" pitchFamily="34" charset="0"/>
                <a:ea typeface="Arial" panose="020B0604020202020204" pitchFamily="34" charset="0"/>
              </a:rPr>
              <a:t>Shift Out (Scan Out) — SE = 1</a:t>
            </a:r>
          </a:p>
        </p:txBody>
      </p:sp>
      <p:pic>
        <p:nvPicPr>
          <p:cNvPr id="22" name="image11.png">
            <a:extLst>
              <a:ext uri="{FF2B5EF4-FFF2-40B4-BE49-F238E27FC236}">
                <a16:creationId xmlns:a16="http://schemas.microsoft.com/office/drawing/2014/main" id="{27CE525D-AD7F-50AA-F526-90F329C2E6E4}"/>
              </a:ext>
            </a:extLst>
          </p:cNvPr>
          <p:cNvPicPr>
            <a:picLocks noChangeAspect="1"/>
          </p:cNvPicPr>
          <p:nvPr/>
        </p:nvPicPr>
        <p:blipFill>
          <a:blip r:embed="rId7" cstate="print"/>
          <a:stretch>
            <a:fillRect/>
          </a:stretch>
        </p:blipFill>
        <p:spPr>
          <a:xfrm>
            <a:off x="5888806" y="4522275"/>
            <a:ext cx="4508956" cy="1429859"/>
          </a:xfrm>
          <a:prstGeom prst="rect">
            <a:avLst/>
          </a:prstGeom>
        </p:spPr>
      </p:pic>
    </p:spTree>
    <p:extLst>
      <p:ext uri="{BB962C8B-B14F-4D97-AF65-F5344CB8AC3E}">
        <p14:creationId xmlns:p14="http://schemas.microsoft.com/office/powerpoint/2010/main" val="15732816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DFT</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p>
          <a:p>
            <a:pPr marL="0" indent="0">
              <a:buNone/>
            </a:pPr>
            <a:endParaRPr lang="en-US" sz="3600"/>
          </a:p>
        </p:txBody>
      </p:sp>
      <p:sp>
        <p:nvSpPr>
          <p:cNvPr id="7" name="TextBox 6">
            <a:extLst>
              <a:ext uri="{FF2B5EF4-FFF2-40B4-BE49-F238E27FC236}">
                <a16:creationId xmlns:a16="http://schemas.microsoft.com/office/drawing/2014/main" id="{72020B21-1BAE-4BC6-B79F-C726D43E50B9}"/>
              </a:ext>
            </a:extLst>
          </p:cNvPr>
          <p:cNvSpPr txBox="1"/>
          <p:nvPr/>
        </p:nvSpPr>
        <p:spPr>
          <a:xfrm>
            <a:off x="519344" y="1536609"/>
            <a:ext cx="6105832" cy="1843518"/>
          </a:xfrm>
          <a:prstGeom prst="rect">
            <a:avLst/>
          </a:prstGeom>
          <a:noFill/>
        </p:spPr>
        <p:txBody>
          <a:bodyPr wrap="square">
            <a:spAutoFit/>
          </a:bodyPr>
          <a:lstStyle/>
          <a:p>
            <a:r>
              <a:rPr lang="en-US" sz="3600"/>
              <a:t>DFT Compiler Flow </a:t>
            </a:r>
            <a:endParaRPr lang="en-US" sz="2300" kern="100">
              <a:effectLst/>
              <a:ea typeface="Aptos" panose="020B0004020202020204" pitchFamily="34" charset="0"/>
              <a:cs typeface="Arial" panose="020B0604020202020204" pitchFamily="34" charset="0"/>
            </a:endParaRPr>
          </a:p>
          <a:p>
            <a:pPr marL="742950" marR="0" lvl="1" indent="-285750">
              <a:lnSpc>
                <a:spcPct val="115000"/>
              </a:lnSpc>
              <a:spcBef>
                <a:spcPts val="0"/>
              </a:spcBef>
              <a:spcAft>
                <a:spcPts val="0"/>
              </a:spcAft>
              <a:buFont typeface="+mj-lt"/>
              <a:buAutoNum type="arabicPeriod"/>
            </a:pPr>
            <a:r>
              <a:rPr lang="en-US" sz="2300" kern="100">
                <a:effectLst/>
                <a:ea typeface="Aptos" panose="020B0004020202020204" pitchFamily="34" charset="0"/>
                <a:cs typeface="Arial" panose="020B0604020202020204" pitchFamily="34" charset="0"/>
              </a:rPr>
              <a:t>RTL preparation for DFT </a:t>
            </a:r>
          </a:p>
          <a:p>
            <a:pPr marL="914400" marR="0">
              <a:lnSpc>
                <a:spcPct val="115000"/>
              </a:lnSpc>
              <a:spcBef>
                <a:spcPts val="0"/>
              </a:spcBef>
              <a:spcAft>
                <a:spcPts val="0"/>
              </a:spcAft>
            </a:pPr>
            <a:r>
              <a:rPr lang="en-US" sz="2300" kern="100">
                <a:effectLst/>
                <a:ea typeface="Aptos" panose="020B0004020202020204" pitchFamily="34" charset="0"/>
                <a:cs typeface="Arial" panose="020B0604020202020204" pitchFamily="34" charset="0"/>
              </a:rPr>
              <a:t>Add scan related I/o pins in the design  </a:t>
            </a:r>
          </a:p>
          <a:p>
            <a:pPr marL="742950" marR="0" lvl="1" indent="-285750">
              <a:lnSpc>
                <a:spcPct val="115000"/>
              </a:lnSpc>
              <a:spcBef>
                <a:spcPts val="0"/>
              </a:spcBef>
              <a:spcAft>
                <a:spcPts val="800"/>
              </a:spcAft>
              <a:buFont typeface="Arial" panose="020B0604020202020204" pitchFamily="34" charset="0"/>
              <a:buChar char="-"/>
            </a:pPr>
            <a:r>
              <a:rPr lang="en-US" sz="2300" kern="100">
                <a:effectLst/>
                <a:ea typeface="Aptos" panose="020B0004020202020204" pitchFamily="34" charset="0"/>
                <a:cs typeface="Arial" panose="020B0604020202020204" pitchFamily="34" charset="0"/>
              </a:rPr>
              <a:t>SI   - SE -So -</a:t>
            </a:r>
            <a:r>
              <a:rPr lang="en-US" sz="2300" kern="100" err="1">
                <a:effectLst/>
                <a:ea typeface="Aptos" panose="020B0004020202020204" pitchFamily="34" charset="0"/>
                <a:cs typeface="Arial" panose="020B0604020202020204" pitchFamily="34" charset="0"/>
              </a:rPr>
              <a:t>scan_clk</a:t>
            </a:r>
            <a:r>
              <a:rPr lang="en-US" sz="2300" kern="100">
                <a:effectLst/>
                <a:ea typeface="Aptos" panose="020B0004020202020204" pitchFamily="34" charset="0"/>
                <a:cs typeface="Arial" panose="020B0604020202020204" pitchFamily="34" charset="0"/>
              </a:rPr>
              <a:t> – </a:t>
            </a:r>
            <a:r>
              <a:rPr lang="en-US" sz="2300" kern="100" err="1">
                <a:effectLst/>
                <a:ea typeface="Aptos" panose="020B0004020202020204" pitchFamily="34" charset="0"/>
                <a:cs typeface="Arial" panose="020B0604020202020204" pitchFamily="34" charset="0"/>
              </a:rPr>
              <a:t>scan_rst-Test_Mode</a:t>
            </a:r>
            <a:r>
              <a:rPr lang="en-US" sz="2300" kern="100">
                <a:effectLst/>
                <a:ea typeface="Aptos" panose="020B0004020202020204" pitchFamily="34" charset="0"/>
                <a:cs typeface="Arial" panose="020B0604020202020204" pitchFamily="34" charset="0"/>
              </a:rPr>
              <a:t> </a:t>
            </a:r>
          </a:p>
        </p:txBody>
      </p:sp>
      <p:pic>
        <p:nvPicPr>
          <p:cNvPr id="9" name="Picture 8" descr="A screenshot of a computer code&#10;&#10;Description automatically generated">
            <a:extLst>
              <a:ext uri="{FF2B5EF4-FFF2-40B4-BE49-F238E27FC236}">
                <a16:creationId xmlns:a16="http://schemas.microsoft.com/office/drawing/2014/main" id="{D3F492DC-BBFD-A991-A5D4-0B4805311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9807" y="3667321"/>
            <a:ext cx="3684905" cy="207645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E3EE27CD-FCF0-6E2E-B514-E90E3B9F8004}"/>
              </a:ext>
            </a:extLst>
          </p:cNvPr>
          <p:cNvPicPr>
            <a:picLocks noChangeAspect="1"/>
          </p:cNvPicPr>
          <p:nvPr/>
        </p:nvPicPr>
        <p:blipFill rotWithShape="1">
          <a:blip r:embed="rId6">
            <a:extLst>
              <a:ext uri="{28A0092B-C50C-407E-A947-70E740481C1C}">
                <a14:useLocalDpi xmlns:a14="http://schemas.microsoft.com/office/drawing/2010/main" val="0"/>
              </a:ext>
            </a:extLst>
          </a:blip>
          <a:srcRect r="20131"/>
          <a:stretch/>
        </p:blipFill>
        <p:spPr bwMode="auto">
          <a:xfrm>
            <a:off x="7037866" y="2129685"/>
            <a:ext cx="3625642" cy="3380144"/>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81B3E1AB-89E8-02D1-B499-06C8CB67FCCE}"/>
              </a:ext>
            </a:extLst>
          </p:cNvPr>
          <p:cNvSpPr txBox="1"/>
          <p:nvPr/>
        </p:nvSpPr>
        <p:spPr>
          <a:xfrm>
            <a:off x="6395884" y="5689805"/>
            <a:ext cx="5492600" cy="369332"/>
          </a:xfrm>
          <a:prstGeom prst="rect">
            <a:avLst/>
          </a:prstGeom>
          <a:noFill/>
        </p:spPr>
        <p:txBody>
          <a:bodyPr wrap="square">
            <a:spAutoFit/>
          </a:bodyPr>
          <a:lstStyle/>
          <a:p>
            <a:r>
              <a:rPr lang="en-US"/>
              <a:t>[declare the additional inputs and output due to DFT]</a:t>
            </a:r>
          </a:p>
        </p:txBody>
      </p:sp>
      <p:sp>
        <p:nvSpPr>
          <p:cNvPr id="11" name="TextBox 10">
            <a:extLst>
              <a:ext uri="{FF2B5EF4-FFF2-40B4-BE49-F238E27FC236}">
                <a16:creationId xmlns:a16="http://schemas.microsoft.com/office/drawing/2014/main" id="{5FFB656C-C22A-7F7A-E090-8EFAAFD35533}"/>
              </a:ext>
            </a:extLst>
          </p:cNvPr>
          <p:cNvSpPr txBox="1"/>
          <p:nvPr/>
        </p:nvSpPr>
        <p:spPr>
          <a:xfrm>
            <a:off x="1501877" y="5814533"/>
            <a:ext cx="3813073" cy="369332"/>
          </a:xfrm>
          <a:prstGeom prst="rect">
            <a:avLst/>
          </a:prstGeom>
          <a:noFill/>
        </p:spPr>
        <p:txBody>
          <a:bodyPr wrap="square">
            <a:spAutoFit/>
          </a:bodyPr>
          <a:lstStyle/>
          <a:p>
            <a:r>
              <a:rPr lang="en-US"/>
              <a:t>[Scan </a:t>
            </a:r>
            <a:r>
              <a:rPr lang="en-US" err="1"/>
              <a:t>Clk</a:t>
            </a:r>
            <a:r>
              <a:rPr lang="en-US"/>
              <a:t> and Scan RST </a:t>
            </a:r>
            <a:r>
              <a:rPr lang="en-US" err="1"/>
              <a:t>Muxs</a:t>
            </a:r>
            <a:r>
              <a:rPr lang="en-US"/>
              <a:t>]</a:t>
            </a:r>
          </a:p>
        </p:txBody>
      </p:sp>
    </p:spTree>
    <p:extLst>
      <p:ext uri="{BB962C8B-B14F-4D97-AF65-F5344CB8AC3E}">
        <p14:creationId xmlns:p14="http://schemas.microsoft.com/office/powerpoint/2010/main" val="32883507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DFT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DFT FLOW </a:t>
            </a:r>
          </a:p>
          <a:p>
            <a:pPr marL="0" indent="0">
              <a:buNone/>
            </a:pPr>
            <a:r>
              <a:rPr lang="en-US" sz="3600"/>
              <a:t> </a:t>
            </a:r>
          </a:p>
        </p:txBody>
      </p:sp>
      <p:pic>
        <p:nvPicPr>
          <p:cNvPr id="4" name="Picture 3" descr="A screenshot of a computer program&#10;&#10;Description automatically generated">
            <a:extLst>
              <a:ext uri="{FF2B5EF4-FFF2-40B4-BE49-F238E27FC236}">
                <a16:creationId xmlns:a16="http://schemas.microsoft.com/office/drawing/2014/main" id="{1B3BFCED-B73B-6030-F3CC-D1CEB2B66386}"/>
              </a:ext>
            </a:extLst>
          </p:cNvPr>
          <p:cNvPicPr>
            <a:picLocks noChangeAspect="1"/>
          </p:cNvPicPr>
          <p:nvPr/>
        </p:nvPicPr>
        <p:blipFill rotWithShape="1">
          <a:blip r:embed="rId5"/>
          <a:srcRect t="30031" b="40880"/>
          <a:stretch/>
        </p:blipFill>
        <p:spPr bwMode="auto">
          <a:xfrm>
            <a:off x="333" y="3822422"/>
            <a:ext cx="6528607" cy="1272007"/>
          </a:xfrm>
          <a:prstGeom prst="rect">
            <a:avLst/>
          </a:prstGeom>
          <a:ln>
            <a:noFill/>
          </a:ln>
          <a:extLst>
            <a:ext uri="{53640926-AAD7-44D8-BBD7-CCE9431645EC}">
              <a14:shadowObscured xmlns:a14="http://schemas.microsoft.com/office/drawing/2010/main"/>
            </a:ext>
          </a:extLst>
        </p:spPr>
      </p:pic>
      <p:pic>
        <p:nvPicPr>
          <p:cNvPr id="5" name="Picture 4" descr="A screenshot of a computer program&#10;&#10;Description automatically generated">
            <a:extLst>
              <a:ext uri="{FF2B5EF4-FFF2-40B4-BE49-F238E27FC236}">
                <a16:creationId xmlns:a16="http://schemas.microsoft.com/office/drawing/2014/main" id="{16F6A7AD-97E6-1DF6-5C1C-8E85D761DADC}"/>
              </a:ext>
            </a:extLst>
          </p:cNvPr>
          <p:cNvPicPr>
            <a:picLocks noChangeAspect="1"/>
          </p:cNvPicPr>
          <p:nvPr/>
        </p:nvPicPr>
        <p:blipFill rotWithShape="1">
          <a:blip r:embed="rId5"/>
          <a:srcRect t="58824" r="17463"/>
          <a:stretch/>
        </p:blipFill>
        <p:spPr bwMode="auto">
          <a:xfrm>
            <a:off x="6544872" y="3642414"/>
            <a:ext cx="5411437" cy="1790739"/>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74E12A4-E063-57C0-D8FE-D7C296E48E73}"/>
              </a:ext>
            </a:extLst>
          </p:cNvPr>
          <p:cNvSpPr/>
          <p:nvPr/>
        </p:nvSpPr>
        <p:spPr>
          <a:xfrm>
            <a:off x="138815" y="2379310"/>
            <a:ext cx="1978050" cy="697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DFT Constraints </a:t>
            </a:r>
          </a:p>
        </p:txBody>
      </p:sp>
      <p:sp>
        <p:nvSpPr>
          <p:cNvPr id="7" name="Arrow: Right 6">
            <a:extLst>
              <a:ext uri="{FF2B5EF4-FFF2-40B4-BE49-F238E27FC236}">
                <a16:creationId xmlns:a16="http://schemas.microsoft.com/office/drawing/2014/main" id="{1F0C2603-FC7F-71E7-BD4F-B168A3A0D49C}"/>
              </a:ext>
            </a:extLst>
          </p:cNvPr>
          <p:cNvSpPr/>
          <p:nvPr/>
        </p:nvSpPr>
        <p:spPr>
          <a:xfrm>
            <a:off x="2116865" y="2585476"/>
            <a:ext cx="650922" cy="265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8EE192-2EC3-81AE-83EC-4298132E28EC}"/>
              </a:ext>
            </a:extLst>
          </p:cNvPr>
          <p:cNvSpPr/>
          <p:nvPr/>
        </p:nvSpPr>
        <p:spPr>
          <a:xfrm>
            <a:off x="2767787" y="2361533"/>
            <a:ext cx="1978050" cy="697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Pre DFT test DRC</a:t>
            </a:r>
          </a:p>
        </p:txBody>
      </p:sp>
      <p:sp>
        <p:nvSpPr>
          <p:cNvPr id="10" name="Arrow: Right 9">
            <a:extLst>
              <a:ext uri="{FF2B5EF4-FFF2-40B4-BE49-F238E27FC236}">
                <a16:creationId xmlns:a16="http://schemas.microsoft.com/office/drawing/2014/main" id="{97837C09-87D2-57AD-4F77-8DDD09EF5AEF}"/>
              </a:ext>
            </a:extLst>
          </p:cNvPr>
          <p:cNvSpPr/>
          <p:nvPr/>
        </p:nvSpPr>
        <p:spPr>
          <a:xfrm>
            <a:off x="4745837" y="2579131"/>
            <a:ext cx="650922" cy="265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6B0D57-4BE0-0FED-9CC3-479913BD7F9B}"/>
              </a:ext>
            </a:extLst>
          </p:cNvPr>
          <p:cNvSpPr/>
          <p:nvPr/>
        </p:nvSpPr>
        <p:spPr>
          <a:xfrm>
            <a:off x="5396759" y="2315961"/>
            <a:ext cx="1978050" cy="697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DFT insert </a:t>
            </a:r>
          </a:p>
        </p:txBody>
      </p:sp>
      <p:sp>
        <p:nvSpPr>
          <p:cNvPr id="12" name="Arrow: Right 11">
            <a:extLst>
              <a:ext uri="{FF2B5EF4-FFF2-40B4-BE49-F238E27FC236}">
                <a16:creationId xmlns:a16="http://schemas.microsoft.com/office/drawing/2014/main" id="{846F5DF9-7EAD-465B-3D71-586FE92D332D}"/>
              </a:ext>
            </a:extLst>
          </p:cNvPr>
          <p:cNvSpPr/>
          <p:nvPr/>
        </p:nvSpPr>
        <p:spPr>
          <a:xfrm>
            <a:off x="7374809" y="2533559"/>
            <a:ext cx="650922" cy="265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8322FE-FBB3-B1CF-7BEC-EA0C79694456}"/>
              </a:ext>
            </a:extLst>
          </p:cNvPr>
          <p:cNvSpPr/>
          <p:nvPr/>
        </p:nvSpPr>
        <p:spPr>
          <a:xfrm>
            <a:off x="8025731" y="2309106"/>
            <a:ext cx="1978050" cy="697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Post DFT test DRC</a:t>
            </a:r>
          </a:p>
        </p:txBody>
      </p:sp>
      <p:sp>
        <p:nvSpPr>
          <p:cNvPr id="16" name="Arrow: Right 15">
            <a:extLst>
              <a:ext uri="{FF2B5EF4-FFF2-40B4-BE49-F238E27FC236}">
                <a16:creationId xmlns:a16="http://schemas.microsoft.com/office/drawing/2014/main" id="{D6D7D227-050B-EB8B-4B83-E29C49E9C510}"/>
              </a:ext>
            </a:extLst>
          </p:cNvPr>
          <p:cNvSpPr/>
          <p:nvPr/>
        </p:nvSpPr>
        <p:spPr>
          <a:xfrm>
            <a:off x="10003781" y="2515272"/>
            <a:ext cx="650922" cy="265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26F7B08-E210-B680-1ADB-03E8A5246B76}"/>
              </a:ext>
            </a:extLst>
          </p:cNvPr>
          <p:cNvSpPr/>
          <p:nvPr/>
        </p:nvSpPr>
        <p:spPr>
          <a:xfrm>
            <a:off x="10654703" y="2306651"/>
            <a:ext cx="1484202" cy="6616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Netlist </a:t>
            </a:r>
          </a:p>
        </p:txBody>
      </p:sp>
    </p:spTree>
    <p:extLst>
      <p:ext uri="{BB962C8B-B14F-4D97-AF65-F5344CB8AC3E}">
        <p14:creationId xmlns:p14="http://schemas.microsoft.com/office/powerpoint/2010/main" val="334436583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DFT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DRC report and test coverage </a:t>
            </a:r>
          </a:p>
        </p:txBody>
      </p:sp>
      <p:pic>
        <p:nvPicPr>
          <p:cNvPr id="6" name="Picture 5" descr="A screenshot of a computer program&#10;&#10;Description automatically generated">
            <a:extLst>
              <a:ext uri="{FF2B5EF4-FFF2-40B4-BE49-F238E27FC236}">
                <a16:creationId xmlns:a16="http://schemas.microsoft.com/office/drawing/2014/main" id="{0855F415-3568-B03F-BE38-0092B2D626CA}"/>
              </a:ext>
            </a:extLst>
          </p:cNvPr>
          <p:cNvPicPr>
            <a:picLocks noChangeAspect="1"/>
          </p:cNvPicPr>
          <p:nvPr/>
        </p:nvPicPr>
        <p:blipFill>
          <a:blip r:embed="rId5"/>
          <a:stretch>
            <a:fillRect/>
          </a:stretch>
        </p:blipFill>
        <p:spPr>
          <a:xfrm>
            <a:off x="896256" y="2489853"/>
            <a:ext cx="4648200" cy="24587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E6380CA-0CFC-DAA4-4DE8-3B978CD1E45C}"/>
              </a:ext>
            </a:extLst>
          </p:cNvPr>
          <p:cNvPicPr>
            <a:picLocks noChangeAspect="1"/>
          </p:cNvPicPr>
          <p:nvPr/>
        </p:nvPicPr>
        <p:blipFill>
          <a:blip r:embed="rId6"/>
          <a:stretch>
            <a:fillRect/>
          </a:stretch>
        </p:blipFill>
        <p:spPr>
          <a:xfrm>
            <a:off x="6438321" y="2329657"/>
            <a:ext cx="4352925" cy="2776220"/>
          </a:xfrm>
          <a:prstGeom prst="rect">
            <a:avLst/>
          </a:prstGeom>
        </p:spPr>
      </p:pic>
    </p:spTree>
    <p:extLst>
      <p:ext uri="{BB962C8B-B14F-4D97-AF65-F5344CB8AC3E}">
        <p14:creationId xmlns:p14="http://schemas.microsoft.com/office/powerpoint/2010/main" val="161288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startAt="2"/>
            </a:pPr>
            <a:r>
              <a:rPr lang="en-US" sz="2800"/>
              <a:t>Add Control Unit 	</a:t>
            </a:r>
            <a:endParaRPr lang="en-US" sz="2400"/>
          </a:p>
        </p:txBody>
      </p:sp>
      <p:graphicFrame>
        <p:nvGraphicFramePr>
          <p:cNvPr id="3" name="Object 2">
            <a:extLst>
              <a:ext uri="{FF2B5EF4-FFF2-40B4-BE49-F238E27FC236}">
                <a16:creationId xmlns:a16="http://schemas.microsoft.com/office/drawing/2014/main" id="{D0F7DCB2-DED8-40F4-2FD5-F87F89E6CB15}"/>
              </a:ext>
            </a:extLst>
          </p:cNvPr>
          <p:cNvGraphicFramePr>
            <a:graphicFrameLocks noChangeAspect="1"/>
          </p:cNvGraphicFramePr>
          <p:nvPr>
            <p:extLst>
              <p:ext uri="{D42A27DB-BD31-4B8C-83A1-F6EECF244321}">
                <p14:modId xmlns:p14="http://schemas.microsoft.com/office/powerpoint/2010/main" val="3973323461"/>
              </p:ext>
            </p:extLst>
          </p:nvPr>
        </p:nvGraphicFramePr>
        <p:xfrm>
          <a:off x="2693561" y="2439664"/>
          <a:ext cx="7027735" cy="3956290"/>
        </p:xfrm>
        <a:graphic>
          <a:graphicData uri="http://schemas.openxmlformats.org/presentationml/2006/ole">
            <mc:AlternateContent xmlns:mc="http://schemas.openxmlformats.org/markup-compatibility/2006">
              <mc:Choice xmlns:v="urn:schemas-microsoft-com:vml" Requires="v">
                <p:oleObj name="Visio" r:id="rId6" imgW="5244633" imgH="2952681" progId="Visio.Drawing.11">
                  <p:embed/>
                </p:oleObj>
              </mc:Choice>
              <mc:Fallback>
                <p:oleObj name="Visio" r:id="rId6" imgW="5244633" imgH="2952681" progId="Visio.Drawing.11">
                  <p:embed/>
                  <p:pic>
                    <p:nvPicPr>
                      <p:cNvPr id="3" name="Object 2">
                        <a:extLst>
                          <a:ext uri="{FF2B5EF4-FFF2-40B4-BE49-F238E27FC236}">
                            <a16:creationId xmlns:a16="http://schemas.microsoft.com/office/drawing/2014/main" id="{D0F7DCB2-DED8-40F4-2FD5-F87F89E6CB15}"/>
                          </a:ext>
                        </a:extLst>
                      </p:cNvPr>
                      <p:cNvPicPr/>
                      <p:nvPr/>
                    </p:nvPicPr>
                    <p:blipFill>
                      <a:blip r:embed="rId7"/>
                      <a:stretch>
                        <a:fillRect/>
                      </a:stretch>
                    </p:blipFill>
                    <p:spPr>
                      <a:xfrm>
                        <a:off x="2693561" y="2439664"/>
                        <a:ext cx="7027735" cy="3956290"/>
                      </a:xfrm>
                      <a:prstGeom prst="rect">
                        <a:avLst/>
                      </a:prstGeom>
                    </p:spPr>
                  </p:pic>
                </p:oleObj>
              </mc:Fallback>
            </mc:AlternateContent>
          </a:graphicData>
        </a:graphic>
      </p:graphicFrame>
    </p:spTree>
    <p:extLst>
      <p:ext uri="{BB962C8B-B14F-4D97-AF65-F5344CB8AC3E}">
        <p14:creationId xmlns:p14="http://schemas.microsoft.com/office/powerpoint/2010/main" val="429438968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err="1">
                <a:solidFill>
                  <a:schemeClr val="bg1"/>
                </a:solidFill>
              </a:rPr>
              <a:t>PnR</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 </a:t>
            </a:r>
            <a:r>
              <a:rPr lang="en-US" sz="2400" b="1"/>
              <a:t>PNR Processes</a:t>
            </a:r>
            <a:r>
              <a:rPr lang="en-US" sz="2400"/>
              <a:t>:</a:t>
            </a:r>
          </a:p>
          <a:p>
            <a:endParaRPr lang="en-US" sz="3600"/>
          </a:p>
        </p:txBody>
      </p:sp>
      <p:sp>
        <p:nvSpPr>
          <p:cNvPr id="6" name="Rectangle 5">
            <a:extLst>
              <a:ext uri="{FF2B5EF4-FFF2-40B4-BE49-F238E27FC236}">
                <a16:creationId xmlns:a16="http://schemas.microsoft.com/office/drawing/2014/main" id="{58DDBE8F-9BC2-C486-9A89-428FEEFC06BC}"/>
              </a:ext>
            </a:extLst>
          </p:cNvPr>
          <p:cNvSpPr/>
          <p:nvPr/>
        </p:nvSpPr>
        <p:spPr>
          <a:xfrm>
            <a:off x="138815" y="2379310"/>
            <a:ext cx="1542501" cy="697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Floor</a:t>
            </a:r>
            <a:r>
              <a:rPr lang="ar-EG"/>
              <a:t> </a:t>
            </a:r>
            <a:r>
              <a:rPr lang="en-US"/>
              <a:t>planning</a:t>
            </a:r>
          </a:p>
        </p:txBody>
      </p:sp>
      <p:sp>
        <p:nvSpPr>
          <p:cNvPr id="7" name="Arrow: Right 6">
            <a:extLst>
              <a:ext uri="{FF2B5EF4-FFF2-40B4-BE49-F238E27FC236}">
                <a16:creationId xmlns:a16="http://schemas.microsoft.com/office/drawing/2014/main" id="{9C60284A-B1CB-5B88-4459-51B3778B1C66}"/>
              </a:ext>
            </a:extLst>
          </p:cNvPr>
          <p:cNvSpPr/>
          <p:nvPr/>
        </p:nvSpPr>
        <p:spPr>
          <a:xfrm>
            <a:off x="1693958" y="2618807"/>
            <a:ext cx="650922" cy="265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94A337-EE17-37A2-FA8C-469811895874}"/>
              </a:ext>
            </a:extLst>
          </p:cNvPr>
          <p:cNvSpPr/>
          <p:nvPr/>
        </p:nvSpPr>
        <p:spPr>
          <a:xfrm>
            <a:off x="2388740" y="2403063"/>
            <a:ext cx="1978050" cy="697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Power</a:t>
            </a:r>
            <a:r>
              <a:rPr lang="ar-EG"/>
              <a:t> </a:t>
            </a:r>
            <a:r>
              <a:rPr lang="en-US"/>
              <a:t>planning</a:t>
            </a:r>
          </a:p>
        </p:txBody>
      </p:sp>
      <p:sp>
        <p:nvSpPr>
          <p:cNvPr id="10" name="Arrow: Right 9">
            <a:extLst>
              <a:ext uri="{FF2B5EF4-FFF2-40B4-BE49-F238E27FC236}">
                <a16:creationId xmlns:a16="http://schemas.microsoft.com/office/drawing/2014/main" id="{78348946-07F4-C972-F6C6-8266332473CE}"/>
              </a:ext>
            </a:extLst>
          </p:cNvPr>
          <p:cNvSpPr/>
          <p:nvPr/>
        </p:nvSpPr>
        <p:spPr>
          <a:xfrm>
            <a:off x="4355736" y="2618806"/>
            <a:ext cx="650922" cy="265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515FAE-1538-5FA3-F732-CC87F9E26671}"/>
              </a:ext>
            </a:extLst>
          </p:cNvPr>
          <p:cNvSpPr/>
          <p:nvPr/>
        </p:nvSpPr>
        <p:spPr>
          <a:xfrm>
            <a:off x="5017712" y="2370977"/>
            <a:ext cx="1327128" cy="7611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t>Placement</a:t>
            </a:r>
          </a:p>
        </p:txBody>
      </p:sp>
      <p:sp>
        <p:nvSpPr>
          <p:cNvPr id="12" name="Arrow: Right 11">
            <a:extLst>
              <a:ext uri="{FF2B5EF4-FFF2-40B4-BE49-F238E27FC236}">
                <a16:creationId xmlns:a16="http://schemas.microsoft.com/office/drawing/2014/main" id="{A8D6ADA2-D178-894F-2D21-21F2A47F605F}"/>
              </a:ext>
            </a:extLst>
          </p:cNvPr>
          <p:cNvSpPr/>
          <p:nvPr/>
        </p:nvSpPr>
        <p:spPr>
          <a:xfrm>
            <a:off x="6362088" y="2637472"/>
            <a:ext cx="650922" cy="265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C557DE-C256-E435-0524-F7A90184BFF3}"/>
              </a:ext>
            </a:extLst>
          </p:cNvPr>
          <p:cNvSpPr/>
          <p:nvPr/>
        </p:nvSpPr>
        <p:spPr>
          <a:xfrm>
            <a:off x="7036706" y="2431853"/>
            <a:ext cx="1546855" cy="7002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Clock tree synthesis (CTS</a:t>
            </a:r>
          </a:p>
        </p:txBody>
      </p:sp>
      <p:sp>
        <p:nvSpPr>
          <p:cNvPr id="16" name="Arrow: Right 15">
            <a:extLst>
              <a:ext uri="{FF2B5EF4-FFF2-40B4-BE49-F238E27FC236}">
                <a16:creationId xmlns:a16="http://schemas.microsoft.com/office/drawing/2014/main" id="{C1FF2CCE-10D6-9E83-F5AC-94E85367750E}"/>
              </a:ext>
            </a:extLst>
          </p:cNvPr>
          <p:cNvSpPr/>
          <p:nvPr/>
        </p:nvSpPr>
        <p:spPr>
          <a:xfrm>
            <a:off x="8588477" y="2648006"/>
            <a:ext cx="650922" cy="265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D3151A-D53B-D4AA-4873-64C0A64CA89B}"/>
              </a:ext>
            </a:extLst>
          </p:cNvPr>
          <p:cNvSpPr/>
          <p:nvPr/>
        </p:nvSpPr>
        <p:spPr>
          <a:xfrm>
            <a:off x="9192840" y="2509694"/>
            <a:ext cx="983548" cy="6224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Routing</a:t>
            </a:r>
          </a:p>
          <a:p>
            <a:pPr algn="ctr"/>
            <a:r>
              <a:rPr lang="en-US"/>
              <a:t> </a:t>
            </a:r>
          </a:p>
        </p:txBody>
      </p:sp>
      <p:sp>
        <p:nvSpPr>
          <p:cNvPr id="19" name="Arrow: Right 18">
            <a:extLst>
              <a:ext uri="{FF2B5EF4-FFF2-40B4-BE49-F238E27FC236}">
                <a16:creationId xmlns:a16="http://schemas.microsoft.com/office/drawing/2014/main" id="{888D6232-3BD1-0CEE-997A-904FA443CEF2}"/>
              </a:ext>
            </a:extLst>
          </p:cNvPr>
          <p:cNvSpPr/>
          <p:nvPr/>
        </p:nvSpPr>
        <p:spPr>
          <a:xfrm>
            <a:off x="10176388" y="2688163"/>
            <a:ext cx="650922" cy="2654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729B5B1-2AC9-A285-04EC-A9034C09BC22}"/>
              </a:ext>
            </a:extLst>
          </p:cNvPr>
          <p:cNvSpPr/>
          <p:nvPr/>
        </p:nvSpPr>
        <p:spPr>
          <a:xfrm>
            <a:off x="10815439" y="2431853"/>
            <a:ext cx="1237746" cy="6224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Chip finishing </a:t>
            </a:r>
          </a:p>
        </p:txBody>
      </p:sp>
      <p:sp>
        <p:nvSpPr>
          <p:cNvPr id="24" name="TextBox 23">
            <a:extLst>
              <a:ext uri="{FF2B5EF4-FFF2-40B4-BE49-F238E27FC236}">
                <a16:creationId xmlns:a16="http://schemas.microsoft.com/office/drawing/2014/main" id="{7FA94C49-4416-79CC-DC55-ACC92A13DF04}"/>
              </a:ext>
            </a:extLst>
          </p:cNvPr>
          <p:cNvSpPr txBox="1"/>
          <p:nvPr/>
        </p:nvSpPr>
        <p:spPr>
          <a:xfrm>
            <a:off x="234934" y="3448679"/>
            <a:ext cx="4120802" cy="2633734"/>
          </a:xfrm>
          <a:prstGeom prst="rect">
            <a:avLst/>
          </a:prstGeom>
          <a:noFill/>
        </p:spPr>
        <p:txBody>
          <a:bodyPr wrap="square">
            <a:spAutoFit/>
          </a:bodyPr>
          <a:lstStyle/>
          <a:p>
            <a:pPr marL="0" marR="0">
              <a:lnSpc>
                <a:spcPct val="115000"/>
              </a:lnSpc>
              <a:spcBef>
                <a:spcPts val="0"/>
              </a:spcBef>
              <a:spcAft>
                <a:spcPts val="800"/>
              </a:spcAft>
            </a:pPr>
            <a:r>
              <a:rPr lang="en-US" sz="1350" b="1" kern="0">
                <a:effectLst/>
                <a:latin typeface="Times New Roman" panose="02020603050405020304" pitchFamily="18" charset="0"/>
                <a:ea typeface="Times New Roman" panose="02020603050405020304" pitchFamily="18" charset="0"/>
                <a:cs typeface="Arial" panose="020B0604020202020204" pitchFamily="34" charset="0"/>
              </a:rPr>
              <a:t>Floor planning and power planning </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0">
                <a:effectLst/>
                <a:latin typeface="Times New Roman" panose="02020603050405020304" pitchFamily="18" charset="0"/>
                <a:ea typeface="Times New Roman" panose="02020603050405020304" pitchFamily="18" charset="0"/>
                <a:cs typeface="Arial" panose="020B0604020202020204" pitchFamily="34" charset="0"/>
              </a:rPr>
              <a:t>Purpose</a:t>
            </a:r>
            <a:r>
              <a:rPr lang="en-US" sz="1200" kern="0">
                <a:effectLst/>
                <a:latin typeface="Times New Roman" panose="02020603050405020304" pitchFamily="18" charset="0"/>
                <a:ea typeface="Times New Roman" panose="02020603050405020304" pitchFamily="18" charset="0"/>
                <a:cs typeface="Arial" panose="020B0604020202020204" pitchFamily="34" charset="0"/>
              </a:rPr>
              <a:t>: Define the layout and allocate area for different functional blocks of the ASIC.</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0">
                <a:effectLst/>
                <a:latin typeface="Times New Roman" panose="02020603050405020304" pitchFamily="18" charset="0"/>
                <a:ea typeface="Times New Roman" panose="02020603050405020304" pitchFamily="18" charset="0"/>
                <a:cs typeface="Arial" panose="020B0604020202020204" pitchFamily="34" charset="0"/>
              </a:rPr>
              <a:t>Tasks</a:t>
            </a:r>
            <a:r>
              <a:rPr lang="en-US" sz="1200" kern="0">
                <a:effectLst/>
                <a:latin typeface="Times New Roman" panose="02020603050405020304" pitchFamily="18" charset="0"/>
                <a:ea typeface="Times New Roman" panose="02020603050405020304" pitchFamily="18" charset="0"/>
                <a:cs typeface="Arial" panose="020B0604020202020204" pitchFamily="34" charset="0"/>
              </a:rPr>
              <a:t>:</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Define core and die area</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Place macros (large blocks such as memory, IP blocks)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Create power grid and establish power planning</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Define placement of I/O pins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9E87F8D6-0122-BD84-ACE2-9C0DC6AEA6AF}"/>
              </a:ext>
            </a:extLst>
          </p:cNvPr>
          <p:cNvSpPr txBox="1"/>
          <p:nvPr/>
        </p:nvSpPr>
        <p:spPr>
          <a:xfrm>
            <a:off x="4525276" y="3347397"/>
            <a:ext cx="2348642" cy="2640916"/>
          </a:xfrm>
          <a:prstGeom prst="rect">
            <a:avLst/>
          </a:prstGeom>
          <a:noFill/>
        </p:spPr>
        <p:txBody>
          <a:bodyPr wrap="square">
            <a:spAutoFit/>
          </a:bodyPr>
          <a:lstStyle/>
          <a:p>
            <a:pPr marL="0" marR="0">
              <a:lnSpc>
                <a:spcPct val="115000"/>
              </a:lnSpc>
              <a:spcBef>
                <a:spcPts val="0"/>
              </a:spcBef>
              <a:spcAft>
                <a:spcPts val="800"/>
              </a:spcAft>
            </a:pPr>
            <a:r>
              <a:rPr lang="en-US" sz="1350" b="1" kern="0">
                <a:effectLst/>
                <a:latin typeface="Times New Roman" panose="02020603050405020304" pitchFamily="18" charset="0"/>
                <a:ea typeface="Times New Roman" panose="02020603050405020304" pitchFamily="18" charset="0"/>
                <a:cs typeface="Arial" panose="020B0604020202020204" pitchFamily="34" charset="0"/>
              </a:rPr>
              <a:t>Placement</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0">
                <a:effectLst/>
                <a:latin typeface="Times New Roman" panose="02020603050405020304" pitchFamily="18" charset="0"/>
                <a:ea typeface="Times New Roman" panose="02020603050405020304" pitchFamily="18" charset="0"/>
                <a:cs typeface="Arial" panose="020B0604020202020204" pitchFamily="34" charset="0"/>
              </a:rPr>
              <a:t>Purpose</a:t>
            </a:r>
            <a:r>
              <a:rPr lang="en-US" sz="1200" kern="0">
                <a:effectLst/>
                <a:latin typeface="Times New Roman" panose="02020603050405020304" pitchFamily="18" charset="0"/>
                <a:ea typeface="Times New Roman" panose="02020603050405020304" pitchFamily="18" charset="0"/>
                <a:cs typeface="Arial" panose="020B0604020202020204" pitchFamily="34" charset="0"/>
              </a:rPr>
              <a:t>: Place standard cells in the defined floorplan.</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0">
                <a:effectLst/>
                <a:latin typeface="Times New Roman" panose="02020603050405020304" pitchFamily="18" charset="0"/>
                <a:ea typeface="Times New Roman" panose="02020603050405020304" pitchFamily="18" charset="0"/>
                <a:cs typeface="Arial" panose="020B0604020202020204" pitchFamily="34" charset="0"/>
              </a:rPr>
              <a:t>Tasks</a:t>
            </a:r>
            <a:r>
              <a:rPr lang="en-US" sz="1200" kern="0">
                <a:effectLst/>
                <a:latin typeface="Times New Roman" panose="02020603050405020304" pitchFamily="18" charset="0"/>
                <a:ea typeface="Times New Roman" panose="02020603050405020304" pitchFamily="18" charset="0"/>
                <a:cs typeface="Arial" panose="020B0604020202020204" pitchFamily="34" charset="0"/>
              </a:rPr>
              <a:t>:</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Initial placement of standard cells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Legalization to ensure no cells overlap and are placed in legal positions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47DE2DE6-4B64-8AFA-09B8-3A0DF028F7C9}"/>
              </a:ext>
            </a:extLst>
          </p:cNvPr>
          <p:cNvSpPr txBox="1"/>
          <p:nvPr/>
        </p:nvSpPr>
        <p:spPr>
          <a:xfrm>
            <a:off x="6891125" y="3498928"/>
            <a:ext cx="1859586" cy="2359685"/>
          </a:xfrm>
          <a:prstGeom prst="rect">
            <a:avLst/>
          </a:prstGeom>
          <a:noFill/>
        </p:spPr>
        <p:txBody>
          <a:bodyPr wrap="square">
            <a:spAutoFit/>
          </a:bodyPr>
          <a:lstStyle/>
          <a:p>
            <a:pPr marL="0" marR="0">
              <a:lnSpc>
                <a:spcPct val="115000"/>
              </a:lnSpc>
              <a:spcBef>
                <a:spcPts val="0"/>
              </a:spcBef>
              <a:spcAft>
                <a:spcPts val="800"/>
              </a:spcAft>
            </a:pPr>
            <a:r>
              <a:rPr lang="en-US" sz="1350" b="1" kern="0">
                <a:effectLst/>
                <a:latin typeface="Times New Roman" panose="02020603050405020304" pitchFamily="18" charset="0"/>
                <a:ea typeface="Times New Roman" panose="02020603050405020304" pitchFamily="18" charset="0"/>
                <a:cs typeface="Arial" panose="020B0604020202020204" pitchFamily="34" charset="0"/>
              </a:rPr>
              <a:t>Clock Tree Synthesis (CTS)</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0">
                <a:effectLst/>
                <a:latin typeface="Times New Roman" panose="02020603050405020304" pitchFamily="18" charset="0"/>
                <a:ea typeface="Times New Roman" panose="02020603050405020304" pitchFamily="18" charset="0"/>
                <a:cs typeface="Arial" panose="020B0604020202020204" pitchFamily="34" charset="0"/>
              </a:rPr>
              <a:t>Purpose</a:t>
            </a:r>
            <a:r>
              <a:rPr lang="en-US" sz="1200" kern="0">
                <a:effectLst/>
                <a:latin typeface="Times New Roman" panose="02020603050405020304" pitchFamily="18" charset="0"/>
                <a:ea typeface="Times New Roman" panose="02020603050405020304" pitchFamily="18" charset="0"/>
                <a:cs typeface="Arial" panose="020B0604020202020204" pitchFamily="34" charset="0"/>
              </a:rPr>
              <a:t>: Design the clock distribution network to ensure the clock signal reaches all sequential elements with minimal skew and latency.</a:t>
            </a:r>
            <a:endParaRPr lang="en-US" sz="1200" kern="100">
              <a:effectLst/>
              <a:latin typeface="Aptos" panose="020B0004020202020204" pitchFamily="34" charset="0"/>
              <a:ea typeface="Aptos" panose="020B00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407D0B36-7732-C5BE-4A23-72241CC5A7FA}"/>
              </a:ext>
            </a:extLst>
          </p:cNvPr>
          <p:cNvSpPr txBox="1"/>
          <p:nvPr/>
        </p:nvSpPr>
        <p:spPr>
          <a:xfrm>
            <a:off x="8767918" y="3520372"/>
            <a:ext cx="3194782" cy="2614370"/>
          </a:xfrm>
          <a:prstGeom prst="rect">
            <a:avLst/>
          </a:prstGeom>
          <a:noFill/>
        </p:spPr>
        <p:txBody>
          <a:bodyPr wrap="square">
            <a:sp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a:t>Routing</a:t>
            </a:r>
            <a:r>
              <a:rPr lang="en-US" sz="1200"/>
              <a:t> </a:t>
            </a:r>
            <a:endParaRPr lang="en-US" sz="1200" b="1" kern="0">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0">
                <a:effectLst/>
                <a:latin typeface="Times New Roman" panose="02020603050405020304" pitchFamily="18" charset="0"/>
                <a:ea typeface="Times New Roman" panose="02020603050405020304" pitchFamily="18" charset="0"/>
                <a:cs typeface="Arial" panose="020B0604020202020204" pitchFamily="34" charset="0"/>
              </a:rPr>
              <a:t>Purpose</a:t>
            </a:r>
            <a:r>
              <a:rPr lang="en-US" sz="1200" kern="0">
                <a:effectLst/>
                <a:latin typeface="Times New Roman" panose="02020603050405020304" pitchFamily="18" charset="0"/>
                <a:ea typeface="Times New Roman" panose="02020603050405020304" pitchFamily="18" charset="0"/>
                <a:cs typeface="Arial" panose="020B0604020202020204" pitchFamily="34" charset="0"/>
              </a:rPr>
              <a:t>: Establish electrical connections between placed cells according to the netlist.</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0">
                <a:effectLst/>
                <a:latin typeface="Times New Roman" panose="02020603050405020304" pitchFamily="18" charset="0"/>
                <a:ea typeface="Times New Roman" panose="02020603050405020304" pitchFamily="18" charset="0"/>
                <a:cs typeface="Arial" panose="020B0604020202020204" pitchFamily="34" charset="0"/>
              </a:rPr>
              <a:t>Tasks</a:t>
            </a:r>
            <a:r>
              <a:rPr lang="en-US" sz="1200" kern="0">
                <a:effectLst/>
                <a:latin typeface="Times New Roman" panose="02020603050405020304" pitchFamily="18" charset="0"/>
                <a:ea typeface="Times New Roman" panose="02020603050405020304" pitchFamily="18" charset="0"/>
                <a:cs typeface="Arial" panose="020B0604020202020204" pitchFamily="34" charset="0"/>
              </a:rPr>
              <a:t>:</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Global Routing: Determine routing paths for each net at a coarse level</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Detailed Routing: Precisely connect all pins and vias according to the global routing plan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34600632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err="1">
                <a:solidFill>
                  <a:schemeClr val="bg1"/>
                </a:solidFill>
              </a:rPr>
              <a:t>PnR</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Rectangle: Rounded Corners 3">
            <a:extLst>
              <a:ext uri="{FF2B5EF4-FFF2-40B4-BE49-F238E27FC236}">
                <a16:creationId xmlns:a16="http://schemas.microsoft.com/office/drawing/2014/main" id="{0BF4963D-4CAA-77BF-99E1-27E4CD24953F}"/>
              </a:ext>
            </a:extLst>
          </p:cNvPr>
          <p:cNvSpPr/>
          <p:nvPr/>
        </p:nvSpPr>
        <p:spPr>
          <a:xfrm>
            <a:off x="1311671" y="3258298"/>
            <a:ext cx="9971846" cy="12557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a:t>Place  &amp; Routing </a:t>
            </a:r>
          </a:p>
        </p:txBody>
      </p:sp>
      <p:sp>
        <p:nvSpPr>
          <p:cNvPr id="5" name="Rectangle: Rounded Corners 4">
            <a:extLst>
              <a:ext uri="{FF2B5EF4-FFF2-40B4-BE49-F238E27FC236}">
                <a16:creationId xmlns:a16="http://schemas.microsoft.com/office/drawing/2014/main" id="{8402E30E-7A64-EA22-4866-A10E3860813B}"/>
              </a:ext>
            </a:extLst>
          </p:cNvPr>
          <p:cNvSpPr/>
          <p:nvPr/>
        </p:nvSpPr>
        <p:spPr>
          <a:xfrm>
            <a:off x="1311671" y="1730469"/>
            <a:ext cx="1474839" cy="8251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Post DFT netlist </a:t>
            </a:r>
          </a:p>
          <a:p>
            <a:pPr algn="ctr"/>
            <a:r>
              <a:rPr lang="en-US" b="1"/>
              <a:t>.</a:t>
            </a:r>
            <a:r>
              <a:rPr lang="en-US" b="1">
                <a:solidFill>
                  <a:srgbClr val="FF0000"/>
                </a:solidFill>
              </a:rPr>
              <a:t>v</a:t>
            </a:r>
          </a:p>
        </p:txBody>
      </p:sp>
      <p:sp>
        <p:nvSpPr>
          <p:cNvPr id="6" name="Rectangle: Rounded Corners 5">
            <a:extLst>
              <a:ext uri="{FF2B5EF4-FFF2-40B4-BE49-F238E27FC236}">
                <a16:creationId xmlns:a16="http://schemas.microsoft.com/office/drawing/2014/main" id="{561116F5-37C8-B350-AE53-2D79151555F2}"/>
              </a:ext>
            </a:extLst>
          </p:cNvPr>
          <p:cNvSpPr/>
          <p:nvPr/>
        </p:nvSpPr>
        <p:spPr>
          <a:xfrm>
            <a:off x="2921421" y="1730469"/>
            <a:ext cx="1474839" cy="8251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Timing (TT,SS,FF) </a:t>
            </a:r>
            <a:r>
              <a:rPr lang="en-US" b="1"/>
              <a:t>.</a:t>
            </a:r>
            <a:r>
              <a:rPr lang="en-US" b="1">
                <a:solidFill>
                  <a:srgbClr val="FF0000"/>
                </a:solidFill>
              </a:rPr>
              <a:t>LIB</a:t>
            </a:r>
          </a:p>
        </p:txBody>
      </p:sp>
      <p:sp>
        <p:nvSpPr>
          <p:cNvPr id="7" name="Rectangle: Rounded Corners 6">
            <a:extLst>
              <a:ext uri="{FF2B5EF4-FFF2-40B4-BE49-F238E27FC236}">
                <a16:creationId xmlns:a16="http://schemas.microsoft.com/office/drawing/2014/main" id="{041D6E61-A3E6-5999-D317-28A029E854CF}"/>
              </a:ext>
            </a:extLst>
          </p:cNvPr>
          <p:cNvSpPr/>
          <p:nvPr/>
        </p:nvSpPr>
        <p:spPr>
          <a:xfrm>
            <a:off x="4545898" y="1702743"/>
            <a:ext cx="1713008" cy="8251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RC </a:t>
            </a:r>
          </a:p>
          <a:p>
            <a:pPr algn="ctr"/>
            <a:r>
              <a:rPr lang="en-US"/>
              <a:t>Coefficient file  </a:t>
            </a:r>
            <a:r>
              <a:rPr lang="en-US" b="1"/>
              <a:t>.</a:t>
            </a:r>
            <a:r>
              <a:rPr lang="en-US" b="1" err="1">
                <a:solidFill>
                  <a:srgbClr val="FF0000"/>
                </a:solidFill>
              </a:rPr>
              <a:t>captable</a:t>
            </a:r>
            <a:r>
              <a:rPr lang="en-US" b="1"/>
              <a:t> </a:t>
            </a:r>
          </a:p>
        </p:txBody>
      </p:sp>
      <p:sp>
        <p:nvSpPr>
          <p:cNvPr id="9" name="Rectangle: Rounded Corners 8">
            <a:extLst>
              <a:ext uri="{FF2B5EF4-FFF2-40B4-BE49-F238E27FC236}">
                <a16:creationId xmlns:a16="http://schemas.microsoft.com/office/drawing/2014/main" id="{549FB323-200B-2BF9-499A-554C96952022}"/>
              </a:ext>
            </a:extLst>
          </p:cNvPr>
          <p:cNvSpPr/>
          <p:nvPr/>
        </p:nvSpPr>
        <p:spPr>
          <a:xfrm>
            <a:off x="6466496" y="1730032"/>
            <a:ext cx="1474839" cy="8251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Technology LEF File </a:t>
            </a:r>
          </a:p>
          <a:p>
            <a:pPr algn="ctr"/>
            <a:r>
              <a:rPr lang="en-US" b="1"/>
              <a:t>.</a:t>
            </a:r>
            <a:r>
              <a:rPr lang="en-US" b="1" err="1">
                <a:solidFill>
                  <a:srgbClr val="FF0000"/>
                </a:solidFill>
              </a:rPr>
              <a:t>lef</a:t>
            </a:r>
            <a:endParaRPr lang="en-US" b="1">
              <a:solidFill>
                <a:srgbClr val="FF0000"/>
              </a:solidFill>
            </a:endParaRPr>
          </a:p>
        </p:txBody>
      </p:sp>
      <p:sp>
        <p:nvSpPr>
          <p:cNvPr id="10" name="Rectangle: Rounded Corners 9">
            <a:extLst>
              <a:ext uri="{FF2B5EF4-FFF2-40B4-BE49-F238E27FC236}">
                <a16:creationId xmlns:a16="http://schemas.microsoft.com/office/drawing/2014/main" id="{B82EF84F-120F-32D3-EB1A-1EDAE7C16D3A}"/>
              </a:ext>
            </a:extLst>
          </p:cNvPr>
          <p:cNvSpPr/>
          <p:nvPr/>
        </p:nvSpPr>
        <p:spPr>
          <a:xfrm>
            <a:off x="8137587" y="1743203"/>
            <a:ext cx="1474839" cy="8251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Standard cell LEF </a:t>
            </a:r>
          </a:p>
          <a:p>
            <a:pPr algn="ctr"/>
            <a:r>
              <a:rPr lang="en-US" b="1"/>
              <a:t>.</a:t>
            </a:r>
            <a:r>
              <a:rPr lang="en-US" b="1" err="1">
                <a:solidFill>
                  <a:srgbClr val="FF0000"/>
                </a:solidFill>
              </a:rPr>
              <a:t>lef</a:t>
            </a:r>
            <a:endParaRPr lang="en-US" b="1">
              <a:solidFill>
                <a:srgbClr val="FF0000"/>
              </a:solidFill>
            </a:endParaRPr>
          </a:p>
        </p:txBody>
      </p:sp>
      <p:sp>
        <p:nvSpPr>
          <p:cNvPr id="11" name="Rectangle: Rounded Corners 10">
            <a:extLst>
              <a:ext uri="{FF2B5EF4-FFF2-40B4-BE49-F238E27FC236}">
                <a16:creationId xmlns:a16="http://schemas.microsoft.com/office/drawing/2014/main" id="{309AAE58-2B1C-CCF3-7B02-EB0C0C916E67}"/>
              </a:ext>
            </a:extLst>
          </p:cNvPr>
          <p:cNvSpPr/>
          <p:nvPr/>
        </p:nvSpPr>
        <p:spPr>
          <a:xfrm>
            <a:off x="9808678" y="1730032"/>
            <a:ext cx="1474839" cy="8251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Timing </a:t>
            </a:r>
            <a:r>
              <a:rPr lang="en-US" err="1"/>
              <a:t>constains</a:t>
            </a:r>
            <a:r>
              <a:rPr lang="en-US"/>
              <a:t> </a:t>
            </a:r>
            <a:r>
              <a:rPr lang="en-US" b="1"/>
              <a:t>.</a:t>
            </a:r>
            <a:r>
              <a:rPr lang="en-US" b="1" err="1">
                <a:solidFill>
                  <a:srgbClr val="FF0000"/>
                </a:solidFill>
              </a:rPr>
              <a:t>sdc</a:t>
            </a:r>
            <a:endParaRPr lang="en-US" b="1">
              <a:solidFill>
                <a:srgbClr val="FF0000"/>
              </a:solidFill>
            </a:endParaRPr>
          </a:p>
        </p:txBody>
      </p:sp>
      <p:sp>
        <p:nvSpPr>
          <p:cNvPr id="12" name="Arrow: Down 11">
            <a:extLst>
              <a:ext uri="{FF2B5EF4-FFF2-40B4-BE49-F238E27FC236}">
                <a16:creationId xmlns:a16="http://schemas.microsoft.com/office/drawing/2014/main" id="{24C10106-599C-BEB8-53BE-093CE4BDB68D}"/>
              </a:ext>
            </a:extLst>
          </p:cNvPr>
          <p:cNvSpPr/>
          <p:nvPr/>
        </p:nvSpPr>
        <p:spPr>
          <a:xfrm>
            <a:off x="1838632" y="2620944"/>
            <a:ext cx="471949" cy="60403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AB2E7EE-5A16-ACD3-E4C0-81DD66B26D26}"/>
              </a:ext>
            </a:extLst>
          </p:cNvPr>
          <p:cNvSpPr/>
          <p:nvPr/>
        </p:nvSpPr>
        <p:spPr>
          <a:xfrm>
            <a:off x="3404703" y="2641527"/>
            <a:ext cx="471949" cy="60403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C7BDA4A5-BBDA-2AA2-5656-1308D7AEE774}"/>
              </a:ext>
            </a:extLst>
          </p:cNvPr>
          <p:cNvSpPr/>
          <p:nvPr/>
        </p:nvSpPr>
        <p:spPr>
          <a:xfrm>
            <a:off x="5166427" y="2629872"/>
            <a:ext cx="471949" cy="60403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016C8ED3-2616-D5FA-A0B6-C99041BE267E}"/>
              </a:ext>
            </a:extLst>
          </p:cNvPr>
          <p:cNvSpPr/>
          <p:nvPr/>
        </p:nvSpPr>
        <p:spPr>
          <a:xfrm>
            <a:off x="6967940" y="2629871"/>
            <a:ext cx="471949" cy="60403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F584E348-375A-A54A-7DBE-F85300F048D3}"/>
              </a:ext>
            </a:extLst>
          </p:cNvPr>
          <p:cNvSpPr/>
          <p:nvPr/>
        </p:nvSpPr>
        <p:spPr>
          <a:xfrm>
            <a:off x="8653779" y="2629476"/>
            <a:ext cx="471949" cy="60403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5DF1722A-CFCE-603C-3F60-C6D9A86B67FD}"/>
              </a:ext>
            </a:extLst>
          </p:cNvPr>
          <p:cNvSpPr/>
          <p:nvPr/>
        </p:nvSpPr>
        <p:spPr>
          <a:xfrm>
            <a:off x="10298508" y="2597739"/>
            <a:ext cx="471949" cy="60403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4EEA81D-5D78-DF96-AAF1-614FEFC58DD7}"/>
              </a:ext>
            </a:extLst>
          </p:cNvPr>
          <p:cNvSpPr/>
          <p:nvPr/>
        </p:nvSpPr>
        <p:spPr>
          <a:xfrm>
            <a:off x="4814676" y="5503118"/>
            <a:ext cx="2153264" cy="7488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Gate Level Netlist  </a:t>
            </a:r>
            <a:r>
              <a:rPr lang="en-US" b="1">
                <a:solidFill>
                  <a:srgbClr val="FF0000"/>
                </a:solidFill>
              </a:rPr>
              <a:t>.</a:t>
            </a:r>
            <a:r>
              <a:rPr lang="en-US" b="1" err="1">
                <a:solidFill>
                  <a:srgbClr val="FF0000"/>
                </a:solidFill>
              </a:rPr>
              <a:t>gds</a:t>
            </a:r>
            <a:endParaRPr lang="en-US" b="1">
              <a:solidFill>
                <a:srgbClr val="FF0000"/>
              </a:solidFill>
            </a:endParaRPr>
          </a:p>
        </p:txBody>
      </p:sp>
      <p:sp>
        <p:nvSpPr>
          <p:cNvPr id="22" name="Arrow: Down 21">
            <a:extLst>
              <a:ext uri="{FF2B5EF4-FFF2-40B4-BE49-F238E27FC236}">
                <a16:creationId xmlns:a16="http://schemas.microsoft.com/office/drawing/2014/main" id="{A660C603-0991-6650-2E88-A56237942425}"/>
              </a:ext>
            </a:extLst>
          </p:cNvPr>
          <p:cNvSpPr/>
          <p:nvPr/>
        </p:nvSpPr>
        <p:spPr>
          <a:xfrm>
            <a:off x="5699597" y="4579860"/>
            <a:ext cx="559309" cy="916372"/>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9207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err="1">
                <a:solidFill>
                  <a:schemeClr val="bg1"/>
                </a:solidFill>
              </a:rPr>
              <a:t>PnR</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241362" y="1630704"/>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a:p>
          <a:p>
            <a:endParaRPr lang="en-US" sz="3600"/>
          </a:p>
          <a:p>
            <a:pPr marL="0" indent="0">
              <a:buNone/>
            </a:pPr>
            <a:r>
              <a:rPr lang="en-US" sz="3600"/>
              <a:t> </a:t>
            </a:r>
          </a:p>
        </p:txBody>
      </p:sp>
      <p:sp>
        <p:nvSpPr>
          <p:cNvPr id="5" name="TextBox 4">
            <a:extLst>
              <a:ext uri="{FF2B5EF4-FFF2-40B4-BE49-F238E27FC236}">
                <a16:creationId xmlns:a16="http://schemas.microsoft.com/office/drawing/2014/main" id="{BF08091E-7733-4CD2-97F7-9F539DCCD2B5}"/>
              </a:ext>
            </a:extLst>
          </p:cNvPr>
          <p:cNvSpPr txBox="1"/>
          <p:nvPr/>
        </p:nvSpPr>
        <p:spPr>
          <a:xfrm>
            <a:off x="404202" y="1631116"/>
            <a:ext cx="2239042" cy="369332"/>
          </a:xfrm>
          <a:prstGeom prst="rect">
            <a:avLst/>
          </a:prstGeom>
          <a:noFill/>
        </p:spPr>
        <p:txBody>
          <a:bodyPr wrap="square" lIns="91440" tIns="45720" rIns="91440" bIns="45720" anchor="t">
            <a:spAutoFit/>
          </a:bodyPr>
          <a:lstStyle/>
          <a:p>
            <a:r>
              <a:rPr lang="en-US" sz="1800" b="1"/>
              <a:t>Technology LEF (.</a:t>
            </a:r>
            <a:r>
              <a:rPr lang="en-US" sz="1800" b="1" err="1"/>
              <a:t>lef</a:t>
            </a:r>
            <a:r>
              <a:rPr lang="en-US" sz="1800" b="1"/>
              <a:t>)</a:t>
            </a:r>
            <a:endParaRPr lang="en-US" sz="1800" b="1">
              <a:cs typeface="Calibri"/>
            </a:endParaRPr>
          </a:p>
        </p:txBody>
      </p:sp>
      <p:pic>
        <p:nvPicPr>
          <p:cNvPr id="7" name="Picture 6">
            <a:extLst>
              <a:ext uri="{FF2B5EF4-FFF2-40B4-BE49-F238E27FC236}">
                <a16:creationId xmlns:a16="http://schemas.microsoft.com/office/drawing/2014/main" id="{C2DA942C-AA0B-9073-AC3F-D72B16AE2504}"/>
              </a:ext>
            </a:extLst>
          </p:cNvPr>
          <p:cNvPicPr>
            <a:picLocks noChangeAspect="1"/>
          </p:cNvPicPr>
          <p:nvPr/>
        </p:nvPicPr>
        <p:blipFill>
          <a:blip r:embed="rId5"/>
          <a:stretch>
            <a:fillRect/>
          </a:stretch>
        </p:blipFill>
        <p:spPr>
          <a:xfrm>
            <a:off x="404202" y="3341181"/>
            <a:ext cx="3776571" cy="1628852"/>
          </a:xfrm>
          <a:prstGeom prst="rect">
            <a:avLst/>
          </a:prstGeom>
        </p:spPr>
      </p:pic>
      <p:sp>
        <p:nvSpPr>
          <p:cNvPr id="9" name="TextBox 8">
            <a:extLst>
              <a:ext uri="{FF2B5EF4-FFF2-40B4-BE49-F238E27FC236}">
                <a16:creationId xmlns:a16="http://schemas.microsoft.com/office/drawing/2014/main" id="{2864D86F-41F5-26EF-C60A-CF20469C7C95}"/>
              </a:ext>
            </a:extLst>
          </p:cNvPr>
          <p:cNvSpPr txBox="1"/>
          <p:nvPr/>
        </p:nvSpPr>
        <p:spPr>
          <a:xfrm>
            <a:off x="4018887" y="1633266"/>
            <a:ext cx="2355548" cy="369332"/>
          </a:xfrm>
          <a:prstGeom prst="rect">
            <a:avLst/>
          </a:prstGeom>
          <a:noFill/>
        </p:spPr>
        <p:txBody>
          <a:bodyPr wrap="square" lIns="91440" tIns="45720" rIns="91440" bIns="45720" anchor="t">
            <a:spAutoFit/>
          </a:bodyPr>
          <a:lstStyle/>
          <a:p>
            <a:r>
              <a:rPr lang="en-US" sz="1800" b="1"/>
              <a:t>Standard</a:t>
            </a:r>
            <a:r>
              <a:rPr lang="en-US" b="1"/>
              <a:t> </a:t>
            </a:r>
            <a:r>
              <a:rPr lang="en-US" sz="1800" b="1"/>
              <a:t> cell LEF (.</a:t>
            </a:r>
            <a:r>
              <a:rPr lang="en-US" sz="1800" b="1" err="1"/>
              <a:t>lef</a:t>
            </a:r>
            <a:r>
              <a:rPr lang="en-US" sz="1800" b="1"/>
              <a:t>)</a:t>
            </a:r>
            <a:endParaRPr lang="en-US" sz="1800" b="1">
              <a:cs typeface="Calibri"/>
            </a:endParaRPr>
          </a:p>
        </p:txBody>
      </p:sp>
      <p:pic>
        <p:nvPicPr>
          <p:cNvPr id="11" name="Picture 10">
            <a:extLst>
              <a:ext uri="{FF2B5EF4-FFF2-40B4-BE49-F238E27FC236}">
                <a16:creationId xmlns:a16="http://schemas.microsoft.com/office/drawing/2014/main" id="{8B4C23A7-FDB0-7676-1D94-4ECB5EF6140A}"/>
              </a:ext>
            </a:extLst>
          </p:cNvPr>
          <p:cNvPicPr>
            <a:picLocks noChangeAspect="1"/>
          </p:cNvPicPr>
          <p:nvPr/>
        </p:nvPicPr>
        <p:blipFill>
          <a:blip r:embed="rId6"/>
          <a:stretch>
            <a:fillRect/>
          </a:stretch>
        </p:blipFill>
        <p:spPr>
          <a:xfrm>
            <a:off x="4425224" y="2710483"/>
            <a:ext cx="1797336" cy="3447170"/>
          </a:xfrm>
          <a:prstGeom prst="rect">
            <a:avLst/>
          </a:prstGeom>
        </p:spPr>
      </p:pic>
      <p:sp>
        <p:nvSpPr>
          <p:cNvPr id="14" name="TextBox 13">
            <a:extLst>
              <a:ext uri="{FF2B5EF4-FFF2-40B4-BE49-F238E27FC236}">
                <a16:creationId xmlns:a16="http://schemas.microsoft.com/office/drawing/2014/main" id="{E774125C-9A54-599D-795D-049182669D58}"/>
              </a:ext>
            </a:extLst>
          </p:cNvPr>
          <p:cNvSpPr txBox="1"/>
          <p:nvPr/>
        </p:nvSpPr>
        <p:spPr>
          <a:xfrm>
            <a:off x="7321424" y="1637016"/>
            <a:ext cx="3438291" cy="369332"/>
          </a:xfrm>
          <a:prstGeom prst="rect">
            <a:avLst/>
          </a:prstGeom>
          <a:noFill/>
        </p:spPr>
        <p:txBody>
          <a:bodyPr wrap="square" lIns="91440" tIns="45720" rIns="91440" bIns="45720" anchor="t">
            <a:spAutoFit/>
          </a:bodyPr>
          <a:lstStyle/>
          <a:p>
            <a:r>
              <a:rPr lang="en-US" sz="1800" b="1"/>
              <a:t>RC coefficient</a:t>
            </a:r>
            <a:r>
              <a:rPr lang="en-US" b="1"/>
              <a:t> </a:t>
            </a:r>
            <a:r>
              <a:rPr lang="en-US" sz="1800" b="1"/>
              <a:t> (.</a:t>
            </a:r>
            <a:r>
              <a:rPr lang="en-US" sz="1800" b="1" err="1"/>
              <a:t>captable</a:t>
            </a:r>
            <a:r>
              <a:rPr lang="en-US" sz="1800" b="1"/>
              <a:t>)</a:t>
            </a:r>
            <a:endParaRPr lang="en-US" sz="1800" b="1">
              <a:cs typeface="Calibri"/>
            </a:endParaRPr>
          </a:p>
        </p:txBody>
      </p:sp>
      <p:pic>
        <p:nvPicPr>
          <p:cNvPr id="18" name="Picture 17">
            <a:extLst>
              <a:ext uri="{FF2B5EF4-FFF2-40B4-BE49-F238E27FC236}">
                <a16:creationId xmlns:a16="http://schemas.microsoft.com/office/drawing/2014/main" id="{88AE1163-BC1B-8BE8-2D1A-25C63D49D9ED}"/>
              </a:ext>
            </a:extLst>
          </p:cNvPr>
          <p:cNvPicPr>
            <a:picLocks noChangeAspect="1"/>
          </p:cNvPicPr>
          <p:nvPr/>
        </p:nvPicPr>
        <p:blipFill>
          <a:blip r:embed="rId7"/>
          <a:stretch>
            <a:fillRect/>
          </a:stretch>
        </p:blipFill>
        <p:spPr>
          <a:xfrm>
            <a:off x="8120185" y="2654923"/>
            <a:ext cx="2100105" cy="3450553"/>
          </a:xfrm>
          <a:prstGeom prst="rect">
            <a:avLst/>
          </a:prstGeom>
        </p:spPr>
      </p:pic>
      <p:sp>
        <p:nvSpPr>
          <p:cNvPr id="19" name="TextBox 18">
            <a:extLst>
              <a:ext uri="{FF2B5EF4-FFF2-40B4-BE49-F238E27FC236}">
                <a16:creationId xmlns:a16="http://schemas.microsoft.com/office/drawing/2014/main" id="{1968F531-A9D7-71B6-9E83-635D0DCC5EF4}"/>
              </a:ext>
            </a:extLst>
          </p:cNvPr>
          <p:cNvSpPr txBox="1"/>
          <p:nvPr/>
        </p:nvSpPr>
        <p:spPr>
          <a:xfrm>
            <a:off x="128970" y="2085246"/>
            <a:ext cx="3368588" cy="917704"/>
          </a:xfrm>
          <a:prstGeom prst="rect">
            <a:avLst/>
          </a:prstGeom>
          <a:noFill/>
        </p:spPr>
        <p:txBody>
          <a:bodyPr wrap="square">
            <a:spAutoFit/>
          </a:bodyPr>
          <a:lstStyle/>
          <a:p>
            <a:r>
              <a:rPr lang="en-US" sz="1800"/>
              <a:t>It contains technology specific characterizations of metal layers vias as well as DRC</a:t>
            </a:r>
          </a:p>
        </p:txBody>
      </p:sp>
      <p:sp>
        <p:nvSpPr>
          <p:cNvPr id="20" name="TextBox 19">
            <a:extLst>
              <a:ext uri="{FF2B5EF4-FFF2-40B4-BE49-F238E27FC236}">
                <a16:creationId xmlns:a16="http://schemas.microsoft.com/office/drawing/2014/main" id="{A63D3B8A-23C1-9B92-EDB1-F5062BE96DAE}"/>
              </a:ext>
            </a:extLst>
          </p:cNvPr>
          <p:cNvSpPr txBox="1"/>
          <p:nvPr/>
        </p:nvSpPr>
        <p:spPr>
          <a:xfrm>
            <a:off x="4023024" y="2017663"/>
            <a:ext cx="2929669" cy="646331"/>
          </a:xfrm>
          <a:prstGeom prst="rect">
            <a:avLst/>
          </a:prstGeom>
          <a:noFill/>
        </p:spPr>
        <p:txBody>
          <a:bodyPr wrap="square">
            <a:spAutoFit/>
          </a:bodyPr>
          <a:lstStyle/>
          <a:p>
            <a:r>
              <a:rPr lang="en-US" sz="1800"/>
              <a:t>It contains abstract view of each standard cell </a:t>
            </a:r>
          </a:p>
        </p:txBody>
      </p:sp>
      <p:sp>
        <p:nvSpPr>
          <p:cNvPr id="21" name="TextBox 20">
            <a:extLst>
              <a:ext uri="{FF2B5EF4-FFF2-40B4-BE49-F238E27FC236}">
                <a16:creationId xmlns:a16="http://schemas.microsoft.com/office/drawing/2014/main" id="{73AE19AC-F5B3-5EDE-D345-F8E46D73646D}"/>
              </a:ext>
            </a:extLst>
          </p:cNvPr>
          <p:cNvSpPr txBox="1"/>
          <p:nvPr/>
        </p:nvSpPr>
        <p:spPr>
          <a:xfrm>
            <a:off x="7448114" y="2021043"/>
            <a:ext cx="3438290" cy="646331"/>
          </a:xfrm>
          <a:prstGeom prst="rect">
            <a:avLst/>
          </a:prstGeom>
          <a:noFill/>
        </p:spPr>
        <p:txBody>
          <a:bodyPr wrap="square">
            <a:spAutoFit/>
          </a:bodyPr>
          <a:lstStyle/>
          <a:p>
            <a:r>
              <a:rPr lang="en-US" sz="1800"/>
              <a:t>It contains sheet capacitance and resistance of metal layers  </a:t>
            </a:r>
          </a:p>
        </p:txBody>
      </p:sp>
    </p:spTree>
    <p:extLst>
      <p:ext uri="{BB962C8B-B14F-4D97-AF65-F5344CB8AC3E}">
        <p14:creationId xmlns:p14="http://schemas.microsoft.com/office/powerpoint/2010/main" val="219019192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PnR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Design Import </a:t>
            </a:r>
          </a:p>
          <a:p>
            <a:pPr marL="0" indent="0">
              <a:buNone/>
            </a:pPr>
            <a:endParaRPr lang="en-US" sz="2400"/>
          </a:p>
          <a:p>
            <a:pPr marL="0" indent="0">
              <a:buNone/>
            </a:pPr>
            <a:r>
              <a:rPr lang="en-US" sz="2400"/>
              <a:t> 1- Verilog gate-level-netlist </a:t>
            </a:r>
          </a:p>
          <a:p>
            <a:pPr marL="0" indent="0">
              <a:buNone/>
            </a:pPr>
            <a:r>
              <a:rPr lang="en-US" sz="2400"/>
              <a:t>          - Gates from the standard cell library </a:t>
            </a:r>
          </a:p>
          <a:p>
            <a:pPr marL="0" indent="0">
              <a:buNone/>
            </a:pPr>
            <a:r>
              <a:rPr lang="en-US" sz="2400"/>
              <a:t>  2-physical/technology library</a:t>
            </a:r>
          </a:p>
          <a:p>
            <a:pPr marL="0" indent="0">
              <a:buNone/>
            </a:pPr>
            <a:r>
              <a:rPr lang="en-US" sz="2400"/>
              <a:t>        - technology  library LEF</a:t>
            </a:r>
          </a:p>
          <a:p>
            <a:pPr marL="0" indent="0">
              <a:buNone/>
            </a:pPr>
            <a:r>
              <a:rPr lang="en-US" sz="2400"/>
              <a:t>        - standard cell library LEF</a:t>
            </a:r>
          </a:p>
          <a:p>
            <a:pPr marL="0" indent="0">
              <a:buNone/>
            </a:pPr>
            <a:r>
              <a:rPr lang="en-US" sz="2400"/>
              <a:t>        </a:t>
            </a:r>
          </a:p>
        </p:txBody>
      </p:sp>
      <p:pic>
        <p:nvPicPr>
          <p:cNvPr id="5" name="Picture 4">
            <a:extLst>
              <a:ext uri="{FF2B5EF4-FFF2-40B4-BE49-F238E27FC236}">
                <a16:creationId xmlns:a16="http://schemas.microsoft.com/office/drawing/2014/main" id="{E6FB2E8D-2FA5-FBCD-A53E-BED1E3BA2C62}"/>
              </a:ext>
            </a:extLst>
          </p:cNvPr>
          <p:cNvPicPr>
            <a:picLocks noChangeAspect="1"/>
          </p:cNvPicPr>
          <p:nvPr/>
        </p:nvPicPr>
        <p:blipFill rotWithShape="1">
          <a:blip r:embed="rId5"/>
          <a:srcRect l="1687"/>
          <a:stretch/>
        </p:blipFill>
        <p:spPr>
          <a:xfrm>
            <a:off x="6340040" y="1666791"/>
            <a:ext cx="5200820" cy="4317453"/>
          </a:xfrm>
          <a:prstGeom prst="rect">
            <a:avLst/>
          </a:prstGeom>
        </p:spPr>
      </p:pic>
      <p:pic>
        <p:nvPicPr>
          <p:cNvPr id="6" name="Picture 5">
            <a:extLst>
              <a:ext uri="{FF2B5EF4-FFF2-40B4-BE49-F238E27FC236}">
                <a16:creationId xmlns:a16="http://schemas.microsoft.com/office/drawing/2014/main" id="{E17759A7-9FFB-1EB5-D073-E42F3C1A28E7}"/>
              </a:ext>
            </a:extLst>
          </p:cNvPr>
          <p:cNvPicPr>
            <a:picLocks noChangeAspect="1"/>
          </p:cNvPicPr>
          <p:nvPr/>
        </p:nvPicPr>
        <p:blipFill>
          <a:blip r:embed="rId6"/>
          <a:stretch>
            <a:fillRect/>
          </a:stretch>
        </p:blipFill>
        <p:spPr>
          <a:xfrm>
            <a:off x="402123" y="5415473"/>
            <a:ext cx="5693877" cy="723901"/>
          </a:xfrm>
          <a:prstGeom prst="rect">
            <a:avLst/>
          </a:prstGeom>
        </p:spPr>
      </p:pic>
    </p:spTree>
    <p:extLst>
      <p:ext uri="{BB962C8B-B14F-4D97-AF65-F5344CB8AC3E}">
        <p14:creationId xmlns:p14="http://schemas.microsoft.com/office/powerpoint/2010/main" val="35719670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PnR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Floor planning </a:t>
            </a:r>
          </a:p>
          <a:p>
            <a:pPr marL="0" indent="0">
              <a:buNone/>
            </a:pPr>
            <a:endParaRPr lang="en-US" sz="4000"/>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0">
                <a:effectLst/>
                <a:latin typeface="Times New Roman"/>
                <a:ea typeface="Times New Roman" panose="02020603050405020304" pitchFamily="18" charset="0"/>
                <a:cs typeface="Arial"/>
              </a:rPr>
              <a:t>Purpose</a:t>
            </a:r>
            <a:r>
              <a:rPr lang="en-US" sz="1600" kern="0">
                <a:effectLst/>
                <a:latin typeface="Times New Roman"/>
                <a:ea typeface="Times New Roman" panose="02020603050405020304" pitchFamily="18" charset="0"/>
                <a:cs typeface="Arial"/>
              </a:rPr>
              <a:t>: Define the layout and allocate area for different functional blocks of</a:t>
            </a:r>
          </a:p>
          <a:p>
            <a:pPr marL="0" indent="0">
              <a:lnSpc>
                <a:spcPct val="115000"/>
              </a:lnSpc>
              <a:spcBef>
                <a:spcPts val="0"/>
              </a:spcBef>
              <a:spcAft>
                <a:spcPts val="800"/>
              </a:spcAft>
              <a:buSzPts val="1000"/>
              <a:buNone/>
              <a:tabLst>
                <a:tab pos="457200" algn="l"/>
              </a:tabLst>
            </a:pPr>
            <a:r>
              <a:rPr lang="en-US" sz="1600" kern="0">
                <a:latin typeface="Times New Roman"/>
                <a:ea typeface="Times New Roman" panose="02020603050405020304" pitchFamily="18" charset="0"/>
                <a:cs typeface="Arial"/>
              </a:rPr>
              <a:t> </a:t>
            </a:r>
            <a:r>
              <a:rPr lang="en-US" sz="1600" kern="0">
                <a:effectLst/>
                <a:latin typeface="Times New Roman"/>
                <a:ea typeface="Times New Roman" panose="02020603050405020304" pitchFamily="18" charset="0"/>
                <a:cs typeface="Arial"/>
              </a:rPr>
              <a:t>the ASIC.</a:t>
            </a:r>
            <a:endParaRPr lang="en-US" sz="1600" kern="100">
              <a:effectLst/>
              <a:latin typeface="Times New Roman"/>
              <a:ea typeface="Aptos" panose="020B0004020202020204" pitchFamily="34" charset="0"/>
              <a:cs typeface="Arial"/>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600" b="1" kern="0">
                <a:effectLst/>
                <a:latin typeface="Times New Roman"/>
                <a:ea typeface="Times New Roman" panose="02020603050405020304" pitchFamily="18" charset="0"/>
                <a:cs typeface="Arial"/>
              </a:rPr>
              <a:t>Tasks</a:t>
            </a:r>
            <a:r>
              <a:rPr lang="en-US" sz="1600" kern="0">
                <a:effectLst/>
                <a:latin typeface="Times New Roman"/>
                <a:ea typeface="Times New Roman" panose="02020603050405020304" pitchFamily="18" charset="0"/>
                <a:cs typeface="Arial"/>
              </a:rPr>
              <a:t>:</a:t>
            </a:r>
            <a:endParaRPr lang="en-US" sz="1600" kern="100">
              <a:effectLst/>
              <a:latin typeface="Times New Roman"/>
              <a:ea typeface="Aptos" panose="020B0004020202020204" pitchFamily="34" charset="0"/>
              <a:cs typeface="Arial"/>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kern="0">
                <a:effectLst/>
                <a:latin typeface="Times New Roman"/>
                <a:ea typeface="Times New Roman" panose="02020603050405020304" pitchFamily="18" charset="0"/>
                <a:cs typeface="Times New Roman"/>
              </a:rPr>
              <a:t>Define core and die area</a:t>
            </a:r>
            <a:endParaRPr lang="en-US" sz="1600" kern="100">
              <a:effectLst/>
              <a:latin typeface="Times New Roman"/>
              <a:ea typeface="Aptos" panose="020B0004020202020204" pitchFamily="34" charset="0"/>
              <a:cs typeface="Times New Roman"/>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kern="0">
                <a:effectLst/>
                <a:latin typeface="Times New Roman"/>
                <a:ea typeface="Times New Roman" panose="02020603050405020304" pitchFamily="18" charset="0"/>
                <a:cs typeface="Times New Roman"/>
              </a:rPr>
              <a:t>Place macros (large blocks such as memory, IP blocks)</a:t>
            </a:r>
            <a:endParaRPr lang="en-US" sz="1600" kern="100">
              <a:effectLst/>
              <a:latin typeface="Times New Roman"/>
              <a:ea typeface="Aptos" panose="020B0004020202020204" pitchFamily="34" charset="0"/>
              <a:cs typeface="Times New Roman"/>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kern="0">
                <a:effectLst/>
                <a:latin typeface="Times New Roman"/>
                <a:ea typeface="Times New Roman" panose="02020603050405020304" pitchFamily="18" charset="0"/>
                <a:cs typeface="Times New Roman"/>
              </a:rPr>
              <a:t>Create power grid and establish power planning</a:t>
            </a:r>
            <a:endParaRPr lang="en-US" sz="1600" kern="100">
              <a:effectLst/>
              <a:latin typeface="Times New Roman"/>
              <a:ea typeface="Aptos" panose="020B0004020202020204" pitchFamily="34" charset="0"/>
              <a:cs typeface="Times New Roman"/>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600" kern="0">
                <a:effectLst/>
                <a:latin typeface="Times New Roman"/>
                <a:ea typeface="Times New Roman" panose="02020603050405020304" pitchFamily="18" charset="0"/>
                <a:cs typeface="Times New Roman"/>
              </a:rPr>
              <a:t>Define placement of I/O pins</a:t>
            </a:r>
            <a:endParaRPr lang="en-US" sz="1600" kern="100">
              <a:effectLst/>
              <a:latin typeface="Times New Roman"/>
              <a:ea typeface="Aptos" panose="020B0004020202020204" pitchFamily="34" charset="0"/>
              <a:cs typeface="Times New Roman"/>
            </a:endParaRPr>
          </a:p>
          <a:p>
            <a:pPr marL="0" indent="0">
              <a:buNone/>
            </a:pPr>
            <a:endParaRPr lang="en-US" sz="3600"/>
          </a:p>
        </p:txBody>
      </p:sp>
      <p:pic>
        <p:nvPicPr>
          <p:cNvPr id="4" name="Picture 3">
            <a:extLst>
              <a:ext uri="{FF2B5EF4-FFF2-40B4-BE49-F238E27FC236}">
                <a16:creationId xmlns:a16="http://schemas.microsoft.com/office/drawing/2014/main" id="{27429FF9-55A7-152C-4CC7-F4369BDC0BB8}"/>
              </a:ext>
            </a:extLst>
          </p:cNvPr>
          <p:cNvPicPr>
            <a:picLocks noChangeAspect="1"/>
          </p:cNvPicPr>
          <p:nvPr/>
        </p:nvPicPr>
        <p:blipFill>
          <a:blip r:embed="rId5"/>
          <a:stretch>
            <a:fillRect/>
          </a:stretch>
        </p:blipFill>
        <p:spPr>
          <a:xfrm>
            <a:off x="7822484" y="1604522"/>
            <a:ext cx="3342676" cy="1481705"/>
          </a:xfrm>
          <a:prstGeom prst="rect">
            <a:avLst/>
          </a:prstGeom>
        </p:spPr>
      </p:pic>
      <p:pic>
        <p:nvPicPr>
          <p:cNvPr id="5" name="Picture 4">
            <a:extLst>
              <a:ext uri="{FF2B5EF4-FFF2-40B4-BE49-F238E27FC236}">
                <a16:creationId xmlns:a16="http://schemas.microsoft.com/office/drawing/2014/main" id="{45741533-F029-12EF-1DC1-A147BCB77B17}"/>
              </a:ext>
            </a:extLst>
          </p:cNvPr>
          <p:cNvPicPr>
            <a:picLocks noChangeAspect="1"/>
          </p:cNvPicPr>
          <p:nvPr/>
        </p:nvPicPr>
        <p:blipFill>
          <a:blip r:embed="rId6"/>
          <a:stretch>
            <a:fillRect/>
          </a:stretch>
        </p:blipFill>
        <p:spPr>
          <a:xfrm>
            <a:off x="7822484" y="3201526"/>
            <a:ext cx="3587012" cy="3172514"/>
          </a:xfrm>
          <a:prstGeom prst="rect">
            <a:avLst/>
          </a:prstGeom>
        </p:spPr>
      </p:pic>
    </p:spTree>
    <p:extLst>
      <p:ext uri="{BB962C8B-B14F-4D97-AF65-F5344CB8AC3E}">
        <p14:creationId xmlns:p14="http://schemas.microsoft.com/office/powerpoint/2010/main" val="127890826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err="1">
                <a:solidFill>
                  <a:schemeClr val="bg1"/>
                </a:solidFill>
              </a:rPr>
              <a:t>PnR</a:t>
            </a:r>
            <a:endParaRPr lang="en-GB" b="1" err="1">
              <a:solidFill>
                <a:schemeClr val="bg1"/>
              </a:solidFill>
              <a:cs typeface="Calibri Light"/>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marR="0">
              <a:lnSpc>
                <a:spcPct val="115000"/>
              </a:lnSpc>
              <a:spcBef>
                <a:spcPts val="0"/>
              </a:spcBef>
              <a:spcAft>
                <a:spcPts val="0"/>
              </a:spcAft>
            </a:pPr>
            <a:r>
              <a:rPr lang="en-US" sz="1800" b="1" kern="100">
                <a:effectLst/>
                <a:latin typeface="Times New Roman"/>
                <a:ea typeface="Aptos" panose="020B0004020202020204" pitchFamily="34" charset="0"/>
                <a:cs typeface="Arial"/>
              </a:rPr>
              <a:t>Power planning :</a:t>
            </a:r>
            <a:endParaRPr lang="en-US" sz="1800" kern="100">
              <a:effectLst/>
              <a:latin typeface="Times New Roman"/>
              <a:ea typeface="Aptos" panose="020B0004020202020204" pitchFamily="34" charset="0"/>
              <a:cs typeface="Arial"/>
            </a:endParaRPr>
          </a:p>
          <a:p>
            <a:pPr marL="914400">
              <a:lnSpc>
                <a:spcPct val="115000"/>
              </a:lnSpc>
              <a:spcBef>
                <a:spcPts val="0"/>
              </a:spcBef>
              <a:spcAft>
                <a:spcPts val="800"/>
              </a:spcAft>
            </a:pPr>
            <a:r>
              <a:rPr lang="en-US" sz="1800" kern="100">
                <a:latin typeface="Times New Roman"/>
                <a:ea typeface="Aptos" panose="020B0004020202020204" pitchFamily="34" charset="0"/>
                <a:cs typeface="Arial"/>
              </a:rPr>
              <a:t> </a:t>
            </a:r>
            <a:r>
              <a:rPr lang="en-US" sz="1800" kern="100">
                <a:effectLst/>
                <a:latin typeface="Times New Roman"/>
                <a:ea typeface="Aptos" panose="020B0004020202020204" pitchFamily="34" charset="0"/>
                <a:cs typeface="Arial"/>
              </a:rPr>
              <a:t>Power planning is deciding how we will deliver power to the design’s standard cells</a:t>
            </a:r>
          </a:p>
          <a:p>
            <a:r>
              <a:rPr lang="en-US" sz="2000"/>
              <a:t>Power mech distribution :</a:t>
            </a:r>
            <a:endParaRPr lang="en-US" sz="2000">
              <a:ea typeface="Calibri"/>
              <a:cs typeface="Calibri"/>
            </a:endParaRPr>
          </a:p>
          <a:p>
            <a:pPr marL="0" indent="0">
              <a:buNone/>
            </a:pPr>
            <a:r>
              <a:rPr lang="en-US"/>
              <a:t> </a:t>
            </a:r>
            <a:r>
              <a:rPr lang="en-US" sz="1800"/>
              <a:t>Rings : carries VDD and VSS around the chip to connect power to II/o pads</a:t>
            </a:r>
            <a:endParaRPr lang="en-US" sz="1800">
              <a:ea typeface="Calibri"/>
              <a:cs typeface="Calibri"/>
            </a:endParaRPr>
          </a:p>
          <a:p>
            <a:r>
              <a:rPr lang="en-US" sz="1800"/>
              <a:t>Stripes : carries VDD and VSS from the ring To decrease  IR drop</a:t>
            </a:r>
            <a:endParaRPr lang="en-US" sz="3600"/>
          </a:p>
          <a:p>
            <a:r>
              <a:rPr lang="en-US" sz="1800">
                <a:ea typeface="Calibri"/>
                <a:cs typeface="Calibri"/>
              </a:rPr>
              <a:t>Rails : connect VDD and VSS to standard cells </a:t>
            </a:r>
          </a:p>
        </p:txBody>
      </p:sp>
      <p:pic>
        <p:nvPicPr>
          <p:cNvPr id="4" name="Picture 3">
            <a:extLst>
              <a:ext uri="{FF2B5EF4-FFF2-40B4-BE49-F238E27FC236}">
                <a16:creationId xmlns:a16="http://schemas.microsoft.com/office/drawing/2014/main" id="{83C924FB-4A10-7AE2-8656-4D55C615C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2664" y="4160380"/>
            <a:ext cx="3540031" cy="1940097"/>
          </a:xfrm>
          <a:prstGeom prst="rect">
            <a:avLst/>
          </a:prstGeom>
        </p:spPr>
      </p:pic>
      <p:pic>
        <p:nvPicPr>
          <p:cNvPr id="5" name="Picture 4">
            <a:extLst>
              <a:ext uri="{FF2B5EF4-FFF2-40B4-BE49-F238E27FC236}">
                <a16:creationId xmlns:a16="http://schemas.microsoft.com/office/drawing/2014/main" id="{3B1A669C-A730-7EC1-FA92-E6BE3D2223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765" y="4162663"/>
            <a:ext cx="3033294" cy="1956125"/>
          </a:xfrm>
          <a:prstGeom prst="rect">
            <a:avLst/>
          </a:prstGeom>
        </p:spPr>
      </p:pic>
    </p:spTree>
    <p:extLst>
      <p:ext uri="{BB962C8B-B14F-4D97-AF65-F5344CB8AC3E}">
        <p14:creationId xmlns:p14="http://schemas.microsoft.com/office/powerpoint/2010/main" val="344922728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PnR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kern="100">
                <a:effectLst/>
                <a:latin typeface="Aptos" panose="020B0004020202020204" pitchFamily="34" charset="0"/>
                <a:ea typeface="Aptos" panose="020B0004020202020204" pitchFamily="34" charset="0"/>
                <a:cs typeface="Arial" panose="020B0604020202020204" pitchFamily="34" charset="0"/>
              </a:rPr>
              <a:t>Verify Geometry after power Ring and stripes</a:t>
            </a:r>
            <a:endParaRPr lang="en-US" sz="1800" kern="100">
              <a:effectLst/>
              <a:latin typeface="Aptos" panose="020B0004020202020204" pitchFamily="34" charset="0"/>
              <a:ea typeface="Aptos" panose="020B0004020202020204" pitchFamily="34" charset="0"/>
              <a:cs typeface="Arial" panose="020B0604020202020204" pitchFamily="34" charset="0"/>
            </a:endParaRPr>
          </a:p>
          <a:p>
            <a:endParaRPr lang="en-US" sz="3600"/>
          </a:p>
        </p:txBody>
      </p:sp>
      <p:pic>
        <p:nvPicPr>
          <p:cNvPr id="4" name="Picture 3">
            <a:extLst>
              <a:ext uri="{FF2B5EF4-FFF2-40B4-BE49-F238E27FC236}">
                <a16:creationId xmlns:a16="http://schemas.microsoft.com/office/drawing/2014/main" id="{C20339AD-3325-4987-44DA-EC6DD1630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909" y="2315890"/>
            <a:ext cx="6128653" cy="1113110"/>
          </a:xfrm>
          <a:prstGeom prst="rect">
            <a:avLst/>
          </a:prstGeom>
        </p:spPr>
      </p:pic>
      <p:pic>
        <p:nvPicPr>
          <p:cNvPr id="5" name="Picture 4">
            <a:extLst>
              <a:ext uri="{FF2B5EF4-FFF2-40B4-BE49-F238E27FC236}">
                <a16:creationId xmlns:a16="http://schemas.microsoft.com/office/drawing/2014/main" id="{1D6CFEAC-7E88-0B58-9C0A-86489F6549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483" y="3982998"/>
            <a:ext cx="6117080" cy="1073756"/>
          </a:xfrm>
          <a:prstGeom prst="rect">
            <a:avLst/>
          </a:prstGeom>
        </p:spPr>
      </p:pic>
      <p:pic>
        <p:nvPicPr>
          <p:cNvPr id="10" name="Picture 9" descr="A computer screen shot of a grid&#10;&#10;Description automatically generated">
            <a:extLst>
              <a:ext uri="{FF2B5EF4-FFF2-40B4-BE49-F238E27FC236}">
                <a16:creationId xmlns:a16="http://schemas.microsoft.com/office/drawing/2014/main" id="{D7DE6CD5-DBC4-3682-158E-9EAD39B0AD86}"/>
              </a:ext>
            </a:extLst>
          </p:cNvPr>
          <p:cNvPicPr>
            <a:picLocks noChangeAspect="1"/>
          </p:cNvPicPr>
          <p:nvPr/>
        </p:nvPicPr>
        <p:blipFill rotWithShape="1">
          <a:blip r:embed="rId7"/>
          <a:srcRect b="9094"/>
          <a:stretch/>
        </p:blipFill>
        <p:spPr>
          <a:xfrm>
            <a:off x="7154185" y="1577553"/>
            <a:ext cx="4713351" cy="4308279"/>
          </a:xfrm>
          <a:prstGeom prst="rect">
            <a:avLst/>
          </a:prstGeom>
        </p:spPr>
      </p:pic>
      <p:pic>
        <p:nvPicPr>
          <p:cNvPr id="6" name="Picture 5" descr="A close-up of a screen&#10;&#10;Description automatically generated">
            <a:extLst>
              <a:ext uri="{FF2B5EF4-FFF2-40B4-BE49-F238E27FC236}">
                <a16:creationId xmlns:a16="http://schemas.microsoft.com/office/drawing/2014/main" id="{A58DBEBA-7169-8CE3-B0BF-9D88C6FB4DB1}"/>
              </a:ext>
            </a:extLst>
          </p:cNvPr>
          <p:cNvPicPr>
            <a:picLocks noChangeAspect="1"/>
          </p:cNvPicPr>
          <p:nvPr/>
        </p:nvPicPr>
        <p:blipFill>
          <a:blip r:embed="rId8"/>
          <a:stretch>
            <a:fillRect/>
          </a:stretch>
        </p:blipFill>
        <p:spPr>
          <a:xfrm>
            <a:off x="3050574" y="5059578"/>
            <a:ext cx="3053150" cy="1341738"/>
          </a:xfrm>
          <a:prstGeom prst="rect">
            <a:avLst/>
          </a:prstGeom>
        </p:spPr>
      </p:pic>
    </p:spTree>
    <p:extLst>
      <p:ext uri="{BB962C8B-B14F-4D97-AF65-F5344CB8AC3E}">
        <p14:creationId xmlns:p14="http://schemas.microsoft.com/office/powerpoint/2010/main" val="24072316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PnR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Placement </a:t>
            </a:r>
          </a:p>
          <a:p>
            <a:pPr marL="0" indent="0">
              <a:buNone/>
            </a:pPr>
            <a:endParaRPr lang="en-US" sz="2400" b="1"/>
          </a:p>
          <a:p>
            <a:r>
              <a:rPr lang="en-US" sz="2400"/>
              <a:t>Placement is the stage of the design flow, during which each instance (standard cell) is given an exact location. </a:t>
            </a:r>
          </a:p>
          <a:p>
            <a:r>
              <a:rPr lang="en-US" sz="2400"/>
              <a:t>• Inputs:</a:t>
            </a:r>
          </a:p>
          <a:p>
            <a:pPr marL="0" indent="0">
              <a:buNone/>
            </a:pPr>
            <a:r>
              <a:rPr lang="en-US" sz="2400"/>
              <a:t>     • Netlist of gates and wires. </a:t>
            </a:r>
          </a:p>
          <a:p>
            <a:pPr marL="0" indent="0">
              <a:buNone/>
            </a:pPr>
            <a:r>
              <a:rPr lang="en-US" sz="2400"/>
              <a:t>     • Floorplan and Technology constraints </a:t>
            </a:r>
          </a:p>
          <a:p>
            <a:pPr marL="0" indent="0">
              <a:buNone/>
            </a:pPr>
            <a:r>
              <a:rPr lang="en-US" sz="2400"/>
              <a:t>• Output: </a:t>
            </a:r>
          </a:p>
          <a:p>
            <a:pPr marL="0" indent="0">
              <a:buNone/>
            </a:pPr>
            <a:r>
              <a:rPr lang="en-US" sz="2400"/>
              <a:t>     • All cells located in the floorplan. </a:t>
            </a:r>
          </a:p>
          <a:p>
            <a:pPr marL="0" indent="0">
              <a:buNone/>
            </a:pPr>
            <a:r>
              <a:rPr lang="en-US" sz="2400"/>
              <a:t>   • Goal </a:t>
            </a:r>
          </a:p>
          <a:p>
            <a:pPr marL="0" indent="0">
              <a:buNone/>
            </a:pPr>
            <a:r>
              <a:rPr lang="en-US" sz="2400"/>
              <a:t>     • Provide legal location of entire netlist </a:t>
            </a:r>
          </a:p>
          <a:p>
            <a:pPr marL="0" indent="0">
              <a:buNone/>
            </a:pPr>
            <a:r>
              <a:rPr lang="en-US" sz="2400"/>
              <a:t>    • Avoiding routing congestion, to enable easy detailed routing of all nets</a:t>
            </a:r>
          </a:p>
          <a:p>
            <a:pPr marL="0" indent="0">
              <a:buNone/>
            </a:pPr>
            <a:r>
              <a:rPr lang="en-US" sz="2400"/>
              <a:t>     • Meet timing, area, and power targets</a:t>
            </a:r>
            <a:endParaRPr lang="en-US" sz="3600"/>
          </a:p>
        </p:txBody>
      </p:sp>
      <p:pic>
        <p:nvPicPr>
          <p:cNvPr id="5" name="Picture 4">
            <a:extLst>
              <a:ext uri="{FF2B5EF4-FFF2-40B4-BE49-F238E27FC236}">
                <a16:creationId xmlns:a16="http://schemas.microsoft.com/office/drawing/2014/main" id="{FBC8C2ED-B3A1-6F56-B41E-28CA9F989F97}"/>
              </a:ext>
            </a:extLst>
          </p:cNvPr>
          <p:cNvPicPr>
            <a:picLocks noChangeAspect="1"/>
          </p:cNvPicPr>
          <p:nvPr/>
        </p:nvPicPr>
        <p:blipFill>
          <a:blip r:embed="rId5"/>
          <a:stretch>
            <a:fillRect/>
          </a:stretch>
        </p:blipFill>
        <p:spPr>
          <a:xfrm>
            <a:off x="7951193" y="2465436"/>
            <a:ext cx="2551090" cy="2524377"/>
          </a:xfrm>
          <a:prstGeom prst="rect">
            <a:avLst/>
          </a:prstGeom>
        </p:spPr>
      </p:pic>
    </p:spTree>
    <p:extLst>
      <p:ext uri="{BB962C8B-B14F-4D97-AF65-F5344CB8AC3E}">
        <p14:creationId xmlns:p14="http://schemas.microsoft.com/office/powerpoint/2010/main" val="32785500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PnR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245988" y="1729307"/>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Placement script </a:t>
            </a:r>
          </a:p>
          <a:p>
            <a:pPr marL="0" indent="0">
              <a:buNone/>
            </a:pPr>
            <a:endParaRPr lang="en-US" sz="3600"/>
          </a:p>
        </p:txBody>
      </p:sp>
      <p:pic>
        <p:nvPicPr>
          <p:cNvPr id="3074" name="Picture 1">
            <a:extLst>
              <a:ext uri="{FF2B5EF4-FFF2-40B4-BE49-F238E27FC236}">
                <a16:creationId xmlns:a16="http://schemas.microsoft.com/office/drawing/2014/main" id="{63E9B80B-82B4-FD81-09AB-1781DF46E2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128" y="2731391"/>
            <a:ext cx="4983163" cy="962025"/>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3F75A7FA-38EF-D37C-C8F5-AB5A7DAD2A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4646" y="1606004"/>
            <a:ext cx="4669909" cy="4325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3630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PnR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404486" y="637568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1" y="1589510"/>
            <a:ext cx="4181276" cy="467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kern="100">
                <a:effectLst/>
                <a:latin typeface="Aptos" panose="020B0004020202020204" pitchFamily="34" charset="0"/>
                <a:ea typeface="Aptos" panose="020B0004020202020204" pitchFamily="34" charset="0"/>
                <a:cs typeface="Arial" panose="020B0604020202020204" pitchFamily="34" charset="0"/>
              </a:rPr>
              <a:t>Analyze Timing pre </a:t>
            </a:r>
            <a:r>
              <a:rPr lang="en-US" sz="1800" b="1" kern="100" err="1">
                <a:effectLst/>
                <a:latin typeface="Aptos" panose="020B0004020202020204" pitchFamily="34" charset="0"/>
                <a:ea typeface="Aptos" panose="020B0004020202020204" pitchFamily="34" charset="0"/>
                <a:cs typeface="Arial" panose="020B0604020202020204" pitchFamily="34" charset="0"/>
              </a:rPr>
              <a:t>cts</a:t>
            </a:r>
            <a:r>
              <a:rPr lang="en-US" sz="1800" b="1" kern="100">
                <a:effectLst/>
                <a:latin typeface="Aptos" panose="020B0004020202020204" pitchFamily="34" charset="0"/>
                <a:ea typeface="Aptos" panose="020B0004020202020204" pitchFamily="34" charset="0"/>
                <a:cs typeface="Arial" panose="020B0604020202020204" pitchFamily="34" charset="0"/>
              </a:rPr>
              <a:t>  - setup</a:t>
            </a:r>
            <a:endParaRPr lang="en-US" sz="1800" kern="100">
              <a:effectLst/>
              <a:latin typeface="Aptos" panose="020B0004020202020204" pitchFamily="34" charset="0"/>
              <a:ea typeface="Aptos" panose="020B0004020202020204" pitchFamily="34" charset="0"/>
              <a:cs typeface="Arial" panose="020B0604020202020204" pitchFamily="34" charset="0"/>
            </a:endParaRPr>
          </a:p>
          <a:p>
            <a:endParaRPr lang="en-US" sz="3600"/>
          </a:p>
        </p:txBody>
      </p:sp>
      <p:pic>
        <p:nvPicPr>
          <p:cNvPr id="4097" name="Picture 1">
            <a:extLst>
              <a:ext uri="{FF2B5EF4-FFF2-40B4-BE49-F238E27FC236}">
                <a16:creationId xmlns:a16="http://schemas.microsoft.com/office/drawing/2014/main" id="{DF486F55-CD47-297D-DDA8-FFD1930B93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866" y="1973057"/>
            <a:ext cx="5360111" cy="29317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iagram of a computer network&#10;&#10;Description automatically generated">
            <a:extLst>
              <a:ext uri="{FF2B5EF4-FFF2-40B4-BE49-F238E27FC236}">
                <a16:creationId xmlns:a16="http://schemas.microsoft.com/office/drawing/2014/main" id="{7DFF481F-B04E-ACD9-E45B-605147B24039}"/>
              </a:ext>
            </a:extLst>
          </p:cNvPr>
          <p:cNvPicPr>
            <a:picLocks noChangeAspect="1"/>
          </p:cNvPicPr>
          <p:nvPr/>
        </p:nvPicPr>
        <p:blipFill>
          <a:blip r:embed="rId6"/>
          <a:stretch>
            <a:fillRect/>
          </a:stretch>
        </p:blipFill>
        <p:spPr>
          <a:xfrm>
            <a:off x="6945140" y="1963952"/>
            <a:ext cx="4181477" cy="2806530"/>
          </a:xfrm>
          <a:prstGeom prst="rect">
            <a:avLst/>
          </a:prstGeom>
        </p:spPr>
      </p:pic>
      <p:sp>
        <p:nvSpPr>
          <p:cNvPr id="5" name="TextBox 4">
            <a:extLst>
              <a:ext uri="{FF2B5EF4-FFF2-40B4-BE49-F238E27FC236}">
                <a16:creationId xmlns:a16="http://schemas.microsoft.com/office/drawing/2014/main" id="{F9A5969A-06F6-6B18-C661-B29F0B6A0B8C}"/>
              </a:ext>
            </a:extLst>
          </p:cNvPr>
          <p:cNvSpPr txBox="1"/>
          <p:nvPr/>
        </p:nvSpPr>
        <p:spPr>
          <a:xfrm>
            <a:off x="6773563" y="4899454"/>
            <a:ext cx="5399902"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Times New Roman"/>
                <a:ea typeface="Calibri"/>
                <a:cs typeface="Times New Roman"/>
              </a:rPr>
              <a:t>3. Clock Tree Synthesis (CTS)</a:t>
            </a:r>
            <a:endParaRPr lang="en-US" sz="1600"/>
          </a:p>
          <a:p>
            <a:pPr marL="285750" indent="-285750">
              <a:buFont typeface="Arial"/>
              <a:buChar char="•"/>
            </a:pPr>
            <a:r>
              <a:rPr lang="en-US" sz="1600" b="1">
                <a:latin typeface="Times New Roman"/>
                <a:ea typeface="Calibri"/>
                <a:cs typeface="Times New Roman"/>
              </a:rPr>
              <a:t>Purpose</a:t>
            </a:r>
            <a:r>
              <a:rPr lang="en-US" sz="1600">
                <a:latin typeface="Times New Roman"/>
                <a:ea typeface="Calibri"/>
                <a:cs typeface="Times New Roman"/>
              </a:rPr>
              <a:t>: Design the clock distribution network to ensure the clock signal reaches all sequential elements with minimal skew and latency.</a:t>
            </a:r>
            <a:endParaRPr lang="en-US" sz="1600"/>
          </a:p>
          <a:p>
            <a:pPr marL="285750" indent="-285750">
              <a:buFont typeface="Arial"/>
              <a:buChar char="•"/>
            </a:pPr>
            <a:endParaRPr lang="en-US" sz="1600">
              <a:latin typeface="Times New Roman"/>
              <a:ea typeface="Calibri"/>
              <a:cs typeface="Times New Roman"/>
            </a:endParaRPr>
          </a:p>
          <a:p>
            <a:endParaRPr lang="en-US" sz="1600">
              <a:ea typeface="Calibri"/>
              <a:cs typeface="Calibri"/>
            </a:endParaRPr>
          </a:p>
        </p:txBody>
      </p:sp>
      <p:sp>
        <p:nvSpPr>
          <p:cNvPr id="6" name="TextBox 5">
            <a:extLst>
              <a:ext uri="{FF2B5EF4-FFF2-40B4-BE49-F238E27FC236}">
                <a16:creationId xmlns:a16="http://schemas.microsoft.com/office/drawing/2014/main" id="{73F6A5F6-9525-4212-5820-F260F8EA5334}"/>
              </a:ext>
            </a:extLst>
          </p:cNvPr>
          <p:cNvSpPr txBox="1"/>
          <p:nvPr/>
        </p:nvSpPr>
        <p:spPr>
          <a:xfrm>
            <a:off x="8009238" y="16455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Clock Tree Synthesis (CTS)</a:t>
            </a:r>
          </a:p>
        </p:txBody>
      </p:sp>
      <p:sp>
        <p:nvSpPr>
          <p:cNvPr id="7" name="TextBox 6">
            <a:extLst>
              <a:ext uri="{FF2B5EF4-FFF2-40B4-BE49-F238E27FC236}">
                <a16:creationId xmlns:a16="http://schemas.microsoft.com/office/drawing/2014/main" id="{6ADB3EE6-819A-3C73-D7F6-D3536B5430A6}"/>
              </a:ext>
            </a:extLst>
          </p:cNvPr>
          <p:cNvSpPr txBox="1"/>
          <p:nvPr/>
        </p:nvSpPr>
        <p:spPr>
          <a:xfrm>
            <a:off x="5849362" y="5846006"/>
            <a:ext cx="60339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00150" lvl="1" indent="-285750">
              <a:buFont typeface="Arial,Sans-Serif"/>
              <a:buChar char="•"/>
            </a:pPr>
            <a:r>
              <a:rPr lang="en-US" sz="1400" b="1">
                <a:latin typeface="Times New Roman"/>
                <a:cs typeface="Arial"/>
              </a:rPr>
              <a:t>Tasks</a:t>
            </a:r>
            <a:r>
              <a:rPr lang="en-US" sz="1600">
                <a:latin typeface="Times New Roman"/>
                <a:cs typeface="Arial"/>
              </a:rPr>
              <a:t>:​</a:t>
            </a:r>
            <a:r>
              <a:rPr lang="en-US" sz="1600">
                <a:latin typeface="Times New Roman"/>
                <a:cs typeface="Times New Roman"/>
              </a:rPr>
              <a:t>Insert clock buffers &amp;Balance the clock tree to minimize skew</a:t>
            </a:r>
          </a:p>
        </p:txBody>
      </p:sp>
    </p:spTree>
    <p:extLst>
      <p:ext uri="{BB962C8B-B14F-4D97-AF65-F5344CB8AC3E}">
        <p14:creationId xmlns:p14="http://schemas.microsoft.com/office/powerpoint/2010/main" val="833779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startAt="3"/>
            </a:pPr>
            <a:r>
              <a:rPr lang="en-US" sz="2800"/>
              <a:t> Pipeline the Single Cycle	</a:t>
            </a:r>
          </a:p>
          <a:p>
            <a:pPr lvl="2">
              <a:buClr>
                <a:srgbClr val="F7B217"/>
              </a:buClr>
            </a:pPr>
            <a:r>
              <a:rPr lang="en-US"/>
              <a:t>Add pipelines.</a:t>
            </a:r>
          </a:p>
          <a:p>
            <a:pPr marL="914400" lvl="2" indent="0">
              <a:buClr>
                <a:srgbClr val="F7B217"/>
              </a:buClr>
              <a:buNone/>
            </a:pPr>
            <a:endParaRPr lang="en-US"/>
          </a:p>
        </p:txBody>
      </p:sp>
      <p:pic>
        <p:nvPicPr>
          <p:cNvPr id="10" name="Picture 9">
            <a:extLst>
              <a:ext uri="{FF2B5EF4-FFF2-40B4-BE49-F238E27FC236}">
                <a16:creationId xmlns:a16="http://schemas.microsoft.com/office/drawing/2014/main" id="{BDFE23F3-7790-4358-19B3-C2D2FE545412}"/>
              </a:ext>
            </a:extLst>
          </p:cNvPr>
          <p:cNvPicPr>
            <a:picLocks noChangeAspect="1"/>
          </p:cNvPicPr>
          <p:nvPr/>
        </p:nvPicPr>
        <p:blipFill rotWithShape="1">
          <a:blip r:embed="rId6"/>
          <a:srcRect t="44281"/>
          <a:stretch/>
        </p:blipFill>
        <p:spPr>
          <a:xfrm>
            <a:off x="2525474" y="3081138"/>
            <a:ext cx="7141051" cy="3167117"/>
          </a:xfrm>
          <a:prstGeom prst="rect">
            <a:avLst/>
          </a:prstGeom>
        </p:spPr>
      </p:pic>
    </p:spTree>
    <p:extLst>
      <p:ext uri="{BB962C8B-B14F-4D97-AF65-F5344CB8AC3E}">
        <p14:creationId xmlns:p14="http://schemas.microsoft.com/office/powerpoint/2010/main" val="327228542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PnR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ea typeface="+mn-lt"/>
                <a:cs typeface="+mn-lt"/>
              </a:rPr>
              <a:t>Analyze Timing pre and post </a:t>
            </a:r>
            <a:r>
              <a:rPr lang="en-US" sz="1800" b="1" err="1">
                <a:ea typeface="+mn-lt"/>
                <a:cs typeface="+mn-lt"/>
              </a:rPr>
              <a:t>cts</a:t>
            </a:r>
            <a:r>
              <a:rPr lang="en-US" sz="1800" b="1">
                <a:ea typeface="+mn-lt"/>
                <a:cs typeface="+mn-lt"/>
              </a:rPr>
              <a:t> – Hold </a:t>
            </a:r>
            <a:r>
              <a:rPr lang="en-US" sz="3600"/>
              <a:t> </a:t>
            </a:r>
          </a:p>
        </p:txBody>
      </p:sp>
      <p:pic>
        <p:nvPicPr>
          <p:cNvPr id="4" name="Picture 3">
            <a:extLst>
              <a:ext uri="{FF2B5EF4-FFF2-40B4-BE49-F238E27FC236}">
                <a16:creationId xmlns:a16="http://schemas.microsoft.com/office/drawing/2014/main" id="{85800A6F-A756-9D41-D850-416E412C84A3}"/>
              </a:ext>
            </a:extLst>
          </p:cNvPr>
          <p:cNvPicPr>
            <a:picLocks noChangeAspect="1"/>
          </p:cNvPicPr>
          <p:nvPr/>
        </p:nvPicPr>
        <p:blipFill>
          <a:blip r:embed="rId5"/>
          <a:stretch>
            <a:fillRect/>
          </a:stretch>
        </p:blipFill>
        <p:spPr>
          <a:xfrm>
            <a:off x="244675" y="3128838"/>
            <a:ext cx="5398135" cy="2482256"/>
          </a:xfrm>
          <a:prstGeom prst="rect">
            <a:avLst/>
          </a:prstGeom>
        </p:spPr>
      </p:pic>
      <p:pic>
        <p:nvPicPr>
          <p:cNvPr id="5" name="Picture 4">
            <a:extLst>
              <a:ext uri="{FF2B5EF4-FFF2-40B4-BE49-F238E27FC236}">
                <a16:creationId xmlns:a16="http://schemas.microsoft.com/office/drawing/2014/main" id="{86DC02D2-4B21-721D-0F29-5EB31873D2C6}"/>
              </a:ext>
            </a:extLst>
          </p:cNvPr>
          <p:cNvPicPr>
            <a:picLocks noChangeAspect="1"/>
          </p:cNvPicPr>
          <p:nvPr/>
        </p:nvPicPr>
        <p:blipFill rotWithShape="1">
          <a:blip r:embed="rId6"/>
          <a:srcRect b="61243"/>
          <a:stretch/>
        </p:blipFill>
        <p:spPr>
          <a:xfrm>
            <a:off x="6621780" y="1497038"/>
            <a:ext cx="4312920" cy="1054080"/>
          </a:xfrm>
          <a:prstGeom prst="rect">
            <a:avLst/>
          </a:prstGeom>
        </p:spPr>
      </p:pic>
      <p:sp>
        <p:nvSpPr>
          <p:cNvPr id="9" name="Rectangle 5">
            <a:extLst>
              <a:ext uri="{FF2B5EF4-FFF2-40B4-BE49-F238E27FC236}">
                <a16:creationId xmlns:a16="http://schemas.microsoft.com/office/drawing/2014/main" id="{F66EBCB2-27E5-6C19-2CDB-7B457F830BEC}"/>
              </a:ext>
            </a:extLst>
          </p:cNvPr>
          <p:cNvSpPr>
            <a:spLocks noChangeArrowheads="1"/>
          </p:cNvSpPr>
          <p:nvPr/>
        </p:nvSpPr>
        <p:spPr bwMode="auto">
          <a:xfrm>
            <a:off x="7823200" y="2776931"/>
            <a:ext cx="210108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After first trial optimization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4" name="Picture 1">
            <a:extLst>
              <a:ext uri="{FF2B5EF4-FFF2-40B4-BE49-F238E27FC236}">
                <a16:creationId xmlns:a16="http://schemas.microsoft.com/office/drawing/2014/main" id="{C2853A47-B3EF-C582-8831-1A1F9558BB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6049" y="3128838"/>
            <a:ext cx="5203825" cy="22939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6">
            <a:extLst>
              <a:ext uri="{FF2B5EF4-FFF2-40B4-BE49-F238E27FC236}">
                <a16:creationId xmlns:a16="http://schemas.microsoft.com/office/drawing/2014/main" id="{60E4B2E1-932A-31BB-E996-0071705A8382}"/>
              </a:ext>
            </a:extLst>
          </p:cNvPr>
          <p:cNvSpPr>
            <a:spLocks noChangeArrowheads="1"/>
          </p:cNvSpPr>
          <p:nvPr/>
        </p:nvSpPr>
        <p:spPr bwMode="auto">
          <a:xfrm>
            <a:off x="0" y="2751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8134651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rPr>
              <a:t>PnR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Routing and chip Finishing :</a:t>
            </a:r>
          </a:p>
          <a:p>
            <a:pPr marL="0" indent="0">
              <a:buNone/>
            </a:pPr>
            <a:endParaRPr lang="en-US" sz="3600"/>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0">
                <a:effectLst/>
                <a:latin typeface="Times New Roman" panose="02020603050405020304" pitchFamily="18" charset="0"/>
                <a:ea typeface="Times New Roman" panose="02020603050405020304" pitchFamily="18" charset="0"/>
                <a:cs typeface="Arial" panose="020B0604020202020204" pitchFamily="34" charset="0"/>
              </a:rPr>
              <a:t>Purpose</a:t>
            </a:r>
            <a:r>
              <a:rPr lang="en-US" sz="1200" kern="0">
                <a:effectLst/>
                <a:latin typeface="Times New Roman" panose="02020603050405020304" pitchFamily="18" charset="0"/>
                <a:ea typeface="Times New Roman" panose="02020603050405020304" pitchFamily="18" charset="0"/>
                <a:cs typeface="Arial" panose="020B0604020202020204" pitchFamily="34" charset="0"/>
              </a:rPr>
              <a:t>: Establish electrical connections between placed cells according to the netlist.</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200" b="1" kern="0">
                <a:effectLst/>
                <a:latin typeface="Times New Roman" panose="02020603050405020304" pitchFamily="18" charset="0"/>
                <a:ea typeface="Times New Roman" panose="02020603050405020304" pitchFamily="18" charset="0"/>
                <a:cs typeface="Arial" panose="020B0604020202020204" pitchFamily="34" charset="0"/>
              </a:rPr>
              <a:t>Tasks</a:t>
            </a:r>
            <a:r>
              <a:rPr lang="en-US" sz="1200" kern="0">
                <a:effectLst/>
                <a:latin typeface="Times New Roman" panose="02020603050405020304" pitchFamily="18" charset="0"/>
                <a:ea typeface="Times New Roman" panose="02020603050405020304" pitchFamily="18" charset="0"/>
                <a:cs typeface="Arial" panose="020B0604020202020204" pitchFamily="34" charset="0"/>
              </a:rPr>
              <a:t>:</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Global Routing: Determine routing paths for each net at a coarse level</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Detailed Routing: Precisely connect all pins and vias according to the global routing plan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Resolve DRC (Design Rule Checking) violations and optimize for signal integrity</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US" sz="3600"/>
          </a:p>
        </p:txBody>
      </p:sp>
      <p:pic>
        <p:nvPicPr>
          <p:cNvPr id="4" name="Picture 3">
            <a:extLst>
              <a:ext uri="{FF2B5EF4-FFF2-40B4-BE49-F238E27FC236}">
                <a16:creationId xmlns:a16="http://schemas.microsoft.com/office/drawing/2014/main" id="{0471DE8E-937A-3592-D02B-33B33BD5FD24}"/>
              </a:ext>
            </a:extLst>
          </p:cNvPr>
          <p:cNvPicPr>
            <a:picLocks noChangeAspect="1"/>
          </p:cNvPicPr>
          <p:nvPr/>
        </p:nvPicPr>
        <p:blipFill rotWithShape="1">
          <a:blip r:embed="rId5"/>
          <a:srcRect r="12756" b="6447"/>
          <a:stretch/>
        </p:blipFill>
        <p:spPr bwMode="auto">
          <a:xfrm>
            <a:off x="7479719" y="1956661"/>
            <a:ext cx="4176617" cy="2818614"/>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6C04E45-A264-C1B9-2A51-B69FC737721F}"/>
              </a:ext>
            </a:extLst>
          </p:cNvPr>
          <p:cNvPicPr>
            <a:picLocks noChangeAspect="1"/>
          </p:cNvPicPr>
          <p:nvPr/>
        </p:nvPicPr>
        <p:blipFill>
          <a:blip r:embed="rId6"/>
          <a:stretch>
            <a:fillRect/>
          </a:stretch>
        </p:blipFill>
        <p:spPr>
          <a:xfrm>
            <a:off x="2337564" y="4299765"/>
            <a:ext cx="3514596" cy="1772015"/>
          </a:xfrm>
          <a:prstGeom prst="rect">
            <a:avLst/>
          </a:prstGeom>
        </p:spPr>
      </p:pic>
    </p:spTree>
    <p:extLst>
      <p:ext uri="{BB962C8B-B14F-4D97-AF65-F5344CB8AC3E}">
        <p14:creationId xmlns:p14="http://schemas.microsoft.com/office/powerpoint/2010/main" val="25882252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err="1">
                <a:solidFill>
                  <a:schemeClr val="bg1"/>
                </a:solidFill>
              </a:rPr>
              <a:t>PnR</a:t>
            </a:r>
            <a:r>
              <a:rPr lang="en-GB" b="1">
                <a:solidFill>
                  <a:schemeClr val="bg1"/>
                </a:solidFill>
              </a:rPr>
              <a:t> </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600"/>
          </a:p>
        </p:txBody>
      </p:sp>
      <p:pic>
        <p:nvPicPr>
          <p:cNvPr id="4" name="Picture 3">
            <a:extLst>
              <a:ext uri="{FF2B5EF4-FFF2-40B4-BE49-F238E27FC236}">
                <a16:creationId xmlns:a16="http://schemas.microsoft.com/office/drawing/2014/main" id="{85DFAA0A-1C06-FE4C-2C8E-90B2893E76FF}"/>
              </a:ext>
            </a:extLst>
          </p:cNvPr>
          <p:cNvPicPr>
            <a:picLocks noChangeAspect="1"/>
          </p:cNvPicPr>
          <p:nvPr/>
        </p:nvPicPr>
        <p:blipFill>
          <a:blip r:embed="rId5"/>
          <a:stretch>
            <a:fillRect/>
          </a:stretch>
        </p:blipFill>
        <p:spPr>
          <a:xfrm>
            <a:off x="5823137" y="1440611"/>
            <a:ext cx="5594842" cy="4949203"/>
          </a:xfrm>
          <a:prstGeom prst="rect">
            <a:avLst/>
          </a:prstGeom>
        </p:spPr>
      </p:pic>
      <p:sp>
        <p:nvSpPr>
          <p:cNvPr id="5" name="TextBox 4">
            <a:extLst>
              <a:ext uri="{FF2B5EF4-FFF2-40B4-BE49-F238E27FC236}">
                <a16:creationId xmlns:a16="http://schemas.microsoft.com/office/drawing/2014/main" id="{EAB35592-F85F-57B0-8CF3-00E9CFF79AE6}"/>
              </a:ext>
            </a:extLst>
          </p:cNvPr>
          <p:cNvSpPr txBox="1"/>
          <p:nvPr/>
        </p:nvSpPr>
        <p:spPr>
          <a:xfrm>
            <a:off x="245076" y="3087129"/>
            <a:ext cx="492622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creates physical connections to all clock and signal pins through metal interconnects Routed paths must meet setup and hold timing, max cap/trans, and clock skew requirements  Metal traces must meet physical DRC requirements</a:t>
            </a:r>
          </a:p>
        </p:txBody>
      </p:sp>
    </p:spTree>
    <p:extLst>
      <p:ext uri="{BB962C8B-B14F-4D97-AF65-F5344CB8AC3E}">
        <p14:creationId xmlns:p14="http://schemas.microsoft.com/office/powerpoint/2010/main" val="253997178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err="1">
                <a:solidFill>
                  <a:schemeClr val="bg1"/>
                </a:solidFill>
              </a:rPr>
              <a:t>PnR</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15000"/>
              </a:lnSpc>
              <a:spcBef>
                <a:spcPts val="0"/>
              </a:spcBef>
              <a:spcAft>
                <a:spcPts val="800"/>
              </a:spcAft>
            </a:pPr>
            <a:r>
              <a:rPr lang="en-US" sz="1800" b="1" kern="0">
                <a:latin typeface="Arial"/>
                <a:ea typeface="Aptos" panose="020B0004020202020204" pitchFamily="34" charset="0"/>
                <a:cs typeface="Arial"/>
              </a:rPr>
              <a:t>Tape-out  </a:t>
            </a:r>
            <a:endParaRPr lang="en-US" sz="1800" kern="100">
              <a:effectLst/>
              <a:latin typeface="Aptos"/>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0">
                <a:effectLst/>
                <a:latin typeface="Arial"/>
                <a:ea typeface="Times New Roman" panose="02020603050405020304" pitchFamily="18" charset="0"/>
                <a:cs typeface="Arial"/>
              </a:rPr>
              <a:t>Prepare the final GDSII or OASIS file for manufacturing.</a:t>
            </a:r>
            <a:endParaRPr lang="en-US" sz="1800" kern="100">
              <a:effectLst/>
              <a:latin typeface="Arial"/>
              <a:ea typeface="Aptos" panose="020B0004020202020204" pitchFamily="34" charset="0"/>
              <a:cs typeface="Arial"/>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0">
                <a:effectLst/>
                <a:latin typeface="Arial"/>
                <a:ea typeface="Times New Roman" panose="02020603050405020304" pitchFamily="18" charset="0"/>
                <a:cs typeface="Arial"/>
              </a:rPr>
              <a:t>Submit the design to the foundry for fabrication.</a:t>
            </a:r>
            <a:endParaRPr lang="en-US" sz="1800" kern="100">
              <a:effectLst/>
              <a:latin typeface="Arial"/>
              <a:ea typeface="Aptos" panose="020B0004020202020204" pitchFamily="34" charset="0"/>
              <a:cs typeface="Arial"/>
            </a:endParaRPr>
          </a:p>
        </p:txBody>
      </p:sp>
      <p:pic>
        <p:nvPicPr>
          <p:cNvPr id="5" name="Picture 4">
            <a:extLst>
              <a:ext uri="{FF2B5EF4-FFF2-40B4-BE49-F238E27FC236}">
                <a16:creationId xmlns:a16="http://schemas.microsoft.com/office/drawing/2014/main" id="{ACA3845C-717C-C697-FA4F-C7A54D45D7AF}"/>
              </a:ext>
            </a:extLst>
          </p:cNvPr>
          <p:cNvPicPr>
            <a:picLocks noChangeAspect="1"/>
          </p:cNvPicPr>
          <p:nvPr/>
        </p:nvPicPr>
        <p:blipFill>
          <a:blip r:embed="rId5"/>
          <a:stretch>
            <a:fillRect/>
          </a:stretch>
        </p:blipFill>
        <p:spPr>
          <a:xfrm>
            <a:off x="1195488" y="3249389"/>
            <a:ext cx="6271281" cy="2486888"/>
          </a:xfrm>
          <a:prstGeom prst="rect">
            <a:avLst/>
          </a:prstGeom>
        </p:spPr>
      </p:pic>
      <p:pic>
        <p:nvPicPr>
          <p:cNvPr id="7" name="Picture 6">
            <a:extLst>
              <a:ext uri="{FF2B5EF4-FFF2-40B4-BE49-F238E27FC236}">
                <a16:creationId xmlns:a16="http://schemas.microsoft.com/office/drawing/2014/main" id="{D685E33D-5977-BA3D-2E23-05940EBA9C88}"/>
              </a:ext>
            </a:extLst>
          </p:cNvPr>
          <p:cNvPicPr>
            <a:picLocks noChangeAspect="1"/>
          </p:cNvPicPr>
          <p:nvPr/>
        </p:nvPicPr>
        <p:blipFill>
          <a:blip r:embed="rId6"/>
          <a:stretch>
            <a:fillRect/>
          </a:stretch>
        </p:blipFill>
        <p:spPr>
          <a:xfrm>
            <a:off x="8347214" y="2919774"/>
            <a:ext cx="2912660" cy="2005724"/>
          </a:xfrm>
          <a:prstGeom prst="rect">
            <a:avLst/>
          </a:prstGeom>
        </p:spPr>
      </p:pic>
    </p:spTree>
    <p:extLst>
      <p:ext uri="{BB962C8B-B14F-4D97-AF65-F5344CB8AC3E}">
        <p14:creationId xmlns:p14="http://schemas.microsoft.com/office/powerpoint/2010/main" val="14670512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2" name="FPGA vid">
            <a:hlinkClick r:id="" action="ppaction://media"/>
            <a:extLst>
              <a:ext uri="{FF2B5EF4-FFF2-40B4-BE49-F238E27FC236}">
                <a16:creationId xmlns:a16="http://schemas.microsoft.com/office/drawing/2014/main" id="{247816EF-5886-24F2-C376-204CD097431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14132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12" name="TextBox 11">
            <a:extLst>
              <a:ext uri="{FF2B5EF4-FFF2-40B4-BE49-F238E27FC236}">
                <a16:creationId xmlns:a16="http://schemas.microsoft.com/office/drawing/2014/main" id="{33B6E17C-8895-B12C-9109-E60A1105B1DA}"/>
              </a:ext>
            </a:extLst>
          </p:cNvPr>
          <p:cNvSpPr txBox="1"/>
          <p:nvPr/>
        </p:nvSpPr>
        <p:spPr>
          <a:xfrm>
            <a:off x="3337326" y="3029496"/>
            <a:ext cx="5285274" cy="1446550"/>
          </a:xfrm>
          <a:prstGeom prst="rect">
            <a:avLst/>
          </a:prstGeom>
          <a:noFill/>
        </p:spPr>
        <p:txBody>
          <a:bodyPr wrap="square" lIns="91440" tIns="45720" rIns="91440" bIns="45720" anchor="t">
            <a:spAutoFit/>
          </a:bodyPr>
          <a:lstStyle/>
          <a:p>
            <a:r>
              <a:rPr lang="en-US" sz="8800" b="1">
                <a:solidFill>
                  <a:srgbClr val="F7B217"/>
                </a:solidFill>
              </a:rPr>
              <a:t>Thank You</a:t>
            </a:r>
            <a:endParaRPr lang="en-US" sz="8800" b="1">
              <a:solidFill>
                <a:srgbClr val="F7B217"/>
              </a:solidFill>
              <a:ea typeface="Calibri"/>
              <a:cs typeface="Calibri"/>
            </a:endParaRPr>
          </a:p>
        </p:txBody>
      </p:sp>
    </p:spTree>
    <p:extLst>
      <p:ext uri="{BB962C8B-B14F-4D97-AF65-F5344CB8AC3E}">
        <p14:creationId xmlns:p14="http://schemas.microsoft.com/office/powerpoint/2010/main" val="813935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startAt="3"/>
            </a:pPr>
            <a:r>
              <a:rPr lang="en-US" sz="2800"/>
              <a:t> Pipeline the Single Cycle	</a:t>
            </a:r>
          </a:p>
          <a:p>
            <a:pPr lvl="2">
              <a:buClr>
                <a:srgbClr val="F7B217"/>
              </a:buClr>
            </a:pPr>
            <a:r>
              <a:rPr lang="en-US"/>
              <a:t>Correct Pipelined Datapath. (</a:t>
            </a:r>
            <a:r>
              <a:rPr lang="en-GB" i="1"/>
              <a:t>Rd</a:t>
            </a:r>
            <a:r>
              <a:rPr lang="en-GB"/>
              <a:t> must arrive at same time as </a:t>
            </a:r>
            <a:r>
              <a:rPr lang="en-GB" i="1"/>
              <a:t>Result</a:t>
            </a:r>
            <a:r>
              <a:rPr lang="en-US"/>
              <a:t>)</a:t>
            </a:r>
          </a:p>
          <a:p>
            <a:pPr marL="914400" lvl="2" indent="0">
              <a:buClr>
                <a:srgbClr val="F7B217"/>
              </a:buClr>
              <a:buNone/>
            </a:pPr>
            <a:endParaRPr lang="en-US"/>
          </a:p>
        </p:txBody>
      </p:sp>
      <p:graphicFrame>
        <p:nvGraphicFramePr>
          <p:cNvPr id="3" name="Object 2">
            <a:extLst>
              <a:ext uri="{FF2B5EF4-FFF2-40B4-BE49-F238E27FC236}">
                <a16:creationId xmlns:a16="http://schemas.microsoft.com/office/drawing/2014/main" id="{F060E634-693E-01F1-8A06-6CFF0C047003}"/>
              </a:ext>
            </a:extLst>
          </p:cNvPr>
          <p:cNvGraphicFramePr>
            <a:graphicFrameLocks noChangeAspect="1"/>
          </p:cNvGraphicFramePr>
          <p:nvPr>
            <p:extLst>
              <p:ext uri="{D42A27DB-BD31-4B8C-83A1-F6EECF244321}">
                <p14:modId xmlns:p14="http://schemas.microsoft.com/office/powerpoint/2010/main" val="3850983306"/>
              </p:ext>
            </p:extLst>
          </p:nvPr>
        </p:nvGraphicFramePr>
        <p:xfrm>
          <a:off x="2525474" y="3281411"/>
          <a:ext cx="7141051" cy="2449290"/>
        </p:xfrm>
        <a:graphic>
          <a:graphicData uri="http://schemas.openxmlformats.org/presentationml/2006/ole">
            <mc:AlternateContent xmlns:mc="http://schemas.openxmlformats.org/markup-compatibility/2006">
              <mc:Choice xmlns:v="urn:schemas-microsoft-com:vml" Requires="v">
                <p:oleObj name="Visio" r:id="rId6" imgW="6961466" imgH="2387000" progId="Visio.Drawing.11">
                  <p:embed/>
                </p:oleObj>
              </mc:Choice>
              <mc:Fallback>
                <p:oleObj name="Visio" r:id="rId6" imgW="6961466" imgH="2387000" progId="Visio.Drawing.11">
                  <p:embed/>
                  <p:pic>
                    <p:nvPicPr>
                      <p:cNvPr id="3" name="Object 2">
                        <a:extLst>
                          <a:ext uri="{FF2B5EF4-FFF2-40B4-BE49-F238E27FC236}">
                            <a16:creationId xmlns:a16="http://schemas.microsoft.com/office/drawing/2014/main" id="{F060E634-693E-01F1-8A06-6CFF0C047003}"/>
                          </a:ext>
                        </a:extLst>
                      </p:cNvPr>
                      <p:cNvPicPr/>
                      <p:nvPr/>
                    </p:nvPicPr>
                    <p:blipFill>
                      <a:blip r:embed="rId7"/>
                      <a:stretch>
                        <a:fillRect/>
                      </a:stretch>
                    </p:blipFill>
                    <p:spPr>
                      <a:xfrm>
                        <a:off x="2525474" y="3281411"/>
                        <a:ext cx="7141051" cy="2449290"/>
                      </a:xfrm>
                      <a:prstGeom prst="rect">
                        <a:avLst/>
                      </a:prstGeom>
                    </p:spPr>
                  </p:pic>
                </p:oleObj>
              </mc:Fallback>
            </mc:AlternateContent>
          </a:graphicData>
        </a:graphic>
      </p:graphicFrame>
    </p:spTree>
    <p:extLst>
      <p:ext uri="{BB962C8B-B14F-4D97-AF65-F5344CB8AC3E}">
        <p14:creationId xmlns:p14="http://schemas.microsoft.com/office/powerpoint/2010/main" val="257017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1750D-A974-BFA3-FB26-159FDDA55E96}"/>
              </a:ext>
            </a:extLst>
          </p:cNvPr>
          <p:cNvSpPr>
            <a:spLocks noGrp="1"/>
          </p:cNvSpPr>
          <p:nvPr>
            <p:ph idx="1"/>
          </p:nvPr>
        </p:nvSpPr>
        <p:spPr>
          <a:xfrm>
            <a:off x="735270" y="1639251"/>
            <a:ext cx="10515600" cy="4267531"/>
          </a:xfrm>
        </p:spPr>
        <p:txBody>
          <a:bodyPr vert="horz" lIns="91440" tIns="45720" rIns="91440" bIns="45720" rtlCol="0" anchor="t">
            <a:normAutofit fontScale="92500" lnSpcReduction="10000"/>
          </a:bodyPr>
          <a:lstStyle/>
          <a:p>
            <a:pPr>
              <a:buClr>
                <a:srgbClr val="F7B217"/>
              </a:buClr>
            </a:pPr>
            <a:r>
              <a:rPr lang="en-US" sz="2400"/>
              <a:t>Introduction</a:t>
            </a:r>
          </a:p>
          <a:p>
            <a:pPr>
              <a:buClr>
                <a:srgbClr val="F7B217"/>
              </a:buClr>
            </a:pPr>
            <a:r>
              <a:rPr lang="en-US" sz="2400"/>
              <a:t>Design</a:t>
            </a:r>
            <a:endParaRPr lang="en-US" sz="2400">
              <a:cs typeface="Calibri"/>
            </a:endParaRPr>
          </a:p>
          <a:p>
            <a:pPr lvl="1">
              <a:buClr>
                <a:srgbClr val="F7B217"/>
              </a:buClr>
            </a:pPr>
            <a:r>
              <a:rPr lang="en-US" sz="2100">
                <a:cs typeface="Calibri"/>
              </a:rPr>
              <a:t>Base I ISA</a:t>
            </a:r>
          </a:p>
          <a:p>
            <a:pPr lvl="1">
              <a:buClr>
                <a:srgbClr val="F7B217"/>
              </a:buClr>
            </a:pPr>
            <a:r>
              <a:rPr lang="en-US" sz="2100"/>
              <a:t>C-extension</a:t>
            </a:r>
            <a:endParaRPr lang="en-US" sz="2100">
              <a:cs typeface="Calibri"/>
            </a:endParaRPr>
          </a:p>
          <a:p>
            <a:pPr lvl="1">
              <a:buClr>
                <a:srgbClr val="F7B217"/>
              </a:buClr>
            </a:pPr>
            <a:r>
              <a:rPr lang="en-US" sz="2100"/>
              <a:t>M-extension</a:t>
            </a:r>
            <a:endParaRPr lang="en-US" sz="2100">
              <a:cs typeface="Calibri"/>
            </a:endParaRPr>
          </a:p>
          <a:p>
            <a:pPr lvl="1">
              <a:buClr>
                <a:srgbClr val="F7B217"/>
              </a:buClr>
            </a:pPr>
            <a:r>
              <a:rPr lang="en-US" sz="2100"/>
              <a:t>A-extension</a:t>
            </a:r>
            <a:endParaRPr lang="en-US" sz="2100">
              <a:cs typeface="Calibri"/>
            </a:endParaRPr>
          </a:p>
          <a:p>
            <a:pPr lvl="1">
              <a:buClr>
                <a:srgbClr val="F7B217"/>
              </a:buClr>
            </a:pPr>
            <a:r>
              <a:rPr lang="en-US" sz="2100"/>
              <a:t>Caches</a:t>
            </a:r>
            <a:endParaRPr lang="en-US" sz="2100">
              <a:cs typeface="Calibri"/>
            </a:endParaRPr>
          </a:p>
          <a:p>
            <a:pPr lvl="1">
              <a:buClr>
                <a:srgbClr val="F7B217"/>
              </a:buClr>
            </a:pPr>
            <a:r>
              <a:rPr lang="en-US" sz="2100"/>
              <a:t>Branch Prediction</a:t>
            </a:r>
            <a:endParaRPr lang="en-US" sz="2100">
              <a:cs typeface="Calibri"/>
            </a:endParaRPr>
          </a:p>
          <a:p>
            <a:pPr lvl="1">
              <a:buClr>
                <a:srgbClr val="F7B217"/>
              </a:buClr>
            </a:pPr>
            <a:r>
              <a:rPr lang="en-US" sz="2100"/>
              <a:t>Privileged ISA</a:t>
            </a:r>
            <a:endParaRPr lang="en-US" sz="2100">
              <a:cs typeface="Calibri"/>
            </a:endParaRPr>
          </a:p>
          <a:p>
            <a:pPr>
              <a:buClr>
                <a:srgbClr val="F7B217"/>
              </a:buClr>
            </a:pPr>
            <a:r>
              <a:rPr lang="en-US" sz="2400"/>
              <a:t>Verification</a:t>
            </a:r>
            <a:endParaRPr lang="en-US" sz="2400">
              <a:cs typeface="Calibri"/>
            </a:endParaRPr>
          </a:p>
          <a:p>
            <a:pPr>
              <a:buClr>
                <a:srgbClr val="FFC000"/>
              </a:buClr>
            </a:pPr>
            <a:r>
              <a:rPr lang="en-US" sz="2400" kern="100">
                <a:effectLst/>
                <a:latin typeface="Calibri"/>
                <a:ea typeface="Calibri" panose="020F0502020204030204" pitchFamily="34" charset="0"/>
                <a:cs typeface="Arial"/>
              </a:rPr>
              <a:t>FPGA</a:t>
            </a:r>
            <a:endParaRPr lang="en-US" sz="2400">
              <a:latin typeface="Calibri"/>
              <a:cs typeface="Arial"/>
            </a:endParaRPr>
          </a:p>
          <a:p>
            <a:pPr>
              <a:buClr>
                <a:srgbClr val="FFC000"/>
              </a:buClr>
            </a:pPr>
            <a:r>
              <a:rPr lang="en-US" sz="2400"/>
              <a:t>ASIC</a:t>
            </a:r>
            <a:endParaRPr lang="en-US" sz="2400">
              <a:cs typeface="Calibri"/>
            </a:endParaRPr>
          </a:p>
        </p:txBody>
      </p:sp>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89" t="12113" r="6500" b="13318"/>
          <a:stretch/>
        </p:blipFill>
        <p:spPr bwMode="auto">
          <a:xfrm>
            <a:off x="10166582" y="6274224"/>
            <a:ext cx="1993692" cy="53272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116CA4CE-7F11-DE7E-FCAC-5930C973EA16}"/>
              </a:ext>
            </a:extLst>
          </p:cNvPr>
          <p:cNvCxnSpPr/>
          <p:nvPr/>
        </p:nvCxnSpPr>
        <p:spPr>
          <a:xfrm>
            <a:off x="0" y="625923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4" name="Date Placeholder 3">
            <a:extLst>
              <a:ext uri="{FF2B5EF4-FFF2-40B4-BE49-F238E27FC236}">
                <a16:creationId xmlns:a16="http://schemas.microsoft.com/office/drawing/2014/main" id="{272C659C-AA87-2039-6A48-9FD4D63DC6C4}"/>
              </a:ext>
            </a:extLst>
          </p:cNvPr>
          <p:cNvSpPr>
            <a:spLocks noGrp="1"/>
          </p:cNvSpPr>
          <p:nvPr>
            <p:ph type="dt" sz="half" idx="10"/>
          </p:nvPr>
        </p:nvSpPr>
        <p:spPr/>
        <p:txBody>
          <a:bodyPr/>
          <a:lstStyle/>
          <a:p>
            <a:r>
              <a:rPr lang="en-US"/>
              <a:t>1/7/2024</a:t>
            </a:r>
          </a:p>
        </p:txBody>
      </p:sp>
      <p:sp>
        <p:nvSpPr>
          <p:cNvPr id="5" name="Rectangle 4">
            <a:extLst>
              <a:ext uri="{FF2B5EF4-FFF2-40B4-BE49-F238E27FC236}">
                <a16:creationId xmlns:a16="http://schemas.microsoft.com/office/drawing/2014/main" id="{D50FB4FF-7B42-FE5A-A5C9-8710CF53F991}"/>
              </a:ext>
            </a:extLst>
          </p:cNvPr>
          <p:cNvSpPr/>
          <p:nvPr/>
        </p:nvSpPr>
        <p:spPr>
          <a:xfrm>
            <a:off x="0" y="656633"/>
            <a:ext cx="12192000" cy="77989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8932EFA1-C536-AC75-2510-1C0C24477484}"/>
              </a:ext>
            </a:extLst>
          </p:cNvPr>
          <p:cNvSpPr txBox="1">
            <a:spLocks/>
          </p:cNvSpPr>
          <p:nvPr/>
        </p:nvSpPr>
        <p:spPr>
          <a:xfrm>
            <a:off x="896911" y="711073"/>
            <a:ext cx="9575916" cy="66238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bg1"/>
              </a:buClr>
            </a:pPr>
            <a:r>
              <a:rPr lang="en-US" b="1">
                <a:solidFill>
                  <a:schemeClr val="bg1"/>
                </a:solidFill>
              </a:rPr>
              <a:t>Outline</a:t>
            </a:r>
            <a:endParaRPr lang="en-GB" b="1">
              <a:solidFill>
                <a:schemeClr val="bg1"/>
              </a:solidFill>
            </a:endParaRPr>
          </a:p>
        </p:txBody>
      </p:sp>
      <p:sp>
        <p:nvSpPr>
          <p:cNvPr id="7" name="Rectangle 6">
            <a:extLst>
              <a:ext uri="{FF2B5EF4-FFF2-40B4-BE49-F238E27FC236}">
                <a16:creationId xmlns:a16="http://schemas.microsoft.com/office/drawing/2014/main" id="{12A352EB-F2C6-7E15-693D-84123E2EC7E9}"/>
              </a:ext>
            </a:extLst>
          </p:cNvPr>
          <p:cNvSpPr/>
          <p:nvPr/>
        </p:nvSpPr>
        <p:spPr>
          <a:xfrm>
            <a:off x="735270" y="656633"/>
            <a:ext cx="161641" cy="779890"/>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54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startAt="3"/>
            </a:pPr>
            <a:r>
              <a:rPr lang="en-US" sz="2800"/>
              <a:t> Pipeline the Single Cycle</a:t>
            </a:r>
          </a:p>
          <a:p>
            <a:pPr lvl="2">
              <a:buClr>
                <a:srgbClr val="F7B217"/>
              </a:buClr>
            </a:pPr>
            <a:r>
              <a:rPr lang="en-US"/>
              <a:t>Add Control Unit. (control signals travel with their instructions)</a:t>
            </a:r>
            <a:r>
              <a:rPr lang="en-US" sz="2400"/>
              <a:t>	</a:t>
            </a:r>
            <a:endParaRPr lang="en-US"/>
          </a:p>
        </p:txBody>
      </p:sp>
      <p:graphicFrame>
        <p:nvGraphicFramePr>
          <p:cNvPr id="7" name="Object 6">
            <a:extLst>
              <a:ext uri="{FF2B5EF4-FFF2-40B4-BE49-F238E27FC236}">
                <a16:creationId xmlns:a16="http://schemas.microsoft.com/office/drawing/2014/main" id="{F774F80E-7E4C-BE50-2277-44C420E74830}"/>
              </a:ext>
            </a:extLst>
          </p:cNvPr>
          <p:cNvGraphicFramePr>
            <a:graphicFrameLocks noChangeAspect="1"/>
          </p:cNvGraphicFramePr>
          <p:nvPr>
            <p:extLst>
              <p:ext uri="{D42A27DB-BD31-4B8C-83A1-F6EECF244321}">
                <p14:modId xmlns:p14="http://schemas.microsoft.com/office/powerpoint/2010/main" val="1989481383"/>
              </p:ext>
            </p:extLst>
          </p:nvPr>
        </p:nvGraphicFramePr>
        <p:xfrm>
          <a:off x="2878411" y="2904769"/>
          <a:ext cx="6435177" cy="3469271"/>
        </p:xfrm>
        <a:graphic>
          <a:graphicData uri="http://schemas.openxmlformats.org/presentationml/2006/ole">
            <mc:AlternateContent xmlns:mc="http://schemas.openxmlformats.org/markup-compatibility/2006">
              <mc:Choice xmlns:v="urn:schemas-microsoft-com:vml" Requires="v">
                <p:oleObj name="Visio" r:id="rId6" imgW="6960637" imgH="3752365" progId="Visio.Drawing.11">
                  <p:embed/>
                </p:oleObj>
              </mc:Choice>
              <mc:Fallback>
                <p:oleObj name="Visio" r:id="rId6" imgW="6960637" imgH="3752365" progId="Visio.Drawing.11">
                  <p:embed/>
                  <p:pic>
                    <p:nvPicPr>
                      <p:cNvPr id="7" name="Object 6">
                        <a:extLst>
                          <a:ext uri="{FF2B5EF4-FFF2-40B4-BE49-F238E27FC236}">
                            <a16:creationId xmlns:a16="http://schemas.microsoft.com/office/drawing/2014/main" id="{F774F80E-7E4C-BE50-2277-44C420E74830}"/>
                          </a:ext>
                        </a:extLst>
                      </p:cNvPr>
                      <p:cNvPicPr/>
                      <p:nvPr/>
                    </p:nvPicPr>
                    <p:blipFill>
                      <a:blip r:embed="rId7"/>
                      <a:stretch>
                        <a:fillRect/>
                      </a:stretch>
                    </p:blipFill>
                    <p:spPr>
                      <a:xfrm>
                        <a:off x="2878411" y="2904769"/>
                        <a:ext cx="6435177" cy="3469271"/>
                      </a:xfrm>
                      <a:prstGeom prst="rect">
                        <a:avLst/>
                      </a:prstGeom>
                    </p:spPr>
                  </p:pic>
                </p:oleObj>
              </mc:Fallback>
            </mc:AlternateContent>
          </a:graphicData>
        </a:graphic>
      </p:graphicFrame>
    </p:spTree>
    <p:extLst>
      <p:ext uri="{BB962C8B-B14F-4D97-AF65-F5344CB8AC3E}">
        <p14:creationId xmlns:p14="http://schemas.microsoft.com/office/powerpoint/2010/main" val="3498628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4" name="Text Placeholder 2">
            <a:extLst>
              <a:ext uri="{FF2B5EF4-FFF2-40B4-BE49-F238E27FC236}">
                <a16:creationId xmlns:a16="http://schemas.microsoft.com/office/drawing/2014/main" id="{2147C49C-907A-A314-6010-BCC7F582CFCB}"/>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t>Design Methodology:</a:t>
            </a:r>
          </a:p>
          <a:p>
            <a:pPr marL="971550" lvl="1" indent="-514350">
              <a:buClr>
                <a:srgbClr val="F7B217"/>
              </a:buClr>
              <a:buFont typeface="+mj-lt"/>
              <a:buAutoNum type="arabicPeriod" startAt="4"/>
            </a:pPr>
            <a:r>
              <a:rPr lang="en-US" sz="2800"/>
              <a:t> Add Hazard Unit	</a:t>
            </a:r>
            <a:endParaRPr lang="en-US" sz="2400"/>
          </a:p>
        </p:txBody>
      </p:sp>
      <p:graphicFrame>
        <p:nvGraphicFramePr>
          <p:cNvPr id="3" name="Object 2">
            <a:extLst>
              <a:ext uri="{FF2B5EF4-FFF2-40B4-BE49-F238E27FC236}">
                <a16:creationId xmlns:a16="http://schemas.microsoft.com/office/drawing/2014/main" id="{33CFE385-4AD1-F4EB-F4CB-B41DEEF8C6E3}"/>
              </a:ext>
            </a:extLst>
          </p:cNvPr>
          <p:cNvGraphicFramePr>
            <a:graphicFrameLocks noChangeAspect="1"/>
          </p:cNvGraphicFramePr>
          <p:nvPr/>
        </p:nvGraphicFramePr>
        <p:xfrm>
          <a:off x="2877788" y="2285142"/>
          <a:ext cx="6436423" cy="4154898"/>
        </p:xfrm>
        <a:graphic>
          <a:graphicData uri="http://schemas.openxmlformats.org/presentationml/2006/ole">
            <mc:AlternateContent xmlns:mc="http://schemas.openxmlformats.org/markup-compatibility/2006">
              <mc:Choice xmlns:v="urn:schemas-microsoft-com:vml" Requires="v">
                <p:oleObj name="Visio" r:id="rId6" imgW="6958978" imgH="4492198" progId="Visio.Drawing.11">
                  <p:embed/>
                </p:oleObj>
              </mc:Choice>
              <mc:Fallback>
                <p:oleObj name="Visio" r:id="rId6" imgW="6958978" imgH="4492198" progId="Visio.Drawing.11">
                  <p:embed/>
                  <p:pic>
                    <p:nvPicPr>
                      <p:cNvPr id="3" name="Object 2">
                        <a:extLst>
                          <a:ext uri="{FF2B5EF4-FFF2-40B4-BE49-F238E27FC236}">
                            <a16:creationId xmlns:a16="http://schemas.microsoft.com/office/drawing/2014/main" id="{33CFE385-4AD1-F4EB-F4CB-B41DEEF8C6E3}"/>
                          </a:ext>
                        </a:extLst>
                      </p:cNvPr>
                      <p:cNvPicPr/>
                      <p:nvPr/>
                    </p:nvPicPr>
                    <p:blipFill>
                      <a:blip r:embed="rId7"/>
                      <a:stretch>
                        <a:fillRect/>
                      </a:stretch>
                    </p:blipFill>
                    <p:spPr>
                      <a:xfrm>
                        <a:off x="2877788" y="2285142"/>
                        <a:ext cx="6436423" cy="4154898"/>
                      </a:xfrm>
                      <a:prstGeom prst="rect">
                        <a:avLst/>
                      </a:prstGeom>
                    </p:spPr>
                  </p:pic>
                </p:oleObj>
              </mc:Fallback>
            </mc:AlternateContent>
          </a:graphicData>
        </a:graphic>
      </p:graphicFrame>
    </p:spTree>
    <p:extLst>
      <p:ext uri="{BB962C8B-B14F-4D97-AF65-F5344CB8AC3E}">
        <p14:creationId xmlns:p14="http://schemas.microsoft.com/office/powerpoint/2010/main" val="272788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245988" y="3256168"/>
            <a:ext cx="4463144" cy="13355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7B217"/>
              </a:buClr>
              <a:buNone/>
            </a:pPr>
            <a:r>
              <a:rPr lang="en-GB" sz="3600">
                <a:solidFill>
                  <a:schemeClr val="tx1">
                    <a:lumMod val="50000"/>
                    <a:lumOff val="50000"/>
                  </a:schemeClr>
                </a:solidFill>
              </a:rPr>
              <a:t>Subset of Base-I </a:t>
            </a:r>
            <a:br>
              <a:rPr lang="en-GB" sz="3600">
                <a:solidFill>
                  <a:schemeClr val="tx1">
                    <a:lumMod val="50000"/>
                    <a:lumOff val="50000"/>
                  </a:schemeClr>
                </a:solidFill>
              </a:rPr>
            </a:br>
            <a:r>
              <a:rPr lang="en-GB" sz="3600">
                <a:solidFill>
                  <a:schemeClr val="tx1">
                    <a:lumMod val="50000"/>
                    <a:lumOff val="50000"/>
                  </a:schemeClr>
                </a:solidFill>
              </a:rPr>
              <a:t>from </a:t>
            </a:r>
            <a:br>
              <a:rPr lang="en-GB" sz="3600">
                <a:solidFill>
                  <a:schemeClr val="tx1">
                    <a:lumMod val="50000"/>
                    <a:lumOff val="50000"/>
                  </a:schemeClr>
                </a:solidFill>
              </a:rPr>
            </a:br>
            <a:r>
              <a:rPr lang="en-GB" sz="3600">
                <a:solidFill>
                  <a:schemeClr val="tx1">
                    <a:lumMod val="50000"/>
                    <a:lumOff val="50000"/>
                  </a:schemeClr>
                </a:solidFill>
              </a:rPr>
              <a:t>Harris &amp; Harris Book</a:t>
            </a:r>
            <a:r>
              <a:rPr lang="en-US" sz="3600">
                <a:solidFill>
                  <a:schemeClr val="tx1">
                    <a:lumMod val="50000"/>
                    <a:lumOff val="50000"/>
                  </a:schemeClr>
                </a:solidFill>
              </a:rPr>
              <a:t> </a:t>
            </a:r>
          </a:p>
        </p:txBody>
      </p:sp>
      <p:pic>
        <p:nvPicPr>
          <p:cNvPr id="6" name="Picture 5">
            <a:extLst>
              <a:ext uri="{FF2B5EF4-FFF2-40B4-BE49-F238E27FC236}">
                <a16:creationId xmlns:a16="http://schemas.microsoft.com/office/drawing/2014/main" id="{CFEE26D3-018F-04CB-725F-F1FD9120B08E}"/>
              </a:ext>
            </a:extLst>
          </p:cNvPr>
          <p:cNvPicPr>
            <a:picLocks noChangeAspect="1"/>
          </p:cNvPicPr>
          <p:nvPr/>
        </p:nvPicPr>
        <p:blipFill>
          <a:blip r:embed="rId6">
            <a:alphaModFix amt="50000"/>
          </a:blip>
          <a:stretch>
            <a:fillRect/>
          </a:stretch>
        </p:blipFill>
        <p:spPr>
          <a:xfrm>
            <a:off x="4427620" y="1481939"/>
            <a:ext cx="7516517" cy="4852435"/>
          </a:xfrm>
          <a:prstGeom prst="rect">
            <a:avLst/>
          </a:prstGeom>
        </p:spPr>
      </p:pic>
      <p:sp>
        <p:nvSpPr>
          <p:cNvPr id="10" name="TextBox 9">
            <a:extLst>
              <a:ext uri="{FF2B5EF4-FFF2-40B4-BE49-F238E27FC236}">
                <a16:creationId xmlns:a16="http://schemas.microsoft.com/office/drawing/2014/main" id="{480D86AE-EA73-1032-982C-CBC6FF708EDB}"/>
              </a:ext>
            </a:extLst>
          </p:cNvPr>
          <p:cNvSpPr txBox="1"/>
          <p:nvPr/>
        </p:nvSpPr>
        <p:spPr>
          <a:xfrm>
            <a:off x="1218135" y="3221856"/>
            <a:ext cx="10041739"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7B217"/>
                </a:solidFill>
                <a:effectLst>
                  <a:outerShdw blurRad="38100" dist="38100" dir="2700000" algn="tl">
                    <a:srgbClr val="000000">
                      <a:alpha val="43137"/>
                    </a:srgbClr>
                  </a:outerShdw>
                </a:effectLst>
                <a:uLnTx/>
                <a:uFillTx/>
                <a:latin typeface="Calibri" panose="020F0502020204030204"/>
                <a:ea typeface="+mn-ea"/>
                <a:cs typeface="+mn-cs"/>
              </a:rPr>
              <a:t>Missed Instructions?!</a:t>
            </a:r>
            <a:endParaRPr kumimoji="0" lang="en-GB" sz="6600" b="1" i="0" u="none" strike="noStrike" kern="1200" cap="none" spc="0" normalizeH="0" baseline="0" noProof="0">
              <a:ln>
                <a:noFill/>
              </a:ln>
              <a:solidFill>
                <a:srgbClr val="F7B217"/>
              </a:solidFill>
              <a:effectLst>
                <a:outerShdw blurRad="38100" dist="38100" dir="2700000" algn="tl">
                  <a:srgbClr val="000000">
                    <a:alpha val="43137"/>
                  </a:srgbClr>
                </a:outerShdw>
              </a:effectLst>
              <a:uLnTx/>
              <a:uFillTx/>
              <a:latin typeface="Calibri" panose="020F0502020204030204"/>
              <a:ea typeface="+mn-ea"/>
              <a:cs typeface="+mn-cs"/>
            </a:endParaRPr>
          </a:p>
          <a:p>
            <a:endParaRPr lang="en-GB">
              <a:solidFill>
                <a:srgbClr val="F7B217"/>
              </a:solidFill>
            </a:endParaRPr>
          </a:p>
        </p:txBody>
      </p:sp>
    </p:spTree>
    <p:extLst>
      <p:ext uri="{BB962C8B-B14F-4D97-AF65-F5344CB8AC3E}">
        <p14:creationId xmlns:p14="http://schemas.microsoft.com/office/powerpoint/2010/main" val="1757896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245988" y="3256168"/>
            <a:ext cx="4463144" cy="13355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7B217"/>
              </a:buClr>
              <a:buNone/>
            </a:pPr>
            <a:r>
              <a:rPr lang="en-GB" sz="3600">
                <a:solidFill>
                  <a:schemeClr val="tx1">
                    <a:lumMod val="50000"/>
                    <a:lumOff val="50000"/>
                  </a:schemeClr>
                </a:solidFill>
              </a:rPr>
              <a:t>Subset of Base-I </a:t>
            </a:r>
            <a:br>
              <a:rPr lang="en-GB" sz="3600">
                <a:solidFill>
                  <a:schemeClr val="tx1">
                    <a:lumMod val="50000"/>
                    <a:lumOff val="50000"/>
                  </a:schemeClr>
                </a:solidFill>
              </a:rPr>
            </a:br>
            <a:r>
              <a:rPr lang="en-GB" sz="3600">
                <a:solidFill>
                  <a:schemeClr val="tx1">
                    <a:lumMod val="50000"/>
                    <a:lumOff val="50000"/>
                  </a:schemeClr>
                </a:solidFill>
              </a:rPr>
              <a:t>from </a:t>
            </a:r>
            <a:br>
              <a:rPr lang="en-GB" sz="3600">
                <a:solidFill>
                  <a:schemeClr val="tx1">
                    <a:lumMod val="50000"/>
                    <a:lumOff val="50000"/>
                  </a:schemeClr>
                </a:solidFill>
              </a:rPr>
            </a:br>
            <a:r>
              <a:rPr lang="en-GB" sz="3600">
                <a:solidFill>
                  <a:schemeClr val="tx1">
                    <a:lumMod val="50000"/>
                    <a:lumOff val="50000"/>
                  </a:schemeClr>
                </a:solidFill>
              </a:rPr>
              <a:t>Harris &amp; Harris Book</a:t>
            </a:r>
            <a:r>
              <a:rPr lang="en-US" sz="3600">
                <a:solidFill>
                  <a:schemeClr val="tx1">
                    <a:lumMod val="50000"/>
                    <a:lumOff val="50000"/>
                  </a:schemeClr>
                </a:solidFill>
              </a:rPr>
              <a:t> </a:t>
            </a:r>
          </a:p>
        </p:txBody>
      </p:sp>
      <p:pic>
        <p:nvPicPr>
          <p:cNvPr id="6" name="Picture 5">
            <a:extLst>
              <a:ext uri="{FF2B5EF4-FFF2-40B4-BE49-F238E27FC236}">
                <a16:creationId xmlns:a16="http://schemas.microsoft.com/office/drawing/2014/main" id="{CFEE26D3-018F-04CB-725F-F1FD9120B08E}"/>
              </a:ext>
            </a:extLst>
          </p:cNvPr>
          <p:cNvPicPr>
            <a:picLocks noChangeAspect="1"/>
          </p:cNvPicPr>
          <p:nvPr/>
        </p:nvPicPr>
        <p:blipFill>
          <a:blip r:embed="rId6">
            <a:alphaModFix amt="50000"/>
          </a:blip>
          <a:stretch>
            <a:fillRect/>
          </a:stretch>
        </p:blipFill>
        <p:spPr>
          <a:xfrm>
            <a:off x="4427620" y="1481939"/>
            <a:ext cx="7516517" cy="4852435"/>
          </a:xfrm>
          <a:prstGeom prst="rect">
            <a:avLst/>
          </a:prstGeom>
        </p:spPr>
      </p:pic>
      <p:graphicFrame>
        <p:nvGraphicFramePr>
          <p:cNvPr id="4" name="Table 3">
            <a:extLst>
              <a:ext uri="{FF2B5EF4-FFF2-40B4-BE49-F238E27FC236}">
                <a16:creationId xmlns:a16="http://schemas.microsoft.com/office/drawing/2014/main" id="{0EB5C013-84EA-072B-21D4-DAAA591E2993}"/>
              </a:ext>
            </a:extLst>
          </p:cNvPr>
          <p:cNvGraphicFramePr>
            <a:graphicFrameLocks noGrp="1"/>
          </p:cNvGraphicFramePr>
          <p:nvPr>
            <p:extLst>
              <p:ext uri="{D42A27DB-BD31-4B8C-83A1-F6EECF244321}">
                <p14:modId xmlns:p14="http://schemas.microsoft.com/office/powerpoint/2010/main" val="932876298"/>
              </p:ext>
            </p:extLst>
          </p:nvPr>
        </p:nvGraphicFramePr>
        <p:xfrm>
          <a:off x="1885588" y="1922943"/>
          <a:ext cx="8420824" cy="4001955"/>
        </p:xfrm>
        <a:graphic>
          <a:graphicData uri="http://schemas.openxmlformats.org/drawingml/2006/table">
            <a:tbl>
              <a:tblPr firstRow="1" firstCol="1" bandRow="1">
                <a:tableStyleId>{5C22544A-7EE6-4342-B048-85BDC9FD1C3A}</a:tableStyleId>
              </a:tblPr>
              <a:tblGrid>
                <a:gridCol w="1079830">
                  <a:extLst>
                    <a:ext uri="{9D8B030D-6E8A-4147-A177-3AD203B41FA5}">
                      <a16:colId xmlns:a16="http://schemas.microsoft.com/office/drawing/2014/main" val="3347501432"/>
                    </a:ext>
                  </a:extLst>
                </a:gridCol>
                <a:gridCol w="750782">
                  <a:extLst>
                    <a:ext uri="{9D8B030D-6E8A-4147-A177-3AD203B41FA5}">
                      <a16:colId xmlns:a16="http://schemas.microsoft.com/office/drawing/2014/main" val="3417189034"/>
                    </a:ext>
                  </a:extLst>
                </a:gridCol>
                <a:gridCol w="917624">
                  <a:extLst>
                    <a:ext uri="{9D8B030D-6E8A-4147-A177-3AD203B41FA5}">
                      <a16:colId xmlns:a16="http://schemas.microsoft.com/office/drawing/2014/main" val="3240495338"/>
                    </a:ext>
                  </a:extLst>
                </a:gridCol>
                <a:gridCol w="750782">
                  <a:extLst>
                    <a:ext uri="{9D8B030D-6E8A-4147-A177-3AD203B41FA5}">
                      <a16:colId xmlns:a16="http://schemas.microsoft.com/office/drawing/2014/main" val="2294163597"/>
                    </a:ext>
                  </a:extLst>
                </a:gridCol>
                <a:gridCol w="1501568">
                  <a:extLst>
                    <a:ext uri="{9D8B030D-6E8A-4147-A177-3AD203B41FA5}">
                      <a16:colId xmlns:a16="http://schemas.microsoft.com/office/drawing/2014/main" val="3808570612"/>
                    </a:ext>
                  </a:extLst>
                </a:gridCol>
                <a:gridCol w="3420238">
                  <a:extLst>
                    <a:ext uri="{9D8B030D-6E8A-4147-A177-3AD203B41FA5}">
                      <a16:colId xmlns:a16="http://schemas.microsoft.com/office/drawing/2014/main" val="2463825727"/>
                    </a:ext>
                  </a:extLst>
                </a:gridCol>
              </a:tblGrid>
              <a:tr h="266797">
                <a:tc>
                  <a:txBody>
                    <a:bodyPr/>
                    <a:lstStyle/>
                    <a:p>
                      <a:pPr marL="0" marR="0">
                        <a:lnSpc>
                          <a:spcPct val="115000"/>
                        </a:lnSpc>
                        <a:spcBef>
                          <a:spcPts val="0"/>
                        </a:spcBef>
                        <a:spcAft>
                          <a:spcPts val="0"/>
                        </a:spcAft>
                      </a:pPr>
                      <a:r>
                        <a:rPr lang="en-GB" sz="1400" kern="100">
                          <a:effectLst/>
                        </a:rPr>
                        <a:t>Instruction</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Format</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Opcode</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Funct3</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Funct7</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Description</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extLst>
                  <a:ext uri="{0D108BD9-81ED-4DB2-BD59-A6C34878D82A}">
                    <a16:rowId xmlns:a16="http://schemas.microsoft.com/office/drawing/2014/main" val="3141291197"/>
                  </a:ext>
                </a:extLst>
              </a:tr>
              <a:tr h="266797">
                <a:tc>
                  <a:txBody>
                    <a:bodyPr/>
                    <a:lstStyle/>
                    <a:p>
                      <a:pPr marL="0" marR="0">
                        <a:lnSpc>
                          <a:spcPct val="115000"/>
                        </a:lnSpc>
                        <a:spcBef>
                          <a:spcPts val="0"/>
                        </a:spcBef>
                        <a:spcAft>
                          <a:spcPts val="0"/>
                        </a:spcAft>
                      </a:pPr>
                      <a:r>
                        <a:rPr lang="en-GB" sz="1400" kern="0">
                          <a:effectLst/>
                        </a:rPr>
                        <a:t>lb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0000011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err="1">
                          <a:effectLst/>
                        </a:rPr>
                        <a:t>rd</a:t>
                      </a:r>
                      <a:r>
                        <a:rPr lang="en-GB" sz="1400" kern="100">
                          <a:effectLst/>
                        </a:rPr>
                        <a:t> = M[rs1+imm][7:0]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4231820613"/>
                  </a:ext>
                </a:extLst>
              </a:tr>
              <a:tr h="266797">
                <a:tc>
                  <a:txBody>
                    <a:bodyPr/>
                    <a:lstStyle/>
                    <a:p>
                      <a:pPr marL="0" marR="0">
                        <a:lnSpc>
                          <a:spcPct val="115000"/>
                        </a:lnSpc>
                        <a:spcBef>
                          <a:spcPts val="0"/>
                        </a:spcBef>
                        <a:spcAft>
                          <a:spcPts val="0"/>
                        </a:spcAft>
                      </a:pPr>
                      <a:r>
                        <a:rPr lang="en-GB" sz="1400" kern="0" err="1">
                          <a:effectLst/>
                        </a:rPr>
                        <a:t>lh</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0000011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rd = M[rs1+imm][15:0]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3349465462"/>
                  </a:ext>
                </a:extLst>
              </a:tr>
              <a:tr h="266797">
                <a:tc>
                  <a:txBody>
                    <a:bodyPr/>
                    <a:lstStyle/>
                    <a:p>
                      <a:pPr marL="0" marR="0">
                        <a:lnSpc>
                          <a:spcPct val="115000"/>
                        </a:lnSpc>
                        <a:spcBef>
                          <a:spcPts val="0"/>
                        </a:spcBef>
                        <a:spcAft>
                          <a:spcPts val="0"/>
                        </a:spcAft>
                      </a:pPr>
                      <a:r>
                        <a:rPr lang="en-GB" sz="1400" kern="0">
                          <a:effectLst/>
                        </a:rPr>
                        <a:t>lbu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0000011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0x4</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err="1">
                          <a:effectLst/>
                        </a:rPr>
                        <a:t>rd</a:t>
                      </a:r>
                      <a:r>
                        <a:rPr lang="en-GB" sz="1400" kern="100">
                          <a:effectLst/>
                        </a:rPr>
                        <a:t> = M[rs1+imm][7:0]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1394455294"/>
                  </a:ext>
                </a:extLst>
              </a:tr>
              <a:tr h="266797">
                <a:tc>
                  <a:txBody>
                    <a:bodyPr/>
                    <a:lstStyle/>
                    <a:p>
                      <a:pPr marL="0" marR="0">
                        <a:lnSpc>
                          <a:spcPct val="115000"/>
                        </a:lnSpc>
                        <a:spcBef>
                          <a:spcPts val="0"/>
                        </a:spcBef>
                        <a:spcAft>
                          <a:spcPts val="0"/>
                        </a:spcAft>
                      </a:pPr>
                      <a:r>
                        <a:rPr lang="en-GB" sz="1400" kern="0" err="1">
                          <a:effectLst/>
                        </a:rPr>
                        <a:t>lhu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0000011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0x5</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rd = M[rs1+imm][15:0]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142373219"/>
                  </a:ext>
                </a:extLst>
              </a:tr>
              <a:tr h="266797">
                <a:tc>
                  <a:txBody>
                    <a:bodyPr/>
                    <a:lstStyle/>
                    <a:p>
                      <a:pPr marL="0" marR="0">
                        <a:lnSpc>
                          <a:spcPct val="115000"/>
                        </a:lnSpc>
                        <a:spcBef>
                          <a:spcPts val="0"/>
                        </a:spcBef>
                        <a:spcAft>
                          <a:spcPts val="0"/>
                        </a:spcAft>
                      </a:pPr>
                      <a:r>
                        <a:rPr lang="en-GB" sz="1400" kern="100">
                          <a:effectLst/>
                        </a:rPr>
                        <a:t>sb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S</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M[rs1+imm][7:0] = rs2[7:0]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839654264"/>
                  </a:ext>
                </a:extLst>
              </a:tr>
              <a:tr h="266797">
                <a:tc>
                  <a:txBody>
                    <a:bodyPr/>
                    <a:lstStyle/>
                    <a:p>
                      <a:pPr marL="0" marR="0">
                        <a:lnSpc>
                          <a:spcPct val="115000"/>
                        </a:lnSpc>
                        <a:spcBef>
                          <a:spcPts val="0"/>
                        </a:spcBef>
                        <a:spcAft>
                          <a:spcPts val="0"/>
                        </a:spcAft>
                      </a:pPr>
                      <a:r>
                        <a:rPr lang="en-GB" sz="1400" kern="100" err="1">
                          <a:effectLst/>
                        </a:rPr>
                        <a:t>sh</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S</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M[rs1+imm][15:0] = rs2[15:0]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4153585352"/>
                  </a:ext>
                </a:extLst>
              </a:tr>
              <a:tr h="266797">
                <a:tc>
                  <a:txBody>
                    <a:bodyPr/>
                    <a:lstStyle/>
                    <a:p>
                      <a:pPr marL="0" marR="0">
                        <a:lnSpc>
                          <a:spcPct val="115000"/>
                        </a:lnSpc>
                        <a:spcBef>
                          <a:spcPts val="0"/>
                        </a:spcBef>
                        <a:spcAft>
                          <a:spcPts val="0"/>
                        </a:spcAft>
                      </a:pPr>
                      <a:r>
                        <a:rPr lang="en-GB" sz="1400" kern="100">
                          <a:effectLst/>
                        </a:rPr>
                        <a:t>bne</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 rs2) PC += </a:t>
                      </a:r>
                      <a:r>
                        <a:rPr lang="en-GB" sz="1400" kern="100" err="1">
                          <a:effectLst/>
                        </a:rPr>
                        <a:t>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3084888579"/>
                  </a:ext>
                </a:extLst>
              </a:tr>
              <a:tr h="266797">
                <a:tc>
                  <a:txBody>
                    <a:bodyPr/>
                    <a:lstStyle/>
                    <a:p>
                      <a:pPr marL="0" marR="0">
                        <a:lnSpc>
                          <a:spcPct val="115000"/>
                        </a:lnSpc>
                        <a:spcBef>
                          <a:spcPts val="0"/>
                        </a:spcBef>
                        <a:spcAft>
                          <a:spcPts val="0"/>
                        </a:spcAft>
                      </a:pPr>
                      <a:r>
                        <a:rPr lang="en-GB" sz="1400" kern="100">
                          <a:effectLst/>
                        </a:rPr>
                        <a:t>blt</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0x4</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&lt; rs2) PC += </a:t>
                      </a:r>
                      <a:r>
                        <a:rPr lang="en-GB" sz="1400" kern="100" err="1">
                          <a:effectLst/>
                        </a:rPr>
                        <a:t>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3496735582"/>
                  </a:ext>
                </a:extLst>
              </a:tr>
              <a:tr h="266797">
                <a:tc>
                  <a:txBody>
                    <a:bodyPr/>
                    <a:lstStyle/>
                    <a:p>
                      <a:pPr marL="0" marR="0">
                        <a:lnSpc>
                          <a:spcPct val="115000"/>
                        </a:lnSpc>
                        <a:spcBef>
                          <a:spcPts val="0"/>
                        </a:spcBef>
                        <a:spcAft>
                          <a:spcPts val="0"/>
                        </a:spcAft>
                      </a:pPr>
                      <a:r>
                        <a:rPr lang="en-GB" sz="1400" kern="100" err="1">
                          <a:effectLst/>
                        </a:rPr>
                        <a:t>bge</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0x5</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&gt;= rs2) PC += </a:t>
                      </a:r>
                      <a:r>
                        <a:rPr lang="en-GB" sz="1400" kern="100" err="1">
                          <a:effectLst/>
                        </a:rPr>
                        <a:t>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2840972871"/>
                  </a:ext>
                </a:extLst>
              </a:tr>
              <a:tr h="266797">
                <a:tc>
                  <a:txBody>
                    <a:bodyPr/>
                    <a:lstStyle/>
                    <a:p>
                      <a:pPr marL="0" marR="0">
                        <a:lnSpc>
                          <a:spcPct val="115000"/>
                        </a:lnSpc>
                        <a:spcBef>
                          <a:spcPts val="0"/>
                        </a:spcBef>
                        <a:spcAft>
                          <a:spcPts val="0"/>
                        </a:spcAft>
                      </a:pPr>
                      <a:r>
                        <a:rPr lang="en-GB" sz="1400" kern="100" err="1">
                          <a:effectLst/>
                        </a:rPr>
                        <a:t>bltu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0x6</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&lt; rs2) PC += 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1004686592"/>
                  </a:ext>
                </a:extLst>
              </a:tr>
              <a:tr h="266797">
                <a:tc>
                  <a:txBody>
                    <a:bodyPr/>
                    <a:lstStyle/>
                    <a:p>
                      <a:pPr marL="0" marR="0">
                        <a:lnSpc>
                          <a:spcPct val="115000"/>
                        </a:lnSpc>
                        <a:spcBef>
                          <a:spcPts val="0"/>
                        </a:spcBef>
                        <a:spcAft>
                          <a:spcPts val="0"/>
                        </a:spcAft>
                      </a:pPr>
                      <a:r>
                        <a:rPr lang="en-GB" sz="1400" kern="100">
                          <a:effectLst/>
                        </a:rPr>
                        <a:t>bgeu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0x7</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&gt;= rs2) PC += 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3483909556"/>
                  </a:ext>
                </a:extLst>
              </a:tr>
              <a:tr h="266797">
                <a:tc>
                  <a:txBody>
                    <a:bodyPr/>
                    <a:lstStyle/>
                    <a:p>
                      <a:pPr marL="0" marR="0">
                        <a:lnSpc>
                          <a:spcPct val="115000"/>
                        </a:lnSpc>
                        <a:spcBef>
                          <a:spcPts val="0"/>
                        </a:spcBef>
                        <a:spcAft>
                          <a:spcPts val="0"/>
                        </a:spcAft>
                      </a:pPr>
                      <a:r>
                        <a:rPr lang="en-GB" sz="1400" kern="100" err="1">
                          <a:effectLst/>
                        </a:rPr>
                        <a:t>jalr</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1100111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err="1">
                          <a:effectLst/>
                        </a:rPr>
                        <a:t>rd</a:t>
                      </a:r>
                      <a:r>
                        <a:rPr lang="en-GB" sz="1400" kern="100">
                          <a:effectLst/>
                        </a:rPr>
                        <a:t> = PC+4; PC = rs1 + </a:t>
                      </a:r>
                      <a:r>
                        <a:rPr lang="en-GB" sz="1400" kern="100" err="1">
                          <a:effectLst/>
                        </a:rPr>
                        <a:t>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316023300"/>
                  </a:ext>
                </a:extLst>
              </a:tr>
              <a:tr h="266797">
                <a:tc>
                  <a:txBody>
                    <a:bodyPr/>
                    <a:lstStyle/>
                    <a:p>
                      <a:pPr marL="0" marR="0">
                        <a:lnSpc>
                          <a:spcPct val="115000"/>
                        </a:lnSpc>
                        <a:spcBef>
                          <a:spcPts val="0"/>
                        </a:spcBef>
                        <a:spcAft>
                          <a:spcPts val="0"/>
                        </a:spcAft>
                      </a:pPr>
                      <a:r>
                        <a:rPr lang="en-GB" sz="1400" kern="100" err="1">
                          <a:effectLst/>
                        </a:rPr>
                        <a:t>lui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0110111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err="1">
                          <a:effectLst/>
                        </a:rPr>
                        <a:t>rd</a:t>
                      </a:r>
                      <a:r>
                        <a:rPr lang="en-GB" sz="1400" kern="100">
                          <a:effectLst/>
                        </a:rPr>
                        <a:t> = </a:t>
                      </a:r>
                      <a:r>
                        <a:rPr lang="en-GB" sz="1400" kern="100" err="1">
                          <a:effectLst/>
                        </a:rPr>
                        <a:t>imm</a:t>
                      </a:r>
                      <a:r>
                        <a:rPr lang="en-GB" sz="1400" kern="100">
                          <a:effectLst/>
                        </a:rPr>
                        <a:t> &lt;&lt; 12</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775320150"/>
                  </a:ext>
                </a:extLst>
              </a:tr>
              <a:tr h="266797">
                <a:tc>
                  <a:txBody>
                    <a:bodyPr/>
                    <a:lstStyle/>
                    <a:p>
                      <a:pPr marL="0" marR="0">
                        <a:lnSpc>
                          <a:spcPct val="115000"/>
                        </a:lnSpc>
                        <a:spcBef>
                          <a:spcPts val="0"/>
                        </a:spcBef>
                        <a:spcAft>
                          <a:spcPts val="0"/>
                        </a:spcAft>
                      </a:pPr>
                      <a:r>
                        <a:rPr lang="en-GB" sz="1400" kern="100" err="1">
                          <a:effectLst/>
                        </a:rPr>
                        <a:t>auipc</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0010111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err="1">
                          <a:effectLst/>
                        </a:rPr>
                        <a:t>rd</a:t>
                      </a:r>
                      <a:r>
                        <a:rPr lang="en-GB" sz="1400" kern="100">
                          <a:effectLst/>
                        </a:rPr>
                        <a:t> = PC + (</a:t>
                      </a:r>
                      <a:r>
                        <a:rPr lang="en-GB" sz="1400" kern="100" err="1">
                          <a:effectLst/>
                        </a:rPr>
                        <a:t>imm</a:t>
                      </a:r>
                      <a:r>
                        <a:rPr lang="en-GB" sz="1400" kern="100">
                          <a:effectLst/>
                        </a:rPr>
                        <a:t> &lt;&lt; 12)</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1573478993"/>
                  </a:ext>
                </a:extLst>
              </a:tr>
            </a:tbl>
          </a:graphicData>
        </a:graphic>
      </p:graphicFrame>
    </p:spTree>
    <p:extLst>
      <p:ext uri="{BB962C8B-B14F-4D97-AF65-F5344CB8AC3E}">
        <p14:creationId xmlns:p14="http://schemas.microsoft.com/office/powerpoint/2010/main" val="1402016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7" name="Graphic 6">
            <a:extLst>
              <a:ext uri="{FF2B5EF4-FFF2-40B4-BE49-F238E27FC236}">
                <a16:creationId xmlns:a16="http://schemas.microsoft.com/office/drawing/2014/main" id="{50EAF5FB-B4E6-A207-CBFE-66427A7BBCE3}"/>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297"/>
          <a:stretch/>
        </p:blipFill>
        <p:spPr>
          <a:xfrm>
            <a:off x="3736554" y="1413557"/>
            <a:ext cx="8150634" cy="4999075"/>
          </a:xfrm>
          <a:prstGeom prst="rect">
            <a:avLst/>
          </a:prstGeom>
        </p:spPr>
      </p:pic>
      <p:sp>
        <p:nvSpPr>
          <p:cNvPr id="9" name="Text Placeholder 2">
            <a:extLst>
              <a:ext uri="{FF2B5EF4-FFF2-40B4-BE49-F238E27FC236}">
                <a16:creationId xmlns:a16="http://schemas.microsoft.com/office/drawing/2014/main" id="{B9F5C230-4266-B0B1-2728-4D03EDF831B6}"/>
              </a:ext>
            </a:extLst>
          </p:cNvPr>
          <p:cNvSpPr txBox="1">
            <a:spLocks/>
          </p:cNvSpPr>
          <p:nvPr/>
        </p:nvSpPr>
        <p:spPr>
          <a:xfrm>
            <a:off x="245988" y="3256167"/>
            <a:ext cx="3490566" cy="1682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7B217"/>
              </a:buClr>
              <a:buNone/>
            </a:pPr>
            <a:r>
              <a:rPr lang="en-US" sz="3600" b="1"/>
              <a:t>JALR</a:t>
            </a:r>
          </a:p>
          <a:p>
            <a:pPr marL="0" indent="0" algn="ctr">
              <a:buClr>
                <a:srgbClr val="F7B217"/>
              </a:buClr>
              <a:buNone/>
            </a:pPr>
            <a:endParaRPr lang="en-US" sz="3600"/>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F7B217"/>
                </a:solidFill>
                <a:effectLst/>
                <a:uLnTx/>
                <a:uFillTx/>
                <a:latin typeface="Calibri" panose="020F0502020204030204"/>
                <a:ea typeface="+mn-ea"/>
                <a:cs typeface="+mn-cs"/>
              </a:rPr>
              <a:t>rd</a:t>
            </a:r>
            <a:r>
              <a:rPr kumimoji="0" lang="en-US" sz="1800" b="1" i="0" u="none" strike="noStrike" kern="1200" cap="none" spc="0" normalizeH="0" baseline="0" noProof="0">
                <a:ln>
                  <a:noFill/>
                </a:ln>
                <a:solidFill>
                  <a:srgbClr val="F7B217"/>
                </a:solidFill>
                <a:effectLst/>
                <a:uLnTx/>
                <a:uFillTx/>
                <a:latin typeface="Calibri" panose="020F0502020204030204"/>
                <a:ea typeface="+mn-ea"/>
                <a:cs typeface="+mn-cs"/>
              </a:rPr>
              <a:t>  = PC + 4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42852"/>
                </a:solidFill>
                <a:effectLst/>
                <a:uLnTx/>
                <a:uFillTx/>
                <a:latin typeface="Calibri" panose="020F0502020204030204"/>
                <a:ea typeface="+mn-ea"/>
                <a:cs typeface="+mn-cs"/>
              </a:rPr>
              <a:t>PC += </a:t>
            </a:r>
            <a:r>
              <a:rPr kumimoji="0" lang="en-US" sz="1800" b="1" i="0" u="none" strike="noStrike" kern="1200" cap="none" spc="0" normalizeH="0" baseline="0" noProof="0" err="1">
                <a:ln>
                  <a:noFill/>
                </a:ln>
                <a:solidFill>
                  <a:srgbClr val="242852"/>
                </a:solidFill>
                <a:effectLst/>
                <a:uLnTx/>
                <a:uFillTx/>
                <a:latin typeface="Calibri" panose="020F0502020204030204"/>
                <a:ea typeface="+mn-ea"/>
                <a:cs typeface="+mn-cs"/>
              </a:rPr>
              <a:t>imm</a:t>
            </a:r>
            <a:endParaRPr kumimoji="0" lang="en-GB" sz="1800" b="1" i="0" u="none" strike="noStrike" kern="1200" cap="none" spc="0" normalizeH="0" baseline="0" noProof="0">
              <a:ln>
                <a:noFill/>
              </a:ln>
              <a:solidFill>
                <a:srgbClr val="242852"/>
              </a:solidFill>
              <a:effectLst/>
              <a:uLnTx/>
              <a:uFillTx/>
              <a:latin typeface="Calibri" panose="020F0502020204030204"/>
              <a:ea typeface="+mn-ea"/>
              <a:cs typeface="+mn-cs"/>
            </a:endParaRPr>
          </a:p>
          <a:p>
            <a:pPr marL="0" indent="0" algn="ctr">
              <a:buClr>
                <a:srgbClr val="F7B217"/>
              </a:buClr>
              <a:buNone/>
            </a:pPr>
            <a:endParaRPr lang="en-US" sz="3600"/>
          </a:p>
        </p:txBody>
      </p:sp>
      <p:cxnSp>
        <p:nvCxnSpPr>
          <p:cNvPr id="35" name="Straight Connector 34">
            <a:extLst>
              <a:ext uri="{FF2B5EF4-FFF2-40B4-BE49-F238E27FC236}">
                <a16:creationId xmlns:a16="http://schemas.microsoft.com/office/drawing/2014/main" id="{B8974ABB-9518-ACFF-4CB8-E135BE6C24D7}"/>
              </a:ext>
            </a:extLst>
          </p:cNvPr>
          <p:cNvCxnSpPr>
            <a:cxnSpLocks/>
          </p:cNvCxnSpPr>
          <p:nvPr/>
        </p:nvCxnSpPr>
        <p:spPr>
          <a:xfrm>
            <a:off x="8474685" y="4368465"/>
            <a:ext cx="172309" cy="0"/>
          </a:xfrm>
          <a:prstGeom prst="line">
            <a:avLst/>
          </a:prstGeom>
          <a:ln>
            <a:solidFill>
              <a:srgbClr val="283475"/>
            </a:solidFill>
          </a:ln>
        </p:spPr>
        <p:style>
          <a:lnRef idx="3">
            <a:schemeClr val="accent1"/>
          </a:lnRef>
          <a:fillRef idx="0">
            <a:schemeClr val="accent1"/>
          </a:fillRef>
          <a:effectRef idx="2">
            <a:schemeClr val="accent1"/>
          </a:effectRef>
          <a:fontRef idx="minor">
            <a:schemeClr val="tx1"/>
          </a:fontRef>
        </p:style>
      </p:cxnSp>
      <p:grpSp>
        <p:nvGrpSpPr>
          <p:cNvPr id="50" name="Group 49">
            <a:extLst>
              <a:ext uri="{FF2B5EF4-FFF2-40B4-BE49-F238E27FC236}">
                <a16:creationId xmlns:a16="http://schemas.microsoft.com/office/drawing/2014/main" id="{15650FBB-EDEE-751F-FF7A-932F23763FDC}"/>
              </a:ext>
            </a:extLst>
          </p:cNvPr>
          <p:cNvGrpSpPr>
            <a:grpSpLocks noGrp="1" noUngrp="1" noRot="1" noMove="1" noResize="1"/>
          </p:cNvGrpSpPr>
          <p:nvPr/>
        </p:nvGrpSpPr>
        <p:grpSpPr>
          <a:xfrm>
            <a:off x="3850783" y="4064910"/>
            <a:ext cx="5293925" cy="1740886"/>
            <a:chOff x="3850783" y="4064910"/>
            <a:chExt cx="5293925" cy="1740886"/>
          </a:xfrm>
        </p:grpSpPr>
        <p:cxnSp>
          <p:nvCxnSpPr>
            <p:cNvPr id="33" name="Straight Connector 32">
              <a:extLst>
                <a:ext uri="{FF2B5EF4-FFF2-40B4-BE49-F238E27FC236}">
                  <a16:creationId xmlns:a16="http://schemas.microsoft.com/office/drawing/2014/main" id="{A60D5AEA-1380-1970-41D5-3ABBE846FB15}"/>
                </a:ext>
              </a:extLst>
            </p:cNvPr>
            <p:cNvCxnSpPr>
              <a:cxnSpLocks noGrp="1" noRot="1" noMove="1" noResize="1" noEditPoints="1" noAdjustHandles="1" noChangeArrowheads="1" noChangeShapeType="1"/>
            </p:cNvCxnSpPr>
            <p:nvPr/>
          </p:nvCxnSpPr>
          <p:spPr>
            <a:xfrm>
              <a:off x="8332424" y="4417453"/>
              <a:ext cx="32348" cy="0"/>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D3D34AF6-C240-4778-2453-390ED33296D5}"/>
                </a:ext>
              </a:extLst>
            </p:cNvPr>
            <p:cNvCxnSpPr>
              <a:cxnSpLocks noGrp="1" noRot="1" noMove="1" noResize="1" noEditPoints="1" noAdjustHandles="1" noChangeArrowheads="1" noChangeShapeType="1"/>
            </p:cNvCxnSpPr>
            <p:nvPr/>
          </p:nvCxnSpPr>
          <p:spPr>
            <a:xfrm>
              <a:off x="6776113" y="4064910"/>
              <a:ext cx="638033" cy="0"/>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F9AE8F1A-2E9E-F74F-EE36-BEAB2BC7EAE6}"/>
                </a:ext>
              </a:extLst>
            </p:cNvPr>
            <p:cNvCxnSpPr>
              <a:cxnSpLocks noGrp="1" noRot="1" noMove="1" noResize="1" noEditPoints="1" noAdjustHandles="1" noChangeArrowheads="1" noChangeShapeType="1"/>
            </p:cNvCxnSpPr>
            <p:nvPr/>
          </p:nvCxnSpPr>
          <p:spPr>
            <a:xfrm>
              <a:off x="7556310" y="4128600"/>
              <a:ext cx="547048" cy="0"/>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45382B6A-7035-6B2D-417B-279E056B6A80}"/>
                </a:ext>
              </a:extLst>
            </p:cNvPr>
            <p:cNvCxnSpPr>
              <a:cxnSpLocks noGrp="1" noRot="1" noMove="1" noResize="1" noEditPoints="1" noAdjustHandles="1" noChangeArrowheads="1" noChangeShapeType="1"/>
            </p:cNvCxnSpPr>
            <p:nvPr/>
          </p:nvCxnSpPr>
          <p:spPr>
            <a:xfrm>
              <a:off x="8099946" y="4070749"/>
              <a:ext cx="547048" cy="0"/>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98629461-1416-420F-75F9-48C5E9974D00}"/>
                </a:ext>
              </a:extLst>
            </p:cNvPr>
            <p:cNvCxnSpPr>
              <a:cxnSpLocks noGrp="1" noRot="1" noMove="1" noResize="1" noEditPoints="1" noAdjustHandles="1" noChangeArrowheads="1" noChangeShapeType="1"/>
            </p:cNvCxnSpPr>
            <p:nvPr/>
          </p:nvCxnSpPr>
          <p:spPr>
            <a:xfrm flipV="1">
              <a:off x="8099947" y="4064910"/>
              <a:ext cx="0" cy="66332"/>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32BEF9DA-1A02-EF8D-28CF-5194438074E4}"/>
                </a:ext>
              </a:extLst>
            </p:cNvPr>
            <p:cNvCxnSpPr>
              <a:cxnSpLocks noGrp="1" noRot="1" noMove="1" noResize="1" noEditPoints="1" noAdjustHandles="1" noChangeArrowheads="1" noChangeShapeType="1"/>
            </p:cNvCxnSpPr>
            <p:nvPr/>
          </p:nvCxnSpPr>
          <p:spPr>
            <a:xfrm>
              <a:off x="6636401" y="4975063"/>
              <a:ext cx="1696023" cy="0"/>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6D8E5850-9116-BD6B-646B-E805DE8350F9}"/>
                </a:ext>
              </a:extLst>
            </p:cNvPr>
            <p:cNvCxnSpPr>
              <a:cxnSpLocks noGrp="1" noRot="1" noMove="1" noResize="1" noEditPoints="1" noAdjustHandles="1" noChangeArrowheads="1" noChangeShapeType="1"/>
            </p:cNvCxnSpPr>
            <p:nvPr/>
          </p:nvCxnSpPr>
          <p:spPr>
            <a:xfrm>
              <a:off x="8332424" y="4412974"/>
              <a:ext cx="0" cy="562089"/>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DEC459D2-8C92-C4D2-983F-5F2459DCD978}"/>
                </a:ext>
              </a:extLst>
            </p:cNvPr>
            <p:cNvCxnSpPr>
              <a:cxnSpLocks noGrp="1" noRot="1" noMove="1" noResize="1" noEditPoints="1" noAdjustHandles="1" noChangeArrowheads="1" noChangeShapeType="1"/>
            </p:cNvCxnSpPr>
            <p:nvPr/>
          </p:nvCxnSpPr>
          <p:spPr>
            <a:xfrm>
              <a:off x="8897430" y="4245220"/>
              <a:ext cx="246570" cy="0"/>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DAFBCF02-BC02-CC8F-07AA-18EF4F305A63}"/>
                </a:ext>
              </a:extLst>
            </p:cNvPr>
            <p:cNvCxnSpPr>
              <a:cxnSpLocks noGrp="1" noRot="1" noMove="1" noResize="1" noEditPoints="1" noAdjustHandles="1" noChangeArrowheads="1" noChangeShapeType="1"/>
            </p:cNvCxnSpPr>
            <p:nvPr/>
          </p:nvCxnSpPr>
          <p:spPr>
            <a:xfrm>
              <a:off x="9142132" y="4242020"/>
              <a:ext cx="0" cy="1563776"/>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64DBC144-949B-D8AE-8B7C-A57578E5323B}"/>
                </a:ext>
              </a:extLst>
            </p:cNvPr>
            <p:cNvCxnSpPr>
              <a:cxnSpLocks noGrp="1" noRot="1" noMove="1" noResize="1" noEditPoints="1" noAdjustHandles="1" noChangeArrowheads="1" noChangeShapeType="1"/>
            </p:cNvCxnSpPr>
            <p:nvPr/>
          </p:nvCxnSpPr>
          <p:spPr>
            <a:xfrm>
              <a:off x="3850783" y="5797166"/>
              <a:ext cx="5293925" cy="0"/>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77B25D34-396E-A008-9141-0550FD9E253D}"/>
                </a:ext>
              </a:extLst>
            </p:cNvPr>
            <p:cNvCxnSpPr>
              <a:cxnSpLocks noGrp="1" noRot="1" noMove="1" noResize="1" noEditPoints="1" noAdjustHandles="1" noChangeArrowheads="1" noChangeShapeType="1"/>
            </p:cNvCxnSpPr>
            <p:nvPr/>
          </p:nvCxnSpPr>
          <p:spPr>
            <a:xfrm>
              <a:off x="3850783" y="4242020"/>
              <a:ext cx="0" cy="1563776"/>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935AB906-DB7C-AC2D-DEC1-4182EA621AB2}"/>
                </a:ext>
              </a:extLst>
            </p:cNvPr>
            <p:cNvCxnSpPr>
              <a:cxnSpLocks noGrp="1" noRot="1" noMove="1" noResize="1" noEditPoints="1" noAdjustHandles="1" noChangeArrowheads="1" noChangeShapeType="1"/>
            </p:cNvCxnSpPr>
            <p:nvPr/>
          </p:nvCxnSpPr>
          <p:spPr>
            <a:xfrm flipH="1">
              <a:off x="3850783" y="4242020"/>
              <a:ext cx="114338" cy="0"/>
            </a:xfrm>
            <a:prstGeom prst="line">
              <a:avLst/>
            </a:prstGeom>
            <a:ln w="38100">
              <a:solidFill>
                <a:srgbClr val="283475"/>
              </a:solidFill>
            </a:ln>
          </p:spPr>
          <p:style>
            <a:lnRef idx="3">
              <a:schemeClr val="accent1"/>
            </a:lnRef>
            <a:fillRef idx="0">
              <a:schemeClr val="accent1"/>
            </a:fillRef>
            <a:effectRef idx="2">
              <a:schemeClr val="accent1"/>
            </a:effectRef>
            <a:fontRef idx="minor">
              <a:schemeClr val="tx1"/>
            </a:fontRef>
          </p:style>
        </p:cxnSp>
      </p:grpSp>
      <p:cxnSp>
        <p:nvCxnSpPr>
          <p:cNvPr id="51" name="Straight Connector 50">
            <a:extLst>
              <a:ext uri="{FF2B5EF4-FFF2-40B4-BE49-F238E27FC236}">
                <a16:creationId xmlns:a16="http://schemas.microsoft.com/office/drawing/2014/main" id="{73ABF472-4514-9FE8-03F7-E82D5F23DAB0}"/>
              </a:ext>
            </a:extLst>
          </p:cNvPr>
          <p:cNvCxnSpPr>
            <a:cxnSpLocks noGrp="1" noRot="1" noMove="1" noResize="1" noEditPoints="1" noAdjustHandles="1" noChangeArrowheads="1" noChangeShapeType="1"/>
          </p:cNvCxnSpPr>
          <p:nvPr/>
        </p:nvCxnSpPr>
        <p:spPr>
          <a:xfrm>
            <a:off x="5587669" y="5244742"/>
            <a:ext cx="5672205"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C43618D6-A9BA-D910-66A8-3BA29C76E3E0}"/>
              </a:ext>
            </a:extLst>
          </p:cNvPr>
          <p:cNvCxnSpPr>
            <a:cxnSpLocks noGrp="1" noRot="1" noMove="1" noResize="1" noEditPoints="1" noAdjustHandles="1" noChangeArrowheads="1" noChangeShapeType="1"/>
          </p:cNvCxnSpPr>
          <p:nvPr/>
        </p:nvCxnSpPr>
        <p:spPr>
          <a:xfrm>
            <a:off x="11239885" y="4278968"/>
            <a:ext cx="0" cy="965774"/>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B0DD49B1-E793-2ECD-8546-E57C0881FD27}"/>
              </a:ext>
            </a:extLst>
          </p:cNvPr>
          <p:cNvCxnSpPr>
            <a:cxnSpLocks noGrp="1" noRot="1" noMove="1" noResize="1" noEditPoints="1" noAdjustHandles="1" noChangeArrowheads="1" noChangeShapeType="1"/>
          </p:cNvCxnSpPr>
          <p:nvPr/>
        </p:nvCxnSpPr>
        <p:spPr>
          <a:xfrm>
            <a:off x="5596277" y="4939172"/>
            <a:ext cx="0" cy="30557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7" name="Straight Connector 56">
            <a:extLst>
              <a:ext uri="{FF2B5EF4-FFF2-40B4-BE49-F238E27FC236}">
                <a16:creationId xmlns:a16="http://schemas.microsoft.com/office/drawing/2014/main" id="{0A9096A7-F01B-4AE8-0393-14704E22BF92}"/>
              </a:ext>
            </a:extLst>
          </p:cNvPr>
          <p:cNvCxnSpPr>
            <a:cxnSpLocks noGrp="1" noRot="1" noMove="1" noResize="1" noEditPoints="1" noAdjustHandles="1" noChangeArrowheads="1" noChangeShapeType="1"/>
          </p:cNvCxnSpPr>
          <p:nvPr/>
        </p:nvCxnSpPr>
        <p:spPr>
          <a:xfrm>
            <a:off x="5481157" y="4946663"/>
            <a:ext cx="115120"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93D36A10-3A2F-4490-0D55-EA4851051CB3}"/>
              </a:ext>
            </a:extLst>
          </p:cNvPr>
          <p:cNvCxnSpPr>
            <a:cxnSpLocks noGrp="1" noRot="1" noMove="1" noResize="1" noEditPoints="1" noAdjustHandles="1" noChangeArrowheads="1" noChangeShapeType="1"/>
          </p:cNvCxnSpPr>
          <p:nvPr/>
        </p:nvCxnSpPr>
        <p:spPr>
          <a:xfrm>
            <a:off x="11225316" y="4280855"/>
            <a:ext cx="65536"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52" name="Straight Connector 2051">
            <a:extLst>
              <a:ext uri="{FF2B5EF4-FFF2-40B4-BE49-F238E27FC236}">
                <a16:creationId xmlns:a16="http://schemas.microsoft.com/office/drawing/2014/main" id="{4FF04914-812F-54BB-74D6-B7509C8E19A0}"/>
              </a:ext>
            </a:extLst>
          </p:cNvPr>
          <p:cNvCxnSpPr>
            <a:cxnSpLocks noGrp="1" noRot="1" noMove="1" noResize="1" noEditPoints="1" noAdjustHandles="1" noChangeArrowheads="1" noChangeShapeType="1"/>
          </p:cNvCxnSpPr>
          <p:nvPr/>
        </p:nvCxnSpPr>
        <p:spPr>
          <a:xfrm>
            <a:off x="11429398" y="4206643"/>
            <a:ext cx="159628"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55" name="Straight Connector 2054">
            <a:extLst>
              <a:ext uri="{FF2B5EF4-FFF2-40B4-BE49-F238E27FC236}">
                <a16:creationId xmlns:a16="http://schemas.microsoft.com/office/drawing/2014/main" id="{CB367015-6E0A-BA0D-41FF-F6A7D7829D04}"/>
              </a:ext>
            </a:extLst>
          </p:cNvPr>
          <p:cNvCxnSpPr>
            <a:cxnSpLocks noGrp="1" noRot="1" noMove="1" noResize="1" noEditPoints="1" noAdjustHandles="1" noChangeArrowheads="1" noChangeShapeType="1"/>
          </p:cNvCxnSpPr>
          <p:nvPr/>
        </p:nvCxnSpPr>
        <p:spPr>
          <a:xfrm>
            <a:off x="11585050" y="4203780"/>
            <a:ext cx="0" cy="1453573"/>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59" name="Straight Connector 2058">
            <a:extLst>
              <a:ext uri="{FF2B5EF4-FFF2-40B4-BE49-F238E27FC236}">
                <a16:creationId xmlns:a16="http://schemas.microsoft.com/office/drawing/2014/main" id="{A0D2F4D2-5F3C-FCE7-91A8-E82047733A20}"/>
              </a:ext>
            </a:extLst>
          </p:cNvPr>
          <p:cNvCxnSpPr>
            <a:cxnSpLocks noGrp="1" noRot="1" noMove="1" noResize="1" noEditPoints="1" noAdjustHandles="1" noChangeArrowheads="1" noChangeShapeType="1"/>
          </p:cNvCxnSpPr>
          <p:nvPr/>
        </p:nvCxnSpPr>
        <p:spPr>
          <a:xfrm>
            <a:off x="5967454" y="5657353"/>
            <a:ext cx="5617596"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62" name="Straight Connector 2061">
            <a:extLst>
              <a:ext uri="{FF2B5EF4-FFF2-40B4-BE49-F238E27FC236}">
                <a16:creationId xmlns:a16="http://schemas.microsoft.com/office/drawing/2014/main" id="{3268D31F-6B99-74D9-84DB-72489112DC1B}"/>
              </a:ext>
            </a:extLst>
          </p:cNvPr>
          <p:cNvCxnSpPr>
            <a:cxnSpLocks noGrp="1" noRot="1" noMove="1" noResize="1" noEditPoints="1" noAdjustHandles="1" noChangeArrowheads="1" noChangeShapeType="1"/>
          </p:cNvCxnSpPr>
          <p:nvPr/>
        </p:nvCxnSpPr>
        <p:spPr>
          <a:xfrm>
            <a:off x="5971314" y="4412974"/>
            <a:ext cx="0" cy="1248355"/>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65" name="Straight Connector 2064">
            <a:extLst>
              <a:ext uri="{FF2B5EF4-FFF2-40B4-BE49-F238E27FC236}">
                <a16:creationId xmlns:a16="http://schemas.microsoft.com/office/drawing/2014/main" id="{BA0AFBB5-11D7-F783-CF06-F97C60DECF6D}"/>
              </a:ext>
            </a:extLst>
          </p:cNvPr>
          <p:cNvCxnSpPr>
            <a:cxnSpLocks noGrp="1" noRot="1" noMove="1" noResize="1" noEditPoints="1" noAdjustHandles="1" noChangeArrowheads="1" noChangeShapeType="1"/>
          </p:cNvCxnSpPr>
          <p:nvPr/>
        </p:nvCxnSpPr>
        <p:spPr>
          <a:xfrm>
            <a:off x="5967454" y="4423203"/>
            <a:ext cx="230588"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7331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7" name="Graphic 6">
            <a:extLst>
              <a:ext uri="{FF2B5EF4-FFF2-40B4-BE49-F238E27FC236}">
                <a16:creationId xmlns:a16="http://schemas.microsoft.com/office/drawing/2014/main" id="{50EAF5FB-B4E6-A207-CBFE-66427A7BBCE3}"/>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297"/>
          <a:stretch/>
        </p:blipFill>
        <p:spPr>
          <a:xfrm>
            <a:off x="3736554" y="1413557"/>
            <a:ext cx="8150634" cy="4999075"/>
          </a:xfrm>
          <a:prstGeom prst="rect">
            <a:avLst/>
          </a:prstGeom>
        </p:spPr>
      </p:pic>
      <p:sp>
        <p:nvSpPr>
          <p:cNvPr id="9" name="Text Placeholder 2">
            <a:extLst>
              <a:ext uri="{FF2B5EF4-FFF2-40B4-BE49-F238E27FC236}">
                <a16:creationId xmlns:a16="http://schemas.microsoft.com/office/drawing/2014/main" id="{B9F5C230-4266-B0B1-2728-4D03EDF831B6}"/>
              </a:ext>
            </a:extLst>
          </p:cNvPr>
          <p:cNvSpPr txBox="1">
            <a:spLocks/>
          </p:cNvSpPr>
          <p:nvPr/>
        </p:nvSpPr>
        <p:spPr>
          <a:xfrm>
            <a:off x="245988" y="3256167"/>
            <a:ext cx="3490566" cy="1682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7B217"/>
              </a:buClr>
              <a:buNone/>
            </a:pPr>
            <a:r>
              <a:rPr lang="en-US" sz="3600" b="1"/>
              <a:t>LUI</a:t>
            </a:r>
          </a:p>
          <a:p>
            <a:pPr marL="0" indent="0" algn="ctr">
              <a:buClr>
                <a:srgbClr val="F7B217"/>
              </a:buClr>
              <a:buNone/>
            </a:pPr>
            <a:endParaRPr lang="en-US" sz="3600"/>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F7B217"/>
                </a:solidFill>
                <a:effectLst/>
                <a:uLnTx/>
                <a:uFillTx/>
                <a:latin typeface="Calibri" panose="020F0502020204030204"/>
                <a:ea typeface="+mn-ea"/>
                <a:cs typeface="+mn-cs"/>
              </a:rPr>
              <a:t>rd</a:t>
            </a:r>
            <a:r>
              <a:rPr kumimoji="0" lang="en-US" sz="1800" b="1" i="0" u="none" strike="noStrike" kern="1200" cap="none" spc="0" normalizeH="0" baseline="0" noProof="0">
                <a:ln>
                  <a:noFill/>
                </a:ln>
                <a:solidFill>
                  <a:srgbClr val="F7B217"/>
                </a:solidFill>
                <a:effectLst/>
                <a:uLnTx/>
                <a:uFillTx/>
                <a:latin typeface="Calibri" panose="020F0502020204030204"/>
                <a:ea typeface="+mn-ea"/>
                <a:cs typeface="+mn-cs"/>
              </a:rPr>
              <a:t>  = </a:t>
            </a:r>
            <a:r>
              <a:rPr lang="en-US" sz="1800" b="1" err="1">
                <a:solidFill>
                  <a:srgbClr val="F7B217"/>
                </a:solidFill>
                <a:latin typeface="Calibri" panose="020F0502020204030204"/>
              </a:rPr>
              <a:t>imm</a:t>
            </a:r>
            <a:r>
              <a:rPr lang="en-US" sz="1800" b="1">
                <a:solidFill>
                  <a:srgbClr val="F7B217"/>
                </a:solidFill>
                <a:latin typeface="Calibri" panose="020F0502020204030204"/>
              </a:rPr>
              <a:t> &lt;&lt; 12</a:t>
            </a:r>
            <a:endParaRPr lang="en-US" sz="3600"/>
          </a:p>
        </p:txBody>
      </p:sp>
      <p:cxnSp>
        <p:nvCxnSpPr>
          <p:cNvPr id="51" name="Straight Connector 50">
            <a:extLst>
              <a:ext uri="{FF2B5EF4-FFF2-40B4-BE49-F238E27FC236}">
                <a16:creationId xmlns:a16="http://schemas.microsoft.com/office/drawing/2014/main" id="{73ABF472-4514-9FE8-03F7-E82D5F23DAB0}"/>
              </a:ext>
            </a:extLst>
          </p:cNvPr>
          <p:cNvCxnSpPr>
            <a:cxnSpLocks/>
          </p:cNvCxnSpPr>
          <p:nvPr/>
        </p:nvCxnSpPr>
        <p:spPr>
          <a:xfrm>
            <a:off x="6636886" y="4978168"/>
            <a:ext cx="2181745"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C43618D6-A9BA-D910-66A8-3BA29C76E3E0}"/>
              </a:ext>
            </a:extLst>
          </p:cNvPr>
          <p:cNvCxnSpPr>
            <a:cxnSpLocks/>
          </p:cNvCxnSpPr>
          <p:nvPr/>
        </p:nvCxnSpPr>
        <p:spPr>
          <a:xfrm>
            <a:off x="8813021" y="4869320"/>
            <a:ext cx="0" cy="11750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B0DD49B1-E793-2ECD-8546-E57C0881FD27}"/>
              </a:ext>
            </a:extLst>
          </p:cNvPr>
          <p:cNvCxnSpPr>
            <a:cxnSpLocks/>
          </p:cNvCxnSpPr>
          <p:nvPr/>
        </p:nvCxnSpPr>
        <p:spPr>
          <a:xfrm>
            <a:off x="9354854" y="4275151"/>
            <a:ext cx="0" cy="549289"/>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7" name="Straight Connector 56">
            <a:extLst>
              <a:ext uri="{FF2B5EF4-FFF2-40B4-BE49-F238E27FC236}">
                <a16:creationId xmlns:a16="http://schemas.microsoft.com/office/drawing/2014/main" id="{0A9096A7-F01B-4AE8-0393-14704E22BF92}"/>
              </a:ext>
            </a:extLst>
          </p:cNvPr>
          <p:cNvCxnSpPr>
            <a:cxnSpLocks/>
          </p:cNvCxnSpPr>
          <p:nvPr/>
        </p:nvCxnSpPr>
        <p:spPr>
          <a:xfrm>
            <a:off x="9116317" y="4824440"/>
            <a:ext cx="238537"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93D36A10-3A2F-4490-0D55-EA4851051CB3}"/>
              </a:ext>
            </a:extLst>
          </p:cNvPr>
          <p:cNvCxnSpPr>
            <a:cxnSpLocks/>
          </p:cNvCxnSpPr>
          <p:nvPr/>
        </p:nvCxnSpPr>
        <p:spPr>
          <a:xfrm>
            <a:off x="8807411" y="4869320"/>
            <a:ext cx="201953"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52" name="Straight Connector 2051">
            <a:extLst>
              <a:ext uri="{FF2B5EF4-FFF2-40B4-BE49-F238E27FC236}">
                <a16:creationId xmlns:a16="http://schemas.microsoft.com/office/drawing/2014/main" id="{4FF04914-812F-54BB-74D6-B7509C8E19A0}"/>
              </a:ext>
            </a:extLst>
          </p:cNvPr>
          <p:cNvCxnSpPr>
            <a:cxnSpLocks noGrp="1" noRot="1" noMove="1" noResize="1" noEditPoints="1" noAdjustHandles="1" noChangeArrowheads="1" noChangeShapeType="1"/>
          </p:cNvCxnSpPr>
          <p:nvPr/>
        </p:nvCxnSpPr>
        <p:spPr>
          <a:xfrm>
            <a:off x="11429398" y="4206643"/>
            <a:ext cx="159628"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55" name="Straight Connector 2054">
            <a:extLst>
              <a:ext uri="{FF2B5EF4-FFF2-40B4-BE49-F238E27FC236}">
                <a16:creationId xmlns:a16="http://schemas.microsoft.com/office/drawing/2014/main" id="{CB367015-6E0A-BA0D-41FF-F6A7D7829D04}"/>
              </a:ext>
            </a:extLst>
          </p:cNvPr>
          <p:cNvCxnSpPr>
            <a:cxnSpLocks noGrp="1" noRot="1" noMove="1" noResize="1" noEditPoints="1" noAdjustHandles="1" noChangeArrowheads="1" noChangeShapeType="1"/>
          </p:cNvCxnSpPr>
          <p:nvPr/>
        </p:nvCxnSpPr>
        <p:spPr>
          <a:xfrm>
            <a:off x="11585050" y="4203780"/>
            <a:ext cx="0" cy="1453573"/>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59" name="Straight Connector 2058">
            <a:extLst>
              <a:ext uri="{FF2B5EF4-FFF2-40B4-BE49-F238E27FC236}">
                <a16:creationId xmlns:a16="http://schemas.microsoft.com/office/drawing/2014/main" id="{A0D2F4D2-5F3C-FCE7-91A8-E82047733A20}"/>
              </a:ext>
            </a:extLst>
          </p:cNvPr>
          <p:cNvCxnSpPr>
            <a:cxnSpLocks noGrp="1" noRot="1" noMove="1" noResize="1" noEditPoints="1" noAdjustHandles="1" noChangeArrowheads="1" noChangeShapeType="1"/>
          </p:cNvCxnSpPr>
          <p:nvPr/>
        </p:nvCxnSpPr>
        <p:spPr>
          <a:xfrm>
            <a:off x="5967454" y="5657353"/>
            <a:ext cx="5617596"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62" name="Straight Connector 2061">
            <a:extLst>
              <a:ext uri="{FF2B5EF4-FFF2-40B4-BE49-F238E27FC236}">
                <a16:creationId xmlns:a16="http://schemas.microsoft.com/office/drawing/2014/main" id="{3268D31F-6B99-74D9-84DB-72489112DC1B}"/>
              </a:ext>
            </a:extLst>
          </p:cNvPr>
          <p:cNvCxnSpPr>
            <a:cxnSpLocks/>
          </p:cNvCxnSpPr>
          <p:nvPr/>
        </p:nvCxnSpPr>
        <p:spPr>
          <a:xfrm>
            <a:off x="5971314" y="4412974"/>
            <a:ext cx="0" cy="1248355"/>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65" name="Straight Connector 2064">
            <a:extLst>
              <a:ext uri="{FF2B5EF4-FFF2-40B4-BE49-F238E27FC236}">
                <a16:creationId xmlns:a16="http://schemas.microsoft.com/office/drawing/2014/main" id="{BA0AFBB5-11D7-F783-CF06-F97C60DECF6D}"/>
              </a:ext>
            </a:extLst>
          </p:cNvPr>
          <p:cNvCxnSpPr>
            <a:cxnSpLocks noGrp="1" noRot="1" noMove="1" noResize="1" noEditPoints="1" noAdjustHandles="1" noChangeArrowheads="1" noChangeShapeType="1"/>
          </p:cNvCxnSpPr>
          <p:nvPr/>
        </p:nvCxnSpPr>
        <p:spPr>
          <a:xfrm>
            <a:off x="5967454" y="4423203"/>
            <a:ext cx="230588"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AC813DE8-BEEF-FACC-4077-4BDB8B3C4261}"/>
              </a:ext>
            </a:extLst>
          </p:cNvPr>
          <p:cNvCxnSpPr>
            <a:cxnSpLocks/>
          </p:cNvCxnSpPr>
          <p:nvPr/>
        </p:nvCxnSpPr>
        <p:spPr>
          <a:xfrm>
            <a:off x="9346904" y="4285075"/>
            <a:ext cx="54188"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80222C62-4AE3-91B4-1396-82CBB8C155AA}"/>
              </a:ext>
            </a:extLst>
          </p:cNvPr>
          <p:cNvCxnSpPr>
            <a:cxnSpLocks/>
          </p:cNvCxnSpPr>
          <p:nvPr/>
        </p:nvCxnSpPr>
        <p:spPr>
          <a:xfrm>
            <a:off x="9515207" y="4241343"/>
            <a:ext cx="201287"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6FC09AFC-79F7-0AF4-0686-0E5DB96EAF27}"/>
              </a:ext>
            </a:extLst>
          </p:cNvPr>
          <p:cNvCxnSpPr>
            <a:cxnSpLocks/>
          </p:cNvCxnSpPr>
          <p:nvPr/>
        </p:nvCxnSpPr>
        <p:spPr>
          <a:xfrm>
            <a:off x="9700737" y="3901633"/>
            <a:ext cx="1553009"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56C12590-1383-6444-309D-5A14CD754E60}"/>
              </a:ext>
            </a:extLst>
          </p:cNvPr>
          <p:cNvCxnSpPr>
            <a:cxnSpLocks/>
          </p:cNvCxnSpPr>
          <p:nvPr/>
        </p:nvCxnSpPr>
        <p:spPr>
          <a:xfrm>
            <a:off x="9708687" y="3901633"/>
            <a:ext cx="0" cy="33971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DE05B12B-DF25-D9F9-CE3A-073E0699983B}"/>
              </a:ext>
            </a:extLst>
          </p:cNvPr>
          <p:cNvCxnSpPr>
            <a:cxnSpLocks/>
          </p:cNvCxnSpPr>
          <p:nvPr/>
        </p:nvCxnSpPr>
        <p:spPr>
          <a:xfrm>
            <a:off x="11239315" y="3893683"/>
            <a:ext cx="0" cy="225093"/>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48" name="Straight Connector 47">
            <a:extLst>
              <a:ext uri="{FF2B5EF4-FFF2-40B4-BE49-F238E27FC236}">
                <a16:creationId xmlns:a16="http://schemas.microsoft.com/office/drawing/2014/main" id="{E537F3E7-B5E7-5ED1-30F1-A9271EE17536}"/>
              </a:ext>
            </a:extLst>
          </p:cNvPr>
          <p:cNvCxnSpPr>
            <a:cxnSpLocks/>
          </p:cNvCxnSpPr>
          <p:nvPr/>
        </p:nvCxnSpPr>
        <p:spPr>
          <a:xfrm>
            <a:off x="11225461" y="4118098"/>
            <a:ext cx="62741"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2483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7" name="Graphic 6">
            <a:extLst>
              <a:ext uri="{FF2B5EF4-FFF2-40B4-BE49-F238E27FC236}">
                <a16:creationId xmlns:a16="http://schemas.microsoft.com/office/drawing/2014/main" id="{50EAF5FB-B4E6-A207-CBFE-66427A7BBCE3}"/>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297"/>
          <a:stretch/>
        </p:blipFill>
        <p:spPr>
          <a:xfrm>
            <a:off x="3736554" y="1413557"/>
            <a:ext cx="8150634" cy="4999075"/>
          </a:xfrm>
          <a:prstGeom prst="rect">
            <a:avLst/>
          </a:prstGeom>
        </p:spPr>
      </p:pic>
      <p:cxnSp>
        <p:nvCxnSpPr>
          <p:cNvPr id="51" name="Straight Connector 50">
            <a:extLst>
              <a:ext uri="{FF2B5EF4-FFF2-40B4-BE49-F238E27FC236}">
                <a16:creationId xmlns:a16="http://schemas.microsoft.com/office/drawing/2014/main" id="{73ABF472-4514-9FE8-03F7-E82D5F23DAB0}"/>
              </a:ext>
            </a:extLst>
          </p:cNvPr>
          <p:cNvCxnSpPr>
            <a:cxnSpLocks/>
          </p:cNvCxnSpPr>
          <p:nvPr/>
        </p:nvCxnSpPr>
        <p:spPr>
          <a:xfrm>
            <a:off x="6636886" y="4978168"/>
            <a:ext cx="1702252"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C43618D6-A9BA-D910-66A8-3BA29C76E3E0}"/>
              </a:ext>
            </a:extLst>
          </p:cNvPr>
          <p:cNvCxnSpPr>
            <a:cxnSpLocks/>
          </p:cNvCxnSpPr>
          <p:nvPr/>
        </p:nvCxnSpPr>
        <p:spPr>
          <a:xfrm>
            <a:off x="8329612" y="4870888"/>
            <a:ext cx="0" cy="11750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B0DD49B1-E793-2ECD-8546-E57C0881FD27}"/>
              </a:ext>
            </a:extLst>
          </p:cNvPr>
          <p:cNvCxnSpPr>
            <a:cxnSpLocks/>
          </p:cNvCxnSpPr>
          <p:nvPr/>
        </p:nvCxnSpPr>
        <p:spPr>
          <a:xfrm>
            <a:off x="9354854" y="4275151"/>
            <a:ext cx="0" cy="549289"/>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7" name="Straight Connector 56">
            <a:extLst>
              <a:ext uri="{FF2B5EF4-FFF2-40B4-BE49-F238E27FC236}">
                <a16:creationId xmlns:a16="http://schemas.microsoft.com/office/drawing/2014/main" id="{0A9096A7-F01B-4AE8-0393-14704E22BF92}"/>
              </a:ext>
            </a:extLst>
          </p:cNvPr>
          <p:cNvCxnSpPr>
            <a:cxnSpLocks/>
          </p:cNvCxnSpPr>
          <p:nvPr/>
        </p:nvCxnSpPr>
        <p:spPr>
          <a:xfrm>
            <a:off x="9116317" y="4824440"/>
            <a:ext cx="238537"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93D36A10-3A2F-4490-0D55-EA4851051CB3}"/>
              </a:ext>
            </a:extLst>
          </p:cNvPr>
          <p:cNvCxnSpPr>
            <a:cxnSpLocks/>
          </p:cNvCxnSpPr>
          <p:nvPr/>
        </p:nvCxnSpPr>
        <p:spPr>
          <a:xfrm>
            <a:off x="8320086" y="4870888"/>
            <a:ext cx="238127"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52" name="Straight Connector 2051">
            <a:extLst>
              <a:ext uri="{FF2B5EF4-FFF2-40B4-BE49-F238E27FC236}">
                <a16:creationId xmlns:a16="http://schemas.microsoft.com/office/drawing/2014/main" id="{4FF04914-812F-54BB-74D6-B7509C8E19A0}"/>
              </a:ext>
            </a:extLst>
          </p:cNvPr>
          <p:cNvCxnSpPr>
            <a:cxnSpLocks noGrp="1" noRot="1" noMove="1" noResize="1" noEditPoints="1" noAdjustHandles="1" noChangeArrowheads="1" noChangeShapeType="1"/>
          </p:cNvCxnSpPr>
          <p:nvPr/>
        </p:nvCxnSpPr>
        <p:spPr>
          <a:xfrm>
            <a:off x="11429398" y="4206643"/>
            <a:ext cx="159628"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55" name="Straight Connector 2054">
            <a:extLst>
              <a:ext uri="{FF2B5EF4-FFF2-40B4-BE49-F238E27FC236}">
                <a16:creationId xmlns:a16="http://schemas.microsoft.com/office/drawing/2014/main" id="{CB367015-6E0A-BA0D-41FF-F6A7D7829D04}"/>
              </a:ext>
            </a:extLst>
          </p:cNvPr>
          <p:cNvCxnSpPr>
            <a:cxnSpLocks noGrp="1" noRot="1" noMove="1" noResize="1" noEditPoints="1" noAdjustHandles="1" noChangeArrowheads="1" noChangeShapeType="1"/>
          </p:cNvCxnSpPr>
          <p:nvPr/>
        </p:nvCxnSpPr>
        <p:spPr>
          <a:xfrm>
            <a:off x="11585050" y="4203780"/>
            <a:ext cx="0" cy="1453573"/>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59" name="Straight Connector 2058">
            <a:extLst>
              <a:ext uri="{FF2B5EF4-FFF2-40B4-BE49-F238E27FC236}">
                <a16:creationId xmlns:a16="http://schemas.microsoft.com/office/drawing/2014/main" id="{A0D2F4D2-5F3C-FCE7-91A8-E82047733A20}"/>
              </a:ext>
            </a:extLst>
          </p:cNvPr>
          <p:cNvCxnSpPr>
            <a:cxnSpLocks noGrp="1" noRot="1" noMove="1" noResize="1" noEditPoints="1" noAdjustHandles="1" noChangeArrowheads="1" noChangeShapeType="1"/>
          </p:cNvCxnSpPr>
          <p:nvPr/>
        </p:nvCxnSpPr>
        <p:spPr>
          <a:xfrm>
            <a:off x="5967454" y="5657353"/>
            <a:ext cx="5617596"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62" name="Straight Connector 2061">
            <a:extLst>
              <a:ext uri="{FF2B5EF4-FFF2-40B4-BE49-F238E27FC236}">
                <a16:creationId xmlns:a16="http://schemas.microsoft.com/office/drawing/2014/main" id="{3268D31F-6B99-74D9-84DB-72489112DC1B}"/>
              </a:ext>
            </a:extLst>
          </p:cNvPr>
          <p:cNvCxnSpPr>
            <a:cxnSpLocks/>
          </p:cNvCxnSpPr>
          <p:nvPr/>
        </p:nvCxnSpPr>
        <p:spPr>
          <a:xfrm>
            <a:off x="5971314" y="4412974"/>
            <a:ext cx="0" cy="1248355"/>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65" name="Straight Connector 2064">
            <a:extLst>
              <a:ext uri="{FF2B5EF4-FFF2-40B4-BE49-F238E27FC236}">
                <a16:creationId xmlns:a16="http://schemas.microsoft.com/office/drawing/2014/main" id="{BA0AFBB5-11D7-F783-CF06-F97C60DECF6D}"/>
              </a:ext>
            </a:extLst>
          </p:cNvPr>
          <p:cNvCxnSpPr>
            <a:cxnSpLocks noGrp="1" noRot="1" noMove="1" noResize="1" noEditPoints="1" noAdjustHandles="1" noChangeArrowheads="1" noChangeShapeType="1"/>
          </p:cNvCxnSpPr>
          <p:nvPr/>
        </p:nvCxnSpPr>
        <p:spPr>
          <a:xfrm>
            <a:off x="5967454" y="4423203"/>
            <a:ext cx="230588"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AC813DE8-BEEF-FACC-4077-4BDB8B3C4261}"/>
              </a:ext>
            </a:extLst>
          </p:cNvPr>
          <p:cNvCxnSpPr>
            <a:cxnSpLocks/>
          </p:cNvCxnSpPr>
          <p:nvPr/>
        </p:nvCxnSpPr>
        <p:spPr>
          <a:xfrm>
            <a:off x="9346904" y="4285075"/>
            <a:ext cx="54188"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80222C62-4AE3-91B4-1396-82CBB8C155AA}"/>
              </a:ext>
            </a:extLst>
          </p:cNvPr>
          <p:cNvCxnSpPr>
            <a:cxnSpLocks/>
          </p:cNvCxnSpPr>
          <p:nvPr/>
        </p:nvCxnSpPr>
        <p:spPr>
          <a:xfrm>
            <a:off x="9515207" y="4241343"/>
            <a:ext cx="201287"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6FC09AFC-79F7-0AF4-0686-0E5DB96EAF27}"/>
              </a:ext>
            </a:extLst>
          </p:cNvPr>
          <p:cNvCxnSpPr>
            <a:cxnSpLocks/>
          </p:cNvCxnSpPr>
          <p:nvPr/>
        </p:nvCxnSpPr>
        <p:spPr>
          <a:xfrm>
            <a:off x="9700737" y="3901633"/>
            <a:ext cx="1553009"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56C12590-1383-6444-309D-5A14CD754E60}"/>
              </a:ext>
            </a:extLst>
          </p:cNvPr>
          <p:cNvCxnSpPr>
            <a:cxnSpLocks/>
          </p:cNvCxnSpPr>
          <p:nvPr/>
        </p:nvCxnSpPr>
        <p:spPr>
          <a:xfrm>
            <a:off x="9708687" y="3901633"/>
            <a:ext cx="0" cy="33971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DE05B12B-DF25-D9F9-CE3A-073E0699983B}"/>
              </a:ext>
            </a:extLst>
          </p:cNvPr>
          <p:cNvCxnSpPr>
            <a:cxnSpLocks/>
          </p:cNvCxnSpPr>
          <p:nvPr/>
        </p:nvCxnSpPr>
        <p:spPr>
          <a:xfrm>
            <a:off x="11239315" y="3893683"/>
            <a:ext cx="0" cy="225093"/>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48" name="Straight Connector 47">
            <a:extLst>
              <a:ext uri="{FF2B5EF4-FFF2-40B4-BE49-F238E27FC236}">
                <a16:creationId xmlns:a16="http://schemas.microsoft.com/office/drawing/2014/main" id="{E537F3E7-B5E7-5ED1-30F1-A9271EE17536}"/>
              </a:ext>
            </a:extLst>
          </p:cNvPr>
          <p:cNvCxnSpPr>
            <a:cxnSpLocks/>
          </p:cNvCxnSpPr>
          <p:nvPr/>
        </p:nvCxnSpPr>
        <p:spPr>
          <a:xfrm>
            <a:off x="11225461" y="4118098"/>
            <a:ext cx="62741"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sp>
        <p:nvSpPr>
          <p:cNvPr id="3" name="Text Placeholder 2">
            <a:extLst>
              <a:ext uri="{FF2B5EF4-FFF2-40B4-BE49-F238E27FC236}">
                <a16:creationId xmlns:a16="http://schemas.microsoft.com/office/drawing/2014/main" id="{93DAA6E9-9321-20D5-4CA9-F02FBEB5A42D}"/>
              </a:ext>
            </a:extLst>
          </p:cNvPr>
          <p:cNvSpPr txBox="1">
            <a:spLocks/>
          </p:cNvSpPr>
          <p:nvPr/>
        </p:nvSpPr>
        <p:spPr>
          <a:xfrm>
            <a:off x="245988" y="3256167"/>
            <a:ext cx="3490566" cy="1682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7B217"/>
              </a:buClr>
              <a:buNone/>
            </a:pPr>
            <a:r>
              <a:rPr lang="en-US" sz="3600" b="1"/>
              <a:t>AUIPC</a:t>
            </a:r>
          </a:p>
          <a:p>
            <a:pPr marL="0" indent="0" algn="ctr">
              <a:buClr>
                <a:srgbClr val="F7B217"/>
              </a:buClr>
              <a:buNone/>
            </a:pPr>
            <a:endParaRPr lang="en-US" sz="3600"/>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F7B217"/>
                </a:solidFill>
                <a:effectLst/>
                <a:uLnTx/>
                <a:uFillTx/>
                <a:latin typeface="Calibri" panose="020F0502020204030204"/>
                <a:ea typeface="+mn-ea"/>
                <a:cs typeface="+mn-cs"/>
              </a:rPr>
              <a:t>rd</a:t>
            </a:r>
            <a:r>
              <a:rPr kumimoji="0" lang="en-US" sz="1800" b="1" i="0" u="none" strike="noStrike" kern="1200" cap="none" spc="0" normalizeH="0" baseline="0" noProof="0">
                <a:ln>
                  <a:noFill/>
                </a:ln>
                <a:solidFill>
                  <a:srgbClr val="F7B217"/>
                </a:solidFill>
                <a:effectLst/>
                <a:uLnTx/>
                <a:uFillTx/>
                <a:latin typeface="Calibri" panose="020F0502020204030204"/>
                <a:ea typeface="+mn-ea"/>
                <a:cs typeface="+mn-cs"/>
              </a:rPr>
              <a:t>  = PC + (</a:t>
            </a:r>
            <a:r>
              <a:rPr kumimoji="0" lang="en-US" sz="1800" b="1" i="0" u="none" strike="noStrike" kern="1200" cap="none" spc="0" normalizeH="0" baseline="0" noProof="0" err="1">
                <a:ln>
                  <a:noFill/>
                </a:ln>
                <a:solidFill>
                  <a:srgbClr val="F7B217"/>
                </a:solidFill>
                <a:effectLst/>
                <a:uLnTx/>
                <a:uFillTx/>
                <a:latin typeface="Calibri" panose="020F0502020204030204"/>
                <a:ea typeface="+mn-ea"/>
                <a:cs typeface="+mn-cs"/>
              </a:rPr>
              <a:t>imm</a:t>
            </a:r>
            <a:r>
              <a:rPr kumimoji="0" lang="en-US" sz="1800" b="1" i="0" u="none" strike="noStrike" kern="1200" cap="none" spc="0" normalizeH="0" baseline="0" noProof="0">
                <a:ln>
                  <a:noFill/>
                </a:ln>
                <a:solidFill>
                  <a:srgbClr val="F7B217"/>
                </a:solidFill>
                <a:effectLst/>
                <a:uLnTx/>
                <a:uFillTx/>
                <a:latin typeface="Calibri" panose="020F0502020204030204"/>
                <a:ea typeface="+mn-ea"/>
                <a:cs typeface="+mn-cs"/>
              </a:rPr>
              <a:t> &lt;&lt; 12)</a:t>
            </a:r>
            <a:endParaRPr kumimoji="0" lang="en-GB" sz="1800" b="1" i="0" u="none" strike="noStrike" kern="1200" cap="none" spc="0" normalizeH="0" baseline="0" noProof="0">
              <a:ln>
                <a:noFill/>
              </a:ln>
              <a:solidFill>
                <a:srgbClr val="242852"/>
              </a:solidFill>
              <a:effectLst/>
              <a:uLnTx/>
              <a:uFillTx/>
              <a:latin typeface="Calibri" panose="020F0502020204030204"/>
              <a:ea typeface="+mn-ea"/>
              <a:cs typeface="+mn-cs"/>
            </a:endParaRPr>
          </a:p>
          <a:p>
            <a:pPr marL="0" indent="0" algn="ctr">
              <a:buClr>
                <a:srgbClr val="F7B217"/>
              </a:buClr>
              <a:buNone/>
            </a:pPr>
            <a:endParaRPr lang="en-US" sz="3600"/>
          </a:p>
        </p:txBody>
      </p:sp>
      <p:cxnSp>
        <p:nvCxnSpPr>
          <p:cNvPr id="6" name="Straight Connector 5">
            <a:extLst>
              <a:ext uri="{FF2B5EF4-FFF2-40B4-BE49-F238E27FC236}">
                <a16:creationId xmlns:a16="http://schemas.microsoft.com/office/drawing/2014/main" id="{97E472F5-4451-C655-0655-966ADBD3EB7D}"/>
              </a:ext>
            </a:extLst>
          </p:cNvPr>
          <p:cNvCxnSpPr>
            <a:cxnSpLocks/>
          </p:cNvCxnSpPr>
          <p:nvPr/>
        </p:nvCxnSpPr>
        <p:spPr>
          <a:xfrm>
            <a:off x="8749604" y="4776816"/>
            <a:ext cx="261046"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1C48317C-B89C-F84D-3BF2-798840310841}"/>
              </a:ext>
            </a:extLst>
          </p:cNvPr>
          <p:cNvCxnSpPr>
            <a:cxnSpLocks/>
          </p:cNvCxnSpPr>
          <p:nvPr/>
        </p:nvCxnSpPr>
        <p:spPr>
          <a:xfrm>
            <a:off x="4699221" y="4687655"/>
            <a:ext cx="3858992"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EAAAA29C-5CBC-113D-E25C-C6EFEE9A303F}"/>
              </a:ext>
            </a:extLst>
          </p:cNvPr>
          <p:cNvCxnSpPr>
            <a:cxnSpLocks/>
          </p:cNvCxnSpPr>
          <p:nvPr/>
        </p:nvCxnSpPr>
        <p:spPr>
          <a:xfrm>
            <a:off x="4710166" y="4150581"/>
            <a:ext cx="0" cy="531362"/>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A8840355-92BC-FF5B-5A03-172498326879}"/>
              </a:ext>
            </a:extLst>
          </p:cNvPr>
          <p:cNvCxnSpPr>
            <a:cxnSpLocks/>
          </p:cNvCxnSpPr>
          <p:nvPr/>
        </p:nvCxnSpPr>
        <p:spPr>
          <a:xfrm>
            <a:off x="4540565" y="4154557"/>
            <a:ext cx="169601" cy="0"/>
          </a:xfrm>
          <a:prstGeom prst="line">
            <a:avLst/>
          </a:prstGeom>
          <a:ln w="38100">
            <a:solidFill>
              <a:srgbClr val="F7B217"/>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2186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4" name="Table 3">
            <a:extLst>
              <a:ext uri="{FF2B5EF4-FFF2-40B4-BE49-F238E27FC236}">
                <a16:creationId xmlns:a16="http://schemas.microsoft.com/office/drawing/2014/main" id="{0EB5C013-84EA-072B-21D4-DAAA591E2993}"/>
              </a:ext>
            </a:extLst>
          </p:cNvPr>
          <p:cNvGraphicFramePr>
            <a:graphicFrameLocks noGrp="1"/>
          </p:cNvGraphicFramePr>
          <p:nvPr>
            <p:extLst>
              <p:ext uri="{D42A27DB-BD31-4B8C-83A1-F6EECF244321}">
                <p14:modId xmlns:p14="http://schemas.microsoft.com/office/powerpoint/2010/main" val="1554325980"/>
              </p:ext>
            </p:extLst>
          </p:nvPr>
        </p:nvGraphicFramePr>
        <p:xfrm>
          <a:off x="1885588" y="1922943"/>
          <a:ext cx="8420824" cy="4001955"/>
        </p:xfrm>
        <a:graphic>
          <a:graphicData uri="http://schemas.openxmlformats.org/drawingml/2006/table">
            <a:tbl>
              <a:tblPr firstRow="1" firstCol="1" bandRow="1">
                <a:tableStyleId>{5C22544A-7EE6-4342-B048-85BDC9FD1C3A}</a:tableStyleId>
              </a:tblPr>
              <a:tblGrid>
                <a:gridCol w="1079830">
                  <a:extLst>
                    <a:ext uri="{9D8B030D-6E8A-4147-A177-3AD203B41FA5}">
                      <a16:colId xmlns:a16="http://schemas.microsoft.com/office/drawing/2014/main" val="3347501432"/>
                    </a:ext>
                  </a:extLst>
                </a:gridCol>
                <a:gridCol w="750782">
                  <a:extLst>
                    <a:ext uri="{9D8B030D-6E8A-4147-A177-3AD203B41FA5}">
                      <a16:colId xmlns:a16="http://schemas.microsoft.com/office/drawing/2014/main" val="3417189034"/>
                    </a:ext>
                  </a:extLst>
                </a:gridCol>
                <a:gridCol w="917624">
                  <a:extLst>
                    <a:ext uri="{9D8B030D-6E8A-4147-A177-3AD203B41FA5}">
                      <a16:colId xmlns:a16="http://schemas.microsoft.com/office/drawing/2014/main" val="3240495338"/>
                    </a:ext>
                  </a:extLst>
                </a:gridCol>
                <a:gridCol w="750782">
                  <a:extLst>
                    <a:ext uri="{9D8B030D-6E8A-4147-A177-3AD203B41FA5}">
                      <a16:colId xmlns:a16="http://schemas.microsoft.com/office/drawing/2014/main" val="2294163597"/>
                    </a:ext>
                  </a:extLst>
                </a:gridCol>
                <a:gridCol w="1501568">
                  <a:extLst>
                    <a:ext uri="{9D8B030D-6E8A-4147-A177-3AD203B41FA5}">
                      <a16:colId xmlns:a16="http://schemas.microsoft.com/office/drawing/2014/main" val="3808570612"/>
                    </a:ext>
                  </a:extLst>
                </a:gridCol>
                <a:gridCol w="3420238">
                  <a:extLst>
                    <a:ext uri="{9D8B030D-6E8A-4147-A177-3AD203B41FA5}">
                      <a16:colId xmlns:a16="http://schemas.microsoft.com/office/drawing/2014/main" val="2463825727"/>
                    </a:ext>
                  </a:extLst>
                </a:gridCol>
              </a:tblGrid>
              <a:tr h="266797">
                <a:tc>
                  <a:txBody>
                    <a:bodyPr/>
                    <a:lstStyle/>
                    <a:p>
                      <a:pPr marL="0" marR="0">
                        <a:lnSpc>
                          <a:spcPct val="115000"/>
                        </a:lnSpc>
                        <a:spcBef>
                          <a:spcPts val="0"/>
                        </a:spcBef>
                        <a:spcAft>
                          <a:spcPts val="0"/>
                        </a:spcAft>
                      </a:pPr>
                      <a:r>
                        <a:rPr lang="en-GB" sz="1400" kern="100">
                          <a:effectLst/>
                        </a:rPr>
                        <a:t>Instruction</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Format</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Opcode</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Funct3</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Funct7</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Description</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extLst>
                  <a:ext uri="{0D108BD9-81ED-4DB2-BD59-A6C34878D82A}">
                    <a16:rowId xmlns:a16="http://schemas.microsoft.com/office/drawing/2014/main" val="3141291197"/>
                  </a:ext>
                </a:extLst>
              </a:tr>
              <a:tr h="266797">
                <a:tc>
                  <a:txBody>
                    <a:bodyPr/>
                    <a:lstStyle/>
                    <a:p>
                      <a:pPr marL="0" marR="0">
                        <a:lnSpc>
                          <a:spcPct val="115000"/>
                        </a:lnSpc>
                        <a:spcBef>
                          <a:spcPts val="0"/>
                        </a:spcBef>
                        <a:spcAft>
                          <a:spcPts val="0"/>
                        </a:spcAft>
                      </a:pPr>
                      <a:r>
                        <a:rPr lang="en-GB" sz="1400" kern="0">
                          <a:effectLst/>
                        </a:rPr>
                        <a:t>lb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0000011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err="1">
                          <a:effectLst/>
                        </a:rPr>
                        <a:t>rd</a:t>
                      </a:r>
                      <a:r>
                        <a:rPr lang="en-GB" sz="1400" kern="100">
                          <a:effectLst/>
                        </a:rPr>
                        <a:t> = M[rs1+imm][7:0]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4231820613"/>
                  </a:ext>
                </a:extLst>
              </a:tr>
              <a:tr h="266797">
                <a:tc>
                  <a:txBody>
                    <a:bodyPr/>
                    <a:lstStyle/>
                    <a:p>
                      <a:pPr marL="0" marR="0">
                        <a:lnSpc>
                          <a:spcPct val="115000"/>
                        </a:lnSpc>
                        <a:spcBef>
                          <a:spcPts val="0"/>
                        </a:spcBef>
                        <a:spcAft>
                          <a:spcPts val="0"/>
                        </a:spcAft>
                      </a:pPr>
                      <a:r>
                        <a:rPr lang="en-GB" sz="1400" kern="0" err="1">
                          <a:effectLst/>
                        </a:rPr>
                        <a:t>lh</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0000011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rd = M[rs1+imm][15:0]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3349465462"/>
                  </a:ext>
                </a:extLst>
              </a:tr>
              <a:tr h="266797">
                <a:tc>
                  <a:txBody>
                    <a:bodyPr/>
                    <a:lstStyle/>
                    <a:p>
                      <a:pPr marL="0" marR="0">
                        <a:lnSpc>
                          <a:spcPct val="115000"/>
                        </a:lnSpc>
                        <a:spcBef>
                          <a:spcPts val="0"/>
                        </a:spcBef>
                        <a:spcAft>
                          <a:spcPts val="0"/>
                        </a:spcAft>
                      </a:pPr>
                      <a:r>
                        <a:rPr lang="en-GB" sz="1400" kern="0">
                          <a:effectLst/>
                        </a:rPr>
                        <a:t>lbu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0000011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0x4</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err="1">
                          <a:effectLst/>
                        </a:rPr>
                        <a:t>rd</a:t>
                      </a:r>
                      <a:r>
                        <a:rPr lang="en-GB" sz="1400" kern="100">
                          <a:effectLst/>
                        </a:rPr>
                        <a:t> = M[rs1+imm][7:0]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1394455294"/>
                  </a:ext>
                </a:extLst>
              </a:tr>
              <a:tr h="266797">
                <a:tc>
                  <a:txBody>
                    <a:bodyPr/>
                    <a:lstStyle/>
                    <a:p>
                      <a:pPr marL="0" marR="0">
                        <a:lnSpc>
                          <a:spcPct val="115000"/>
                        </a:lnSpc>
                        <a:spcBef>
                          <a:spcPts val="0"/>
                        </a:spcBef>
                        <a:spcAft>
                          <a:spcPts val="0"/>
                        </a:spcAft>
                      </a:pPr>
                      <a:r>
                        <a:rPr lang="en-GB" sz="1400" kern="0" err="1">
                          <a:effectLst/>
                        </a:rPr>
                        <a:t>lhu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0000011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0x5</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rd = M[rs1+imm][15:0]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142373219"/>
                  </a:ext>
                </a:extLst>
              </a:tr>
              <a:tr h="266797">
                <a:tc>
                  <a:txBody>
                    <a:bodyPr/>
                    <a:lstStyle/>
                    <a:p>
                      <a:pPr marL="0" marR="0">
                        <a:lnSpc>
                          <a:spcPct val="115000"/>
                        </a:lnSpc>
                        <a:spcBef>
                          <a:spcPts val="0"/>
                        </a:spcBef>
                        <a:spcAft>
                          <a:spcPts val="0"/>
                        </a:spcAft>
                      </a:pPr>
                      <a:r>
                        <a:rPr lang="en-GB" sz="1400" kern="100">
                          <a:effectLst/>
                        </a:rPr>
                        <a:t>sb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S</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M[rs1+imm][7:0] = rs2[7:0]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839654264"/>
                  </a:ext>
                </a:extLst>
              </a:tr>
              <a:tr h="266797">
                <a:tc>
                  <a:txBody>
                    <a:bodyPr/>
                    <a:lstStyle/>
                    <a:p>
                      <a:pPr marL="0" marR="0">
                        <a:lnSpc>
                          <a:spcPct val="115000"/>
                        </a:lnSpc>
                        <a:spcBef>
                          <a:spcPts val="0"/>
                        </a:spcBef>
                        <a:spcAft>
                          <a:spcPts val="0"/>
                        </a:spcAft>
                      </a:pPr>
                      <a:r>
                        <a:rPr lang="en-GB" sz="1400" kern="100" err="1">
                          <a:effectLst/>
                        </a:rPr>
                        <a:t>sh</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S</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M[rs1+imm][15:0] = rs2[15:0]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4153585352"/>
                  </a:ext>
                </a:extLst>
              </a:tr>
              <a:tr h="266797">
                <a:tc>
                  <a:txBody>
                    <a:bodyPr/>
                    <a:lstStyle/>
                    <a:p>
                      <a:pPr marL="0" marR="0">
                        <a:lnSpc>
                          <a:spcPct val="115000"/>
                        </a:lnSpc>
                        <a:spcBef>
                          <a:spcPts val="0"/>
                        </a:spcBef>
                        <a:spcAft>
                          <a:spcPts val="0"/>
                        </a:spcAft>
                      </a:pPr>
                      <a:r>
                        <a:rPr lang="en-GB" sz="1400" kern="100">
                          <a:effectLst/>
                        </a:rPr>
                        <a:t>bne</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 rs2) PC += </a:t>
                      </a:r>
                      <a:r>
                        <a:rPr lang="en-GB" sz="1400" kern="100" err="1">
                          <a:effectLst/>
                        </a:rPr>
                        <a:t>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3084888579"/>
                  </a:ext>
                </a:extLst>
              </a:tr>
              <a:tr h="266797">
                <a:tc>
                  <a:txBody>
                    <a:bodyPr/>
                    <a:lstStyle/>
                    <a:p>
                      <a:pPr marL="0" marR="0">
                        <a:lnSpc>
                          <a:spcPct val="115000"/>
                        </a:lnSpc>
                        <a:spcBef>
                          <a:spcPts val="0"/>
                        </a:spcBef>
                        <a:spcAft>
                          <a:spcPts val="0"/>
                        </a:spcAft>
                      </a:pPr>
                      <a:r>
                        <a:rPr lang="en-GB" sz="1400" kern="100">
                          <a:effectLst/>
                        </a:rPr>
                        <a:t>blt</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0x4</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&lt; rs2) PC += </a:t>
                      </a:r>
                      <a:r>
                        <a:rPr lang="en-GB" sz="1400" kern="100" err="1">
                          <a:effectLst/>
                        </a:rPr>
                        <a:t>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3496735582"/>
                  </a:ext>
                </a:extLst>
              </a:tr>
              <a:tr h="266797">
                <a:tc>
                  <a:txBody>
                    <a:bodyPr/>
                    <a:lstStyle/>
                    <a:p>
                      <a:pPr marL="0" marR="0">
                        <a:lnSpc>
                          <a:spcPct val="115000"/>
                        </a:lnSpc>
                        <a:spcBef>
                          <a:spcPts val="0"/>
                        </a:spcBef>
                        <a:spcAft>
                          <a:spcPts val="0"/>
                        </a:spcAft>
                      </a:pPr>
                      <a:r>
                        <a:rPr lang="en-GB" sz="1400" kern="100" err="1">
                          <a:effectLst/>
                        </a:rPr>
                        <a:t>bge</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0x5</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&gt;= rs2) PC += </a:t>
                      </a:r>
                      <a:r>
                        <a:rPr lang="en-GB" sz="1400" kern="100" err="1">
                          <a:effectLst/>
                        </a:rPr>
                        <a:t>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2840972871"/>
                  </a:ext>
                </a:extLst>
              </a:tr>
              <a:tr h="266797">
                <a:tc>
                  <a:txBody>
                    <a:bodyPr/>
                    <a:lstStyle/>
                    <a:p>
                      <a:pPr marL="0" marR="0">
                        <a:lnSpc>
                          <a:spcPct val="115000"/>
                        </a:lnSpc>
                        <a:spcBef>
                          <a:spcPts val="0"/>
                        </a:spcBef>
                        <a:spcAft>
                          <a:spcPts val="0"/>
                        </a:spcAft>
                      </a:pPr>
                      <a:r>
                        <a:rPr lang="en-GB" sz="1400" kern="100" err="1">
                          <a:effectLst/>
                        </a:rPr>
                        <a:t>bltu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0x6</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&lt; rs2) PC += 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1004686592"/>
                  </a:ext>
                </a:extLst>
              </a:tr>
              <a:tr h="266797">
                <a:tc>
                  <a:txBody>
                    <a:bodyPr/>
                    <a:lstStyle/>
                    <a:p>
                      <a:pPr marL="0" marR="0">
                        <a:lnSpc>
                          <a:spcPct val="115000"/>
                        </a:lnSpc>
                        <a:spcBef>
                          <a:spcPts val="0"/>
                        </a:spcBef>
                        <a:spcAft>
                          <a:spcPts val="0"/>
                        </a:spcAft>
                      </a:pPr>
                      <a:r>
                        <a:rPr lang="en-GB" sz="1400" kern="100">
                          <a:effectLst/>
                        </a:rPr>
                        <a:t>bgeu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F7B217"/>
                    </a:solidFill>
                  </a:tcPr>
                </a:tc>
                <a:tc>
                  <a:txBody>
                    <a:bodyPr/>
                    <a:lstStyle/>
                    <a:p>
                      <a:pPr marL="0" marR="0">
                        <a:lnSpc>
                          <a:spcPct val="115000"/>
                        </a:lnSpc>
                        <a:spcBef>
                          <a:spcPts val="0"/>
                        </a:spcBef>
                        <a:spcAft>
                          <a:spcPts val="0"/>
                        </a:spcAft>
                      </a:pPr>
                      <a:r>
                        <a:rPr lang="en-GB" sz="1400" kern="100">
                          <a:effectLst/>
                        </a:rPr>
                        <a:t>B</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1100011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0x7</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tc>
                  <a:txBody>
                    <a:bodyPr/>
                    <a:lstStyle/>
                    <a:p>
                      <a:pPr marL="0" marR="0">
                        <a:lnSpc>
                          <a:spcPct val="115000"/>
                        </a:lnSpc>
                        <a:spcBef>
                          <a:spcPts val="0"/>
                        </a:spcBef>
                        <a:spcAft>
                          <a:spcPts val="0"/>
                        </a:spcAft>
                      </a:pPr>
                      <a:r>
                        <a:rPr lang="en-GB" sz="1400" kern="100">
                          <a:effectLst/>
                        </a:rPr>
                        <a:t>if(rs1 &gt;= rs2) PC += 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tc>
                <a:extLst>
                  <a:ext uri="{0D108BD9-81ED-4DB2-BD59-A6C34878D82A}">
                    <a16:rowId xmlns:a16="http://schemas.microsoft.com/office/drawing/2014/main" val="3483909556"/>
                  </a:ext>
                </a:extLst>
              </a:tr>
              <a:tr h="266797">
                <a:tc>
                  <a:txBody>
                    <a:bodyPr/>
                    <a:lstStyle/>
                    <a:p>
                      <a:pPr marL="0" marR="0">
                        <a:lnSpc>
                          <a:spcPct val="115000"/>
                        </a:lnSpc>
                        <a:spcBef>
                          <a:spcPts val="0"/>
                        </a:spcBef>
                        <a:spcAft>
                          <a:spcPts val="0"/>
                        </a:spcAft>
                      </a:pPr>
                      <a:r>
                        <a:rPr lang="en-GB" sz="1400" kern="100" err="1">
                          <a:effectLst/>
                        </a:rPr>
                        <a:t>jalr</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a:effectLst/>
                        </a:rPr>
                        <a:t>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a:effectLst/>
                        </a:rPr>
                        <a:t>1100111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a:effectLst/>
                        </a:rPr>
                        <a:t>0x0</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err="1">
                          <a:effectLst/>
                        </a:rPr>
                        <a:t>rd</a:t>
                      </a:r>
                      <a:r>
                        <a:rPr lang="en-GB" sz="1400" kern="100">
                          <a:effectLst/>
                        </a:rPr>
                        <a:t> = PC+4; PC = rs1 + </a:t>
                      </a:r>
                      <a:r>
                        <a:rPr lang="en-GB" sz="1400" kern="100" err="1">
                          <a:effectLst/>
                        </a:rPr>
                        <a:t>imm</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extLst>
                  <a:ext uri="{0D108BD9-81ED-4DB2-BD59-A6C34878D82A}">
                    <a16:rowId xmlns:a16="http://schemas.microsoft.com/office/drawing/2014/main" val="316023300"/>
                  </a:ext>
                </a:extLst>
              </a:tr>
              <a:tr h="266797">
                <a:tc>
                  <a:txBody>
                    <a:bodyPr/>
                    <a:lstStyle/>
                    <a:p>
                      <a:pPr marL="0" marR="0">
                        <a:lnSpc>
                          <a:spcPct val="115000"/>
                        </a:lnSpc>
                        <a:spcBef>
                          <a:spcPts val="0"/>
                        </a:spcBef>
                        <a:spcAft>
                          <a:spcPts val="0"/>
                        </a:spcAft>
                      </a:pPr>
                      <a:r>
                        <a:rPr lang="en-GB" sz="1400" kern="100" err="1">
                          <a:effectLst/>
                        </a:rPr>
                        <a:t>lui</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a:effectLst/>
                        </a:rPr>
                        <a:t>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a:effectLst/>
                        </a:rPr>
                        <a:t>0110111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err="1">
                          <a:effectLst/>
                        </a:rPr>
                        <a:t>rd</a:t>
                      </a:r>
                      <a:r>
                        <a:rPr lang="en-GB" sz="1400" kern="100">
                          <a:effectLst/>
                        </a:rPr>
                        <a:t> = </a:t>
                      </a:r>
                      <a:r>
                        <a:rPr lang="en-GB" sz="1400" kern="100" err="1">
                          <a:effectLst/>
                        </a:rPr>
                        <a:t>imm</a:t>
                      </a:r>
                      <a:r>
                        <a:rPr lang="en-GB" sz="1400" kern="100">
                          <a:effectLst/>
                        </a:rPr>
                        <a:t> &lt;&lt; 12</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extLst>
                  <a:ext uri="{0D108BD9-81ED-4DB2-BD59-A6C34878D82A}">
                    <a16:rowId xmlns:a16="http://schemas.microsoft.com/office/drawing/2014/main" val="775320150"/>
                  </a:ext>
                </a:extLst>
              </a:tr>
              <a:tr h="266797">
                <a:tc>
                  <a:txBody>
                    <a:bodyPr/>
                    <a:lstStyle/>
                    <a:p>
                      <a:pPr marL="0" marR="0">
                        <a:lnSpc>
                          <a:spcPct val="115000"/>
                        </a:lnSpc>
                        <a:spcBef>
                          <a:spcPts val="0"/>
                        </a:spcBef>
                        <a:spcAft>
                          <a:spcPts val="0"/>
                        </a:spcAft>
                      </a:pPr>
                      <a:r>
                        <a:rPr lang="en-GB" sz="1400" kern="100" err="1">
                          <a:effectLst/>
                        </a:rPr>
                        <a:t>auipc</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a:effectLst/>
                        </a:rPr>
                        <a:t>U</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a:effectLst/>
                        </a:rPr>
                        <a:t>0010111</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0">
                          <a:effectLst/>
                        </a:rPr>
                        <a:t> </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tc>
                  <a:txBody>
                    <a:bodyPr/>
                    <a:lstStyle/>
                    <a:p>
                      <a:pPr marL="0" marR="0">
                        <a:lnSpc>
                          <a:spcPct val="115000"/>
                        </a:lnSpc>
                        <a:spcBef>
                          <a:spcPts val="0"/>
                        </a:spcBef>
                        <a:spcAft>
                          <a:spcPts val="0"/>
                        </a:spcAft>
                      </a:pPr>
                      <a:r>
                        <a:rPr lang="en-GB" sz="1400" kern="100" err="1">
                          <a:effectLst/>
                        </a:rPr>
                        <a:t>rd</a:t>
                      </a:r>
                      <a:r>
                        <a:rPr lang="en-GB" sz="1400" kern="100">
                          <a:effectLst/>
                        </a:rPr>
                        <a:t> = PC + (</a:t>
                      </a:r>
                      <a:r>
                        <a:rPr lang="en-GB" sz="1400" kern="100" err="1">
                          <a:effectLst/>
                        </a:rPr>
                        <a:t>imm</a:t>
                      </a:r>
                      <a:r>
                        <a:rPr lang="en-GB" sz="1400" kern="100">
                          <a:effectLst/>
                        </a:rPr>
                        <a:t> &lt;&lt; 12)</a:t>
                      </a:r>
                      <a:endParaRPr lang="en-GB" sz="1700" kern="100">
                        <a:solidFill>
                          <a:srgbClr val="000000"/>
                        </a:solidFill>
                        <a:effectLst/>
                        <a:latin typeface="Times New Roman" panose="02020603050405020304" pitchFamily="18" charset="0"/>
                        <a:ea typeface="Aptos" panose="020B0004020202020204" pitchFamily="34" charset="0"/>
                      </a:endParaRPr>
                    </a:p>
                  </a:txBody>
                  <a:tcPr marL="100048" marR="100048" marT="0" marB="0">
                    <a:solidFill>
                      <a:srgbClr val="00B050"/>
                    </a:solidFill>
                  </a:tcPr>
                </a:tc>
                <a:extLst>
                  <a:ext uri="{0D108BD9-81ED-4DB2-BD59-A6C34878D82A}">
                    <a16:rowId xmlns:a16="http://schemas.microsoft.com/office/drawing/2014/main" val="1573478993"/>
                  </a:ext>
                </a:extLst>
              </a:tr>
            </a:tbl>
          </a:graphicData>
        </a:graphic>
      </p:graphicFrame>
    </p:spTree>
    <p:extLst>
      <p:ext uri="{BB962C8B-B14F-4D97-AF65-F5344CB8AC3E}">
        <p14:creationId xmlns:p14="http://schemas.microsoft.com/office/powerpoint/2010/main" val="3779197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7" name="Graphic 6">
            <a:extLst>
              <a:ext uri="{FF2B5EF4-FFF2-40B4-BE49-F238E27FC236}">
                <a16:creationId xmlns:a16="http://schemas.microsoft.com/office/drawing/2014/main" id="{50EAF5FB-B4E6-A207-CBFE-66427A7BBCE3}"/>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297"/>
          <a:stretch/>
        </p:blipFill>
        <p:spPr>
          <a:xfrm>
            <a:off x="3736554" y="1413557"/>
            <a:ext cx="8150634" cy="4999075"/>
          </a:xfrm>
          <a:prstGeom prst="rect">
            <a:avLst/>
          </a:prstGeom>
        </p:spPr>
      </p:pic>
      <p:sp>
        <p:nvSpPr>
          <p:cNvPr id="9" name="Text Placeholder 2">
            <a:extLst>
              <a:ext uri="{FF2B5EF4-FFF2-40B4-BE49-F238E27FC236}">
                <a16:creationId xmlns:a16="http://schemas.microsoft.com/office/drawing/2014/main" id="{B9F5C230-4266-B0B1-2728-4D03EDF831B6}"/>
              </a:ext>
            </a:extLst>
          </p:cNvPr>
          <p:cNvSpPr txBox="1">
            <a:spLocks/>
          </p:cNvSpPr>
          <p:nvPr/>
        </p:nvSpPr>
        <p:spPr>
          <a:xfrm>
            <a:off x="245988" y="3256167"/>
            <a:ext cx="3490566" cy="1682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7B217"/>
              </a:buClr>
              <a:buNone/>
            </a:pPr>
            <a:r>
              <a:rPr lang="en-US" sz="3600" b="1" err="1"/>
              <a:t>lb</a:t>
            </a:r>
            <a:r>
              <a:rPr lang="en-US" sz="3600" b="1"/>
              <a:t>(u), </a:t>
            </a:r>
            <a:r>
              <a:rPr lang="en-US" sz="3600" b="1" err="1"/>
              <a:t>lh</a:t>
            </a:r>
            <a:r>
              <a:rPr lang="en-US" sz="3600" b="1"/>
              <a:t>(u), sb, </a:t>
            </a:r>
            <a:r>
              <a:rPr lang="en-US" sz="3600" b="1" err="1"/>
              <a:t>sh</a:t>
            </a:r>
            <a:endParaRPr lang="en-US" sz="3600" b="1"/>
          </a:p>
          <a:p>
            <a:pPr marL="0" indent="0" algn="ctr">
              <a:buClr>
                <a:srgbClr val="F7B217"/>
              </a:buClr>
              <a:buNone/>
            </a:pPr>
            <a:endParaRPr lang="en-US" sz="360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solidFill>
                  <a:srgbClr val="F7B217"/>
                </a:solidFill>
                <a:latin typeface="Calibri" panose="020F0502020204030204"/>
              </a:rPr>
              <a:t>Handled in </a:t>
            </a:r>
            <a:br>
              <a:rPr lang="en-US" sz="1800" b="1">
                <a:solidFill>
                  <a:srgbClr val="F7B217"/>
                </a:solidFill>
                <a:latin typeface="Calibri" panose="020F0502020204030204"/>
              </a:rPr>
            </a:br>
            <a:r>
              <a:rPr lang="en-US" sz="1800" b="1">
                <a:solidFill>
                  <a:srgbClr val="F7B217"/>
                </a:solidFill>
                <a:latin typeface="Calibri" panose="020F0502020204030204"/>
              </a:rPr>
              <a:t>Data memory &amp; Load extend </a:t>
            </a:r>
            <a:endParaRPr kumimoji="0" lang="en-GB" sz="1800" b="1" i="0" u="none" strike="noStrike" kern="1200" cap="none" spc="0" normalizeH="0" baseline="0" noProof="0">
              <a:ln>
                <a:noFill/>
              </a:ln>
              <a:solidFill>
                <a:srgbClr val="242852"/>
              </a:solidFill>
              <a:effectLst/>
              <a:uLnTx/>
              <a:uFillTx/>
              <a:latin typeface="Calibri" panose="020F0502020204030204"/>
              <a:ea typeface="+mn-ea"/>
              <a:cs typeface="+mn-cs"/>
            </a:endParaRPr>
          </a:p>
          <a:p>
            <a:pPr marL="0" indent="0" algn="ctr">
              <a:buClr>
                <a:srgbClr val="F7B217"/>
              </a:buClr>
              <a:buNone/>
            </a:pPr>
            <a:endParaRPr lang="en-US" sz="3600"/>
          </a:p>
        </p:txBody>
      </p:sp>
      <p:sp>
        <p:nvSpPr>
          <p:cNvPr id="3" name="Oval 2">
            <a:extLst>
              <a:ext uri="{FF2B5EF4-FFF2-40B4-BE49-F238E27FC236}">
                <a16:creationId xmlns:a16="http://schemas.microsoft.com/office/drawing/2014/main" id="{E1492BDB-C892-5983-7FFA-1518D90E3308}"/>
              </a:ext>
            </a:extLst>
          </p:cNvPr>
          <p:cNvSpPr/>
          <p:nvPr/>
        </p:nvSpPr>
        <p:spPr>
          <a:xfrm>
            <a:off x="9636004" y="3671838"/>
            <a:ext cx="1267326" cy="1267326"/>
          </a:xfrm>
          <a:prstGeom prst="ellipse">
            <a:avLst/>
          </a:prstGeom>
          <a:noFill/>
          <a:ln w="38100">
            <a:solidFill>
              <a:srgbClr val="F7B2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234167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Microarchitecture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7" name="Graphic 6">
            <a:extLst>
              <a:ext uri="{FF2B5EF4-FFF2-40B4-BE49-F238E27FC236}">
                <a16:creationId xmlns:a16="http://schemas.microsoft.com/office/drawing/2014/main" id="{50EAF5FB-B4E6-A207-CBFE-66427A7BBCE3}"/>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1297"/>
          <a:stretch/>
        </p:blipFill>
        <p:spPr>
          <a:xfrm>
            <a:off x="3736554" y="1413557"/>
            <a:ext cx="8150634" cy="4999075"/>
          </a:xfrm>
          <a:prstGeom prst="rect">
            <a:avLst/>
          </a:prstGeom>
        </p:spPr>
      </p:pic>
      <p:sp>
        <p:nvSpPr>
          <p:cNvPr id="9" name="Text Placeholder 2">
            <a:extLst>
              <a:ext uri="{FF2B5EF4-FFF2-40B4-BE49-F238E27FC236}">
                <a16:creationId xmlns:a16="http://schemas.microsoft.com/office/drawing/2014/main" id="{B9F5C230-4266-B0B1-2728-4D03EDF831B6}"/>
              </a:ext>
            </a:extLst>
          </p:cNvPr>
          <p:cNvSpPr txBox="1">
            <a:spLocks/>
          </p:cNvSpPr>
          <p:nvPr/>
        </p:nvSpPr>
        <p:spPr>
          <a:xfrm>
            <a:off x="245988" y="3256167"/>
            <a:ext cx="3490566" cy="16829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7B217"/>
              </a:buClr>
              <a:buNone/>
            </a:pPr>
            <a:r>
              <a:rPr lang="en-US" sz="3600" b="1"/>
              <a:t>B-Type</a:t>
            </a:r>
          </a:p>
          <a:p>
            <a:pPr marL="0" indent="0" algn="ctr">
              <a:buClr>
                <a:srgbClr val="F7B217"/>
              </a:buClr>
              <a:buNone/>
            </a:pPr>
            <a:endParaRPr lang="en-US" sz="360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solidFill>
                  <a:srgbClr val="F7B217"/>
                </a:solidFill>
                <a:latin typeface="Calibri" panose="020F0502020204030204"/>
              </a:rPr>
              <a:t>Handled in </a:t>
            </a:r>
            <a:br>
              <a:rPr lang="en-US" sz="1800" b="1">
                <a:solidFill>
                  <a:srgbClr val="F7B217"/>
                </a:solidFill>
                <a:latin typeface="Calibri" panose="020F0502020204030204"/>
              </a:rPr>
            </a:br>
            <a:r>
              <a:rPr lang="en-US" sz="1800" b="1">
                <a:solidFill>
                  <a:srgbClr val="F7B217"/>
                </a:solidFill>
                <a:latin typeface="Calibri" panose="020F0502020204030204"/>
              </a:rPr>
              <a:t>Branch unit</a:t>
            </a:r>
            <a:endParaRPr kumimoji="0" lang="en-GB" sz="1800" b="1" i="0" u="none" strike="noStrike" kern="1200" cap="none" spc="0" normalizeH="0" baseline="0" noProof="0">
              <a:ln>
                <a:noFill/>
              </a:ln>
              <a:solidFill>
                <a:srgbClr val="242852"/>
              </a:solidFill>
              <a:effectLst/>
              <a:uLnTx/>
              <a:uFillTx/>
              <a:latin typeface="Calibri" panose="020F0502020204030204"/>
              <a:ea typeface="+mn-ea"/>
              <a:cs typeface="+mn-cs"/>
            </a:endParaRPr>
          </a:p>
          <a:p>
            <a:pPr marL="0" indent="0" algn="ctr">
              <a:buClr>
                <a:srgbClr val="F7B217"/>
              </a:buClr>
              <a:buNone/>
            </a:pPr>
            <a:endParaRPr lang="en-US" sz="3600"/>
          </a:p>
        </p:txBody>
      </p:sp>
      <p:sp>
        <p:nvSpPr>
          <p:cNvPr id="3" name="Oval 2">
            <a:extLst>
              <a:ext uri="{FF2B5EF4-FFF2-40B4-BE49-F238E27FC236}">
                <a16:creationId xmlns:a16="http://schemas.microsoft.com/office/drawing/2014/main" id="{E1492BDB-C892-5983-7FFA-1518D90E3308}"/>
              </a:ext>
            </a:extLst>
          </p:cNvPr>
          <p:cNvSpPr/>
          <p:nvPr/>
        </p:nvSpPr>
        <p:spPr>
          <a:xfrm>
            <a:off x="8519616" y="3006305"/>
            <a:ext cx="633739" cy="633739"/>
          </a:xfrm>
          <a:prstGeom prst="ellipse">
            <a:avLst/>
          </a:prstGeom>
          <a:noFill/>
          <a:ln w="38100">
            <a:solidFill>
              <a:srgbClr val="F7B2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67695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93" b="173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b="1">
                <a:solidFill>
                  <a:srgbClr val="FFFFFF"/>
                </a:solidFill>
              </a:rPr>
              <a:t>Chapter 1</a:t>
            </a:r>
            <a:br>
              <a:rPr lang="en-US" b="1">
                <a:solidFill>
                  <a:srgbClr val="FFFFFF"/>
                </a:solidFill>
              </a:rPr>
            </a:br>
            <a:r>
              <a:rPr lang="en-US" b="1">
                <a:solidFill>
                  <a:srgbClr val="FFFFFF"/>
                </a:solidFill>
              </a:rPr>
              <a:t>Introduction</a:t>
            </a:r>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endParaRPr lang="en-US" sz="2400">
              <a:solidFill>
                <a:schemeClr val="bg1"/>
              </a:solidFill>
            </a:endParaRPr>
          </a:p>
        </p:txBody>
      </p:sp>
    </p:spTree>
    <p:extLst>
      <p:ext uri="{BB962C8B-B14F-4D97-AF65-F5344CB8AC3E}">
        <p14:creationId xmlns:p14="http://schemas.microsoft.com/office/powerpoint/2010/main" val="25574082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Fetch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6" name="Graphic 5">
            <a:extLst>
              <a:ext uri="{FF2B5EF4-FFF2-40B4-BE49-F238E27FC236}">
                <a16:creationId xmlns:a16="http://schemas.microsoft.com/office/drawing/2014/main" id="{6C884E35-5891-9EDB-5AB0-D3E7DDF327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4494" y="1430299"/>
            <a:ext cx="8023012" cy="4983723"/>
          </a:xfrm>
          <a:prstGeom prst="rect">
            <a:avLst/>
          </a:prstGeom>
        </p:spPr>
      </p:pic>
      <p:sp>
        <p:nvSpPr>
          <p:cNvPr id="11" name="TextBox 10">
            <a:extLst>
              <a:ext uri="{FF2B5EF4-FFF2-40B4-BE49-F238E27FC236}">
                <a16:creationId xmlns:a16="http://schemas.microsoft.com/office/drawing/2014/main" id="{B6AAAF81-7DAA-2F59-9C0F-FB6AD3A64F67}"/>
              </a:ext>
            </a:extLst>
          </p:cNvPr>
          <p:cNvSpPr txBox="1"/>
          <p:nvPr/>
        </p:nvSpPr>
        <p:spPr>
          <a:xfrm>
            <a:off x="149772" y="2420267"/>
            <a:ext cx="1726170" cy="646326"/>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314575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Fetch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Instruction Memory</a:t>
            </a:r>
          </a:p>
          <a:p>
            <a:pPr lvl="1">
              <a:buClr>
                <a:srgbClr val="F7B217"/>
              </a:buClr>
            </a:pPr>
            <a:r>
              <a:rPr lang="en-US" sz="3200"/>
              <a:t>will be discussed in caches</a:t>
            </a:r>
          </a:p>
        </p:txBody>
      </p:sp>
    </p:spTree>
    <p:extLst>
      <p:ext uri="{BB962C8B-B14F-4D97-AF65-F5344CB8AC3E}">
        <p14:creationId xmlns:p14="http://schemas.microsoft.com/office/powerpoint/2010/main" val="3722350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Fetch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64-bit adder </a:t>
            </a:r>
          </a:p>
          <a:p>
            <a:pPr lvl="1">
              <a:buClr>
                <a:srgbClr val="F7B217"/>
              </a:buClr>
            </a:pPr>
            <a:r>
              <a:rPr lang="en-US" sz="3200"/>
              <a:t>It is used to increment PC </a:t>
            </a:r>
          </a:p>
        </p:txBody>
      </p:sp>
      <p:pic>
        <p:nvPicPr>
          <p:cNvPr id="4" name="Picture 3">
            <a:extLst>
              <a:ext uri="{FF2B5EF4-FFF2-40B4-BE49-F238E27FC236}">
                <a16:creationId xmlns:a16="http://schemas.microsoft.com/office/drawing/2014/main" id="{150737C5-FC24-41A2-4C5B-549DED6F9D0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30153" y="3343112"/>
            <a:ext cx="5115859" cy="1674091"/>
          </a:xfrm>
          <a:prstGeom prst="rect">
            <a:avLst/>
          </a:prstGeom>
        </p:spPr>
      </p:pic>
      <p:graphicFrame>
        <p:nvGraphicFramePr>
          <p:cNvPr id="5" name="Table 4">
            <a:extLst>
              <a:ext uri="{FF2B5EF4-FFF2-40B4-BE49-F238E27FC236}">
                <a16:creationId xmlns:a16="http://schemas.microsoft.com/office/drawing/2014/main" id="{AA2CE537-5EFD-2B55-2015-C78B3942D1A1}"/>
              </a:ext>
            </a:extLst>
          </p:cNvPr>
          <p:cNvGraphicFramePr>
            <a:graphicFrameLocks noGrp="1"/>
          </p:cNvGraphicFramePr>
          <p:nvPr>
            <p:extLst>
              <p:ext uri="{D42A27DB-BD31-4B8C-83A1-F6EECF244321}">
                <p14:modId xmlns:p14="http://schemas.microsoft.com/office/powerpoint/2010/main" val="956183993"/>
              </p:ext>
            </p:extLst>
          </p:nvPr>
        </p:nvGraphicFramePr>
        <p:xfrm>
          <a:off x="735270" y="3131823"/>
          <a:ext cx="5605569" cy="1463040"/>
        </p:xfrm>
        <a:graphic>
          <a:graphicData uri="http://schemas.openxmlformats.org/drawingml/2006/table">
            <a:tbl>
              <a:tblPr firstRow="1" bandRow="1">
                <a:tableStyleId>{5C22544A-7EE6-4342-B048-85BDC9FD1C3A}</a:tableStyleId>
              </a:tblPr>
              <a:tblGrid>
                <a:gridCol w="2308181">
                  <a:extLst>
                    <a:ext uri="{9D8B030D-6E8A-4147-A177-3AD203B41FA5}">
                      <a16:colId xmlns:a16="http://schemas.microsoft.com/office/drawing/2014/main" val="3178857057"/>
                    </a:ext>
                  </a:extLst>
                </a:gridCol>
                <a:gridCol w="873456">
                  <a:extLst>
                    <a:ext uri="{9D8B030D-6E8A-4147-A177-3AD203B41FA5}">
                      <a16:colId xmlns:a16="http://schemas.microsoft.com/office/drawing/2014/main" val="3599369205"/>
                    </a:ext>
                  </a:extLst>
                </a:gridCol>
                <a:gridCol w="2423932">
                  <a:extLst>
                    <a:ext uri="{9D8B030D-6E8A-4147-A177-3AD203B41FA5}">
                      <a16:colId xmlns:a16="http://schemas.microsoft.com/office/drawing/2014/main" val="3555565622"/>
                    </a:ext>
                  </a:extLst>
                </a:gridCol>
              </a:tblGrid>
              <a:tr h="294439">
                <a:tc>
                  <a:txBody>
                    <a:bodyPr/>
                    <a:lstStyle/>
                    <a:p>
                      <a:r>
                        <a:rPr lang="en-US"/>
                        <a:t>I/O</a:t>
                      </a:r>
                      <a:endParaRPr lang="en-GB"/>
                    </a:p>
                  </a:txBody>
                  <a:tcPr>
                    <a:solidFill>
                      <a:srgbClr val="F7B217"/>
                    </a:solidFill>
                  </a:tcPr>
                </a:tc>
                <a:tc>
                  <a:txBody>
                    <a:bodyPr/>
                    <a:lstStyle/>
                    <a:p>
                      <a:r>
                        <a:rPr lang="en-US"/>
                        <a:t>Width</a:t>
                      </a:r>
                      <a:endParaRPr lang="en-GB"/>
                    </a:p>
                  </a:txBody>
                  <a:tcPr>
                    <a:solidFill>
                      <a:srgbClr val="F7B217"/>
                    </a:solidFill>
                  </a:tcPr>
                </a:tc>
                <a:tc>
                  <a:txBody>
                    <a:bodyPr/>
                    <a:lstStyle/>
                    <a:p>
                      <a:r>
                        <a:rPr lang="en-US"/>
                        <a:t>Description</a:t>
                      </a:r>
                      <a:endParaRPr lang="en-GB"/>
                    </a:p>
                  </a:txBody>
                  <a:tcPr>
                    <a:solidFill>
                      <a:srgbClr val="F7B217"/>
                    </a:solidFill>
                  </a:tcPr>
                </a:tc>
                <a:extLst>
                  <a:ext uri="{0D108BD9-81ED-4DB2-BD59-A6C34878D82A}">
                    <a16:rowId xmlns:a16="http://schemas.microsoft.com/office/drawing/2014/main" val="2934582945"/>
                  </a:ext>
                </a:extLst>
              </a:tr>
              <a:tr h="294439">
                <a:tc>
                  <a:txBody>
                    <a:bodyPr/>
                    <a:lstStyle/>
                    <a:p>
                      <a:r>
                        <a:rPr lang="en-US"/>
                        <a:t>i_64bit_adder_srcA</a:t>
                      </a:r>
                      <a:endParaRPr lang="en-GB"/>
                    </a:p>
                  </a:txBody>
                  <a:tcPr/>
                </a:tc>
                <a:tc>
                  <a:txBody>
                    <a:bodyPr/>
                    <a:lstStyle/>
                    <a:p>
                      <a:r>
                        <a:rPr lang="en-US"/>
                        <a:t>64</a:t>
                      </a:r>
                      <a:endParaRPr lang="en-GB"/>
                    </a:p>
                  </a:txBody>
                  <a:tcPr/>
                </a:tc>
                <a:tc>
                  <a:txBody>
                    <a:bodyPr/>
                    <a:lstStyle/>
                    <a:p>
                      <a:r>
                        <a:rPr lang="en-US"/>
                        <a:t>Operand 1 (current PC)</a:t>
                      </a:r>
                      <a:endParaRPr lang="en-GB"/>
                    </a:p>
                  </a:txBody>
                  <a:tcPr/>
                </a:tc>
                <a:extLst>
                  <a:ext uri="{0D108BD9-81ED-4DB2-BD59-A6C34878D82A}">
                    <a16:rowId xmlns:a16="http://schemas.microsoft.com/office/drawing/2014/main" val="649846254"/>
                  </a:ext>
                </a:extLst>
              </a:tr>
              <a:tr h="294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i_64bit_adder_srcB</a:t>
                      </a:r>
                      <a:endParaRPr lang="en-GB"/>
                    </a:p>
                  </a:txBody>
                  <a:tcPr/>
                </a:tc>
                <a:tc>
                  <a:txBody>
                    <a:bodyPr/>
                    <a:lstStyle/>
                    <a:p>
                      <a:r>
                        <a:rPr lang="en-US"/>
                        <a:t>64</a:t>
                      </a:r>
                      <a:endParaRPr lang="en-GB"/>
                    </a:p>
                  </a:txBody>
                  <a:tcPr/>
                </a:tc>
                <a:tc>
                  <a:txBody>
                    <a:bodyPr/>
                    <a:lstStyle/>
                    <a:p>
                      <a:r>
                        <a:rPr lang="en-US"/>
                        <a:t>Operand 2 (64’h4)</a:t>
                      </a:r>
                      <a:endParaRPr lang="en-GB"/>
                    </a:p>
                  </a:txBody>
                  <a:tcPr/>
                </a:tc>
                <a:extLst>
                  <a:ext uri="{0D108BD9-81ED-4DB2-BD59-A6C34878D82A}">
                    <a16:rowId xmlns:a16="http://schemas.microsoft.com/office/drawing/2014/main" val="3429105400"/>
                  </a:ext>
                </a:extLst>
              </a:tr>
              <a:tr h="294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o_64bit_adder_result</a:t>
                      </a:r>
                      <a:endParaRPr lang="en-GB"/>
                    </a:p>
                  </a:txBody>
                  <a:tcPr/>
                </a:tc>
                <a:tc>
                  <a:txBody>
                    <a:bodyPr/>
                    <a:lstStyle/>
                    <a:p>
                      <a:r>
                        <a:rPr lang="en-US"/>
                        <a:t>64</a:t>
                      </a:r>
                      <a:endParaRPr lang="en-GB"/>
                    </a:p>
                  </a:txBody>
                  <a:tcPr/>
                </a:tc>
                <a:tc>
                  <a:txBody>
                    <a:bodyPr/>
                    <a:lstStyle/>
                    <a:p>
                      <a:r>
                        <a:rPr lang="en-US"/>
                        <a:t>Adder result (PC+4)</a:t>
                      </a:r>
                      <a:endParaRPr lang="en-GB"/>
                    </a:p>
                  </a:txBody>
                  <a:tcPr/>
                </a:tc>
                <a:extLst>
                  <a:ext uri="{0D108BD9-81ED-4DB2-BD59-A6C34878D82A}">
                    <a16:rowId xmlns:a16="http://schemas.microsoft.com/office/drawing/2014/main" val="1772746416"/>
                  </a:ext>
                </a:extLst>
              </a:tr>
            </a:tbl>
          </a:graphicData>
        </a:graphic>
      </p:graphicFrame>
    </p:spTree>
    <p:extLst>
      <p:ext uri="{BB962C8B-B14F-4D97-AF65-F5344CB8AC3E}">
        <p14:creationId xmlns:p14="http://schemas.microsoft.com/office/powerpoint/2010/main" val="333635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Decode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Graphic 4">
            <a:extLst>
              <a:ext uri="{FF2B5EF4-FFF2-40B4-BE49-F238E27FC236}">
                <a16:creationId xmlns:a16="http://schemas.microsoft.com/office/drawing/2014/main" id="{93D97DA9-0FDB-52DC-86E5-CCB11FDF18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93827" y="1407113"/>
            <a:ext cx="8004345" cy="4982767"/>
          </a:xfrm>
          <a:prstGeom prst="rect">
            <a:avLst/>
          </a:prstGeom>
        </p:spPr>
      </p:pic>
    </p:spTree>
    <p:extLst>
      <p:ext uri="{BB962C8B-B14F-4D97-AF65-F5344CB8AC3E}">
        <p14:creationId xmlns:p14="http://schemas.microsoft.com/office/powerpoint/2010/main" val="813152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Decode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Main Decoder </a:t>
            </a:r>
          </a:p>
        </p:txBody>
      </p:sp>
      <p:grpSp>
        <p:nvGrpSpPr>
          <p:cNvPr id="5" name="Graphic 1">
            <a:extLst>
              <a:ext uri="{FF2B5EF4-FFF2-40B4-BE49-F238E27FC236}">
                <a16:creationId xmlns:a16="http://schemas.microsoft.com/office/drawing/2014/main" id="{12A4AB81-607E-C697-94BE-1F013FD6C148}"/>
              </a:ext>
            </a:extLst>
          </p:cNvPr>
          <p:cNvGrpSpPr/>
          <p:nvPr/>
        </p:nvGrpSpPr>
        <p:grpSpPr>
          <a:xfrm>
            <a:off x="4350067" y="2556571"/>
            <a:ext cx="3491865" cy="2666366"/>
            <a:chOff x="-53340" y="0"/>
            <a:chExt cx="3491865" cy="2666366"/>
          </a:xfrm>
        </p:grpSpPr>
        <p:sp>
          <p:nvSpPr>
            <p:cNvPr id="6" name="Freeform: Shape 5">
              <a:extLst>
                <a:ext uri="{FF2B5EF4-FFF2-40B4-BE49-F238E27FC236}">
                  <a16:creationId xmlns:a16="http://schemas.microsoft.com/office/drawing/2014/main" id="{6BE09191-5FE5-D179-8F1A-D66C682E526B}"/>
                </a:ext>
              </a:extLst>
            </p:cNvPr>
            <p:cNvSpPr/>
            <p:nvPr/>
          </p:nvSpPr>
          <p:spPr>
            <a:xfrm>
              <a:off x="2028825" y="160496"/>
              <a:ext cx="320325" cy="1142"/>
            </a:xfrm>
            <a:custGeom>
              <a:avLst/>
              <a:gdLst>
                <a:gd name="connsiteX0" fmla="*/ 0 w 320325"/>
                <a:gd name="connsiteY0" fmla="*/ 0 h 1142"/>
                <a:gd name="connsiteX1" fmla="*/ 190500 w 320325"/>
                <a:gd name="connsiteY1" fmla="*/ 476 h 1142"/>
                <a:gd name="connsiteX2" fmla="*/ 320326 w 320325"/>
                <a:gd name="connsiteY2" fmla="*/ 1143 h 1142"/>
              </a:gdLst>
              <a:ahLst/>
              <a:cxnLst>
                <a:cxn ang="0">
                  <a:pos x="connsiteX0" y="connsiteY0"/>
                </a:cxn>
                <a:cxn ang="0">
                  <a:pos x="connsiteX1" y="connsiteY1"/>
                </a:cxn>
                <a:cxn ang="0">
                  <a:pos x="connsiteX2" y="connsiteY2"/>
                </a:cxn>
              </a:cxnLst>
              <a:rect l="l" t="t" r="r" b="b"/>
              <a:pathLst>
                <a:path w="320325" h="1142">
                  <a:moveTo>
                    <a:pt x="0" y="0"/>
                  </a:moveTo>
                  <a:lnTo>
                    <a:pt x="190500" y="476"/>
                  </a:lnTo>
                  <a:lnTo>
                    <a:pt x="320326" y="1143"/>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D9F43228-7A83-22A3-C2F9-4F7642760023}"/>
                </a:ext>
              </a:extLst>
            </p:cNvPr>
            <p:cNvSpPr/>
            <p:nvPr/>
          </p:nvSpPr>
          <p:spPr>
            <a:xfrm>
              <a:off x="2332291" y="128206"/>
              <a:ext cx="66865" cy="66674"/>
            </a:xfrm>
            <a:custGeom>
              <a:avLst/>
              <a:gdLst>
                <a:gd name="connsiteX0" fmla="*/ 66866 w 66865"/>
                <a:gd name="connsiteY0" fmla="*/ 33623 h 66674"/>
                <a:gd name="connsiteX1" fmla="*/ 0 w 66865"/>
                <a:gd name="connsiteY1" fmla="*/ 66675 h 66674"/>
                <a:gd name="connsiteX2" fmla="*/ 16859 w 66865"/>
                <a:gd name="connsiteY2" fmla="*/ 33433 h 66674"/>
                <a:gd name="connsiteX3" fmla="*/ 381 w 66865"/>
                <a:gd name="connsiteY3" fmla="*/ 0 h 66674"/>
              </a:gdLst>
              <a:ahLst/>
              <a:cxnLst>
                <a:cxn ang="0">
                  <a:pos x="connsiteX0" y="connsiteY0"/>
                </a:cxn>
                <a:cxn ang="0">
                  <a:pos x="connsiteX1" y="connsiteY1"/>
                </a:cxn>
                <a:cxn ang="0">
                  <a:pos x="connsiteX2" y="connsiteY2"/>
                </a:cxn>
                <a:cxn ang="0">
                  <a:pos x="connsiteX3" y="connsiteY3"/>
                </a:cxn>
              </a:cxnLst>
              <a:rect l="l" t="t" r="r" b="b"/>
              <a:pathLst>
                <a:path w="66865" h="66674">
                  <a:moveTo>
                    <a:pt x="66866" y="33623"/>
                  </a:moveTo>
                  <a:lnTo>
                    <a:pt x="0" y="66675"/>
                  </a:lnTo>
                  <a:lnTo>
                    <a:pt x="16859" y="33433"/>
                  </a:lnTo>
                  <a:lnTo>
                    <a:pt x="381"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Freeform: Shape 8">
              <a:extLst>
                <a:ext uri="{FF2B5EF4-FFF2-40B4-BE49-F238E27FC236}">
                  <a16:creationId xmlns:a16="http://schemas.microsoft.com/office/drawing/2014/main" id="{C4E8EDA0-8F3C-E77A-B4C4-BCE63E94FD5F}"/>
                </a:ext>
              </a:extLst>
            </p:cNvPr>
            <p:cNvSpPr/>
            <p:nvPr/>
          </p:nvSpPr>
          <p:spPr>
            <a:xfrm>
              <a:off x="2028825" y="320992"/>
              <a:ext cx="320325" cy="1905"/>
            </a:xfrm>
            <a:custGeom>
              <a:avLst/>
              <a:gdLst>
                <a:gd name="connsiteX0" fmla="*/ 0 w 320325"/>
                <a:gd name="connsiteY0" fmla="*/ 0 h 1905"/>
                <a:gd name="connsiteX1" fmla="*/ 190500 w 320325"/>
                <a:gd name="connsiteY1" fmla="*/ 0 h 1905"/>
                <a:gd name="connsiteX2" fmla="*/ 320326 w 320325"/>
                <a:gd name="connsiteY2" fmla="*/ 1905 h 1905"/>
              </a:gdLst>
              <a:ahLst/>
              <a:cxnLst>
                <a:cxn ang="0">
                  <a:pos x="connsiteX0" y="connsiteY0"/>
                </a:cxn>
                <a:cxn ang="0">
                  <a:pos x="connsiteX1" y="connsiteY1"/>
                </a:cxn>
                <a:cxn ang="0">
                  <a:pos x="connsiteX2" y="connsiteY2"/>
                </a:cxn>
              </a:cxnLst>
              <a:rect l="l" t="t" r="r" b="b"/>
              <a:pathLst>
                <a:path w="320325" h="1905">
                  <a:moveTo>
                    <a:pt x="0" y="0"/>
                  </a:moveTo>
                  <a:lnTo>
                    <a:pt x="190500" y="0"/>
                  </a:lnTo>
                  <a:lnTo>
                    <a:pt x="320326" y="1905"/>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Freeform: Shape 9">
              <a:extLst>
                <a:ext uri="{FF2B5EF4-FFF2-40B4-BE49-F238E27FC236}">
                  <a16:creationId xmlns:a16="http://schemas.microsoft.com/office/drawing/2014/main" id="{7E1FC73C-5DD2-E206-DBC4-30F490AB58F5}"/>
                </a:ext>
              </a:extLst>
            </p:cNvPr>
            <p:cNvSpPr/>
            <p:nvPr/>
          </p:nvSpPr>
          <p:spPr>
            <a:xfrm>
              <a:off x="2332005" y="289369"/>
              <a:ext cx="67151" cy="66675"/>
            </a:xfrm>
            <a:custGeom>
              <a:avLst/>
              <a:gdLst>
                <a:gd name="connsiteX0" fmla="*/ 67151 w 67151"/>
                <a:gd name="connsiteY0" fmla="*/ 34290 h 66675"/>
                <a:gd name="connsiteX1" fmla="*/ 0 w 67151"/>
                <a:gd name="connsiteY1" fmla="*/ 66675 h 66675"/>
                <a:gd name="connsiteX2" fmla="*/ 17145 w 67151"/>
                <a:gd name="connsiteY2" fmla="*/ 33528 h 66675"/>
                <a:gd name="connsiteX3" fmla="*/ 1048 w 67151"/>
                <a:gd name="connsiteY3" fmla="*/ 0 h 66675"/>
              </a:gdLst>
              <a:ahLst/>
              <a:cxnLst>
                <a:cxn ang="0">
                  <a:pos x="connsiteX0" y="connsiteY0"/>
                </a:cxn>
                <a:cxn ang="0">
                  <a:pos x="connsiteX1" y="connsiteY1"/>
                </a:cxn>
                <a:cxn ang="0">
                  <a:pos x="connsiteX2" y="connsiteY2"/>
                </a:cxn>
                <a:cxn ang="0">
                  <a:pos x="connsiteX3" y="connsiteY3"/>
                </a:cxn>
              </a:cxnLst>
              <a:rect l="l" t="t" r="r" b="b"/>
              <a:pathLst>
                <a:path w="67151" h="66675">
                  <a:moveTo>
                    <a:pt x="67151" y="34290"/>
                  </a:moveTo>
                  <a:lnTo>
                    <a:pt x="0" y="66675"/>
                  </a:lnTo>
                  <a:lnTo>
                    <a:pt x="17145" y="33528"/>
                  </a:lnTo>
                  <a:lnTo>
                    <a:pt x="1048"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Freeform: Shape 10">
              <a:extLst>
                <a:ext uri="{FF2B5EF4-FFF2-40B4-BE49-F238E27FC236}">
                  <a16:creationId xmlns:a16="http://schemas.microsoft.com/office/drawing/2014/main" id="{7C23255A-7357-6D44-B018-15BB734DC4A8}"/>
                </a:ext>
              </a:extLst>
            </p:cNvPr>
            <p:cNvSpPr/>
            <p:nvPr/>
          </p:nvSpPr>
          <p:spPr>
            <a:xfrm>
              <a:off x="2028825" y="448246"/>
              <a:ext cx="320325" cy="1333"/>
            </a:xfrm>
            <a:custGeom>
              <a:avLst/>
              <a:gdLst>
                <a:gd name="connsiteX0" fmla="*/ 0 w 320325"/>
                <a:gd name="connsiteY0" fmla="*/ 1143 h 1333"/>
                <a:gd name="connsiteX1" fmla="*/ 190500 w 320325"/>
                <a:gd name="connsiteY1" fmla="*/ 1333 h 1333"/>
                <a:gd name="connsiteX2" fmla="*/ 320326 w 320325"/>
                <a:gd name="connsiteY2" fmla="*/ 0 h 1333"/>
              </a:gdLst>
              <a:ahLst/>
              <a:cxnLst>
                <a:cxn ang="0">
                  <a:pos x="connsiteX0" y="connsiteY0"/>
                </a:cxn>
                <a:cxn ang="0">
                  <a:pos x="connsiteX1" y="connsiteY1"/>
                </a:cxn>
                <a:cxn ang="0">
                  <a:pos x="connsiteX2" y="connsiteY2"/>
                </a:cxn>
              </a:cxnLst>
              <a:rect l="l" t="t" r="r" b="b"/>
              <a:pathLst>
                <a:path w="320325" h="1333">
                  <a:moveTo>
                    <a:pt x="0" y="1143"/>
                  </a:moveTo>
                  <a:lnTo>
                    <a:pt x="190500" y="1333"/>
                  </a:lnTo>
                  <a:lnTo>
                    <a:pt x="320326"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 name="Freeform: Shape 11">
              <a:extLst>
                <a:ext uri="{FF2B5EF4-FFF2-40B4-BE49-F238E27FC236}">
                  <a16:creationId xmlns:a16="http://schemas.microsoft.com/office/drawing/2014/main" id="{1945EC1D-143F-B9EE-3EDB-5CDD14CDACA4}"/>
                </a:ext>
              </a:extLst>
            </p:cNvPr>
            <p:cNvSpPr/>
            <p:nvPr/>
          </p:nvSpPr>
          <p:spPr>
            <a:xfrm>
              <a:off x="2332196" y="415099"/>
              <a:ext cx="66960" cy="66675"/>
            </a:xfrm>
            <a:custGeom>
              <a:avLst/>
              <a:gdLst>
                <a:gd name="connsiteX0" fmla="*/ 66961 w 66960"/>
                <a:gd name="connsiteY0" fmla="*/ 32671 h 66675"/>
                <a:gd name="connsiteX1" fmla="*/ 667 w 66960"/>
                <a:gd name="connsiteY1" fmla="*/ 66675 h 66675"/>
                <a:gd name="connsiteX2" fmla="*/ 16954 w 66960"/>
                <a:gd name="connsiteY2" fmla="*/ 33147 h 66675"/>
                <a:gd name="connsiteX3" fmla="*/ 0 w 66960"/>
                <a:gd name="connsiteY3" fmla="*/ 0 h 66675"/>
              </a:gdLst>
              <a:ahLst/>
              <a:cxnLst>
                <a:cxn ang="0">
                  <a:pos x="connsiteX0" y="connsiteY0"/>
                </a:cxn>
                <a:cxn ang="0">
                  <a:pos x="connsiteX1" y="connsiteY1"/>
                </a:cxn>
                <a:cxn ang="0">
                  <a:pos x="connsiteX2" y="connsiteY2"/>
                </a:cxn>
                <a:cxn ang="0">
                  <a:pos x="connsiteX3" y="connsiteY3"/>
                </a:cxn>
              </a:cxnLst>
              <a:rect l="l" t="t" r="r" b="b"/>
              <a:pathLst>
                <a:path w="66960" h="66675">
                  <a:moveTo>
                    <a:pt x="66961" y="32671"/>
                  </a:moveTo>
                  <a:lnTo>
                    <a:pt x="667" y="66675"/>
                  </a:lnTo>
                  <a:lnTo>
                    <a:pt x="16954" y="33147"/>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Freeform: Shape 13">
              <a:extLst>
                <a:ext uri="{FF2B5EF4-FFF2-40B4-BE49-F238E27FC236}">
                  <a16:creationId xmlns:a16="http://schemas.microsoft.com/office/drawing/2014/main" id="{BF8D5164-3F1E-F45E-5E8C-71F35EEBF421}"/>
                </a:ext>
              </a:extLst>
            </p:cNvPr>
            <p:cNvSpPr/>
            <p:nvPr/>
          </p:nvSpPr>
          <p:spPr>
            <a:xfrm>
              <a:off x="2028825" y="609600"/>
              <a:ext cx="320325" cy="285"/>
            </a:xfrm>
            <a:custGeom>
              <a:avLst/>
              <a:gdLst>
                <a:gd name="connsiteX0" fmla="*/ 0 w 320325"/>
                <a:gd name="connsiteY0" fmla="*/ 286 h 285"/>
                <a:gd name="connsiteX1" fmla="*/ 320326 w 320325"/>
                <a:gd name="connsiteY1" fmla="*/ 0 h 285"/>
              </a:gdLst>
              <a:ahLst/>
              <a:cxnLst>
                <a:cxn ang="0">
                  <a:pos x="connsiteX0" y="connsiteY0"/>
                </a:cxn>
                <a:cxn ang="0">
                  <a:pos x="connsiteX1" y="connsiteY1"/>
                </a:cxn>
              </a:cxnLst>
              <a:rect l="l" t="t" r="r" b="b"/>
              <a:pathLst>
                <a:path w="320325" h="285">
                  <a:moveTo>
                    <a:pt x="0" y="286"/>
                  </a:moveTo>
                  <a:lnTo>
                    <a:pt x="320326"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Freeform: Shape 15">
              <a:extLst>
                <a:ext uri="{FF2B5EF4-FFF2-40B4-BE49-F238E27FC236}">
                  <a16:creationId xmlns:a16="http://schemas.microsoft.com/office/drawing/2014/main" id="{D7C73009-F5F8-3684-6034-8F82F850EFE8}"/>
                </a:ext>
              </a:extLst>
            </p:cNvPr>
            <p:cNvSpPr/>
            <p:nvPr/>
          </p:nvSpPr>
          <p:spPr>
            <a:xfrm>
              <a:off x="2332482" y="576357"/>
              <a:ext cx="66675" cy="66675"/>
            </a:xfrm>
            <a:custGeom>
              <a:avLst/>
              <a:gdLst>
                <a:gd name="connsiteX0" fmla="*/ 66675 w 66675"/>
                <a:gd name="connsiteY0" fmla="*/ 33242 h 66675"/>
                <a:gd name="connsiteX1" fmla="*/ 0 w 66675"/>
                <a:gd name="connsiteY1" fmla="*/ 66675 h 66675"/>
                <a:gd name="connsiteX2" fmla="*/ 16669 w 66675"/>
                <a:gd name="connsiteY2" fmla="*/ 33242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242"/>
                  </a:moveTo>
                  <a:lnTo>
                    <a:pt x="0" y="66675"/>
                  </a:lnTo>
                  <a:lnTo>
                    <a:pt x="16669" y="33242"/>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A5B7D98A-15BC-BFD8-F1A6-D57B532C7687}"/>
                </a:ext>
              </a:extLst>
            </p:cNvPr>
            <p:cNvSpPr/>
            <p:nvPr/>
          </p:nvSpPr>
          <p:spPr>
            <a:xfrm>
              <a:off x="2028825" y="770381"/>
              <a:ext cx="329850" cy="857"/>
            </a:xfrm>
            <a:custGeom>
              <a:avLst/>
              <a:gdLst>
                <a:gd name="connsiteX0" fmla="*/ 0 w 329850"/>
                <a:gd name="connsiteY0" fmla="*/ 0 h 857"/>
                <a:gd name="connsiteX1" fmla="*/ 195263 w 329850"/>
                <a:gd name="connsiteY1" fmla="*/ 191 h 857"/>
                <a:gd name="connsiteX2" fmla="*/ 329851 w 329850"/>
                <a:gd name="connsiteY2" fmla="*/ 857 h 857"/>
              </a:gdLst>
              <a:ahLst/>
              <a:cxnLst>
                <a:cxn ang="0">
                  <a:pos x="connsiteX0" y="connsiteY0"/>
                </a:cxn>
                <a:cxn ang="0">
                  <a:pos x="connsiteX1" y="connsiteY1"/>
                </a:cxn>
                <a:cxn ang="0">
                  <a:pos x="connsiteX2" y="connsiteY2"/>
                </a:cxn>
              </a:cxnLst>
              <a:rect l="l" t="t" r="r" b="b"/>
              <a:pathLst>
                <a:path w="329850" h="857">
                  <a:moveTo>
                    <a:pt x="0" y="0"/>
                  </a:moveTo>
                  <a:lnTo>
                    <a:pt x="195263" y="191"/>
                  </a:lnTo>
                  <a:lnTo>
                    <a:pt x="329851" y="857"/>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2A33028F-BB8B-D583-B822-5896D9EF135F}"/>
                </a:ext>
              </a:extLst>
            </p:cNvPr>
            <p:cNvSpPr/>
            <p:nvPr/>
          </p:nvSpPr>
          <p:spPr>
            <a:xfrm>
              <a:off x="2341911" y="737806"/>
              <a:ext cx="66770" cy="66675"/>
            </a:xfrm>
            <a:custGeom>
              <a:avLst/>
              <a:gdLst>
                <a:gd name="connsiteX0" fmla="*/ 66770 w 66770"/>
                <a:gd name="connsiteY0" fmla="*/ 33623 h 66675"/>
                <a:gd name="connsiteX1" fmla="*/ 0 w 66770"/>
                <a:gd name="connsiteY1" fmla="*/ 66675 h 66675"/>
                <a:gd name="connsiteX2" fmla="*/ 16764 w 66770"/>
                <a:gd name="connsiteY2" fmla="*/ 33433 h 66675"/>
                <a:gd name="connsiteX3" fmla="*/ 286 w 66770"/>
                <a:gd name="connsiteY3" fmla="*/ 0 h 66675"/>
              </a:gdLst>
              <a:ahLst/>
              <a:cxnLst>
                <a:cxn ang="0">
                  <a:pos x="connsiteX0" y="connsiteY0"/>
                </a:cxn>
                <a:cxn ang="0">
                  <a:pos x="connsiteX1" y="connsiteY1"/>
                </a:cxn>
                <a:cxn ang="0">
                  <a:pos x="connsiteX2" y="connsiteY2"/>
                </a:cxn>
                <a:cxn ang="0">
                  <a:pos x="connsiteX3" y="connsiteY3"/>
                </a:cxn>
              </a:cxnLst>
              <a:rect l="l" t="t" r="r" b="b"/>
              <a:pathLst>
                <a:path w="66770" h="66675">
                  <a:moveTo>
                    <a:pt x="66770" y="33623"/>
                  </a:moveTo>
                  <a:lnTo>
                    <a:pt x="0" y="66675"/>
                  </a:lnTo>
                  <a:lnTo>
                    <a:pt x="16764" y="33433"/>
                  </a:lnTo>
                  <a:lnTo>
                    <a:pt x="286"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Freeform: Shape 19">
              <a:extLst>
                <a:ext uri="{FF2B5EF4-FFF2-40B4-BE49-F238E27FC236}">
                  <a16:creationId xmlns:a16="http://schemas.microsoft.com/office/drawing/2014/main" id="{F82C9F55-B353-3FD0-BFBF-CB9ADDA0286C}"/>
                </a:ext>
              </a:extLst>
            </p:cNvPr>
            <p:cNvSpPr/>
            <p:nvPr/>
          </p:nvSpPr>
          <p:spPr>
            <a:xfrm>
              <a:off x="2028825" y="898779"/>
              <a:ext cx="320325" cy="1047"/>
            </a:xfrm>
            <a:custGeom>
              <a:avLst/>
              <a:gdLst>
                <a:gd name="connsiteX0" fmla="*/ 0 w 320325"/>
                <a:gd name="connsiteY0" fmla="*/ 0 h 1047"/>
                <a:gd name="connsiteX1" fmla="*/ 190500 w 320325"/>
                <a:gd name="connsiteY1" fmla="*/ 381 h 1047"/>
                <a:gd name="connsiteX2" fmla="*/ 320326 w 320325"/>
                <a:gd name="connsiteY2" fmla="*/ 1048 h 1047"/>
              </a:gdLst>
              <a:ahLst/>
              <a:cxnLst>
                <a:cxn ang="0">
                  <a:pos x="connsiteX0" y="connsiteY0"/>
                </a:cxn>
                <a:cxn ang="0">
                  <a:pos x="connsiteX1" y="connsiteY1"/>
                </a:cxn>
                <a:cxn ang="0">
                  <a:pos x="connsiteX2" y="connsiteY2"/>
                </a:cxn>
              </a:cxnLst>
              <a:rect l="l" t="t" r="r" b="b"/>
              <a:pathLst>
                <a:path w="320325" h="1047">
                  <a:moveTo>
                    <a:pt x="0" y="0"/>
                  </a:moveTo>
                  <a:lnTo>
                    <a:pt x="190500" y="381"/>
                  </a:lnTo>
                  <a:lnTo>
                    <a:pt x="320326" y="1048"/>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20">
              <a:extLst>
                <a:ext uri="{FF2B5EF4-FFF2-40B4-BE49-F238E27FC236}">
                  <a16:creationId xmlns:a16="http://schemas.microsoft.com/office/drawing/2014/main" id="{265A9A31-8CA7-D82A-64BD-C3AE4916D488}"/>
                </a:ext>
              </a:extLst>
            </p:cNvPr>
            <p:cNvSpPr/>
            <p:nvPr/>
          </p:nvSpPr>
          <p:spPr>
            <a:xfrm>
              <a:off x="2332291" y="866393"/>
              <a:ext cx="66865" cy="66675"/>
            </a:xfrm>
            <a:custGeom>
              <a:avLst/>
              <a:gdLst>
                <a:gd name="connsiteX0" fmla="*/ 66866 w 66865"/>
                <a:gd name="connsiteY0" fmla="*/ 33623 h 66675"/>
                <a:gd name="connsiteX1" fmla="*/ 0 w 66865"/>
                <a:gd name="connsiteY1" fmla="*/ 66675 h 66675"/>
                <a:gd name="connsiteX2" fmla="*/ 16859 w 66865"/>
                <a:gd name="connsiteY2" fmla="*/ 33433 h 66675"/>
                <a:gd name="connsiteX3" fmla="*/ 381 w 66865"/>
                <a:gd name="connsiteY3" fmla="*/ 0 h 66675"/>
              </a:gdLst>
              <a:ahLst/>
              <a:cxnLst>
                <a:cxn ang="0">
                  <a:pos x="connsiteX0" y="connsiteY0"/>
                </a:cxn>
                <a:cxn ang="0">
                  <a:pos x="connsiteX1" y="connsiteY1"/>
                </a:cxn>
                <a:cxn ang="0">
                  <a:pos x="connsiteX2" y="connsiteY2"/>
                </a:cxn>
                <a:cxn ang="0">
                  <a:pos x="connsiteX3" y="connsiteY3"/>
                </a:cxn>
              </a:cxnLst>
              <a:rect l="l" t="t" r="r" b="b"/>
              <a:pathLst>
                <a:path w="66865" h="66675">
                  <a:moveTo>
                    <a:pt x="66866" y="33623"/>
                  </a:moveTo>
                  <a:lnTo>
                    <a:pt x="0" y="66675"/>
                  </a:lnTo>
                  <a:lnTo>
                    <a:pt x="16859" y="33433"/>
                  </a:lnTo>
                  <a:lnTo>
                    <a:pt x="381"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C18EE05A-C7FD-2237-CD32-A268DC901BF0}"/>
                </a:ext>
              </a:extLst>
            </p:cNvPr>
            <p:cNvSpPr/>
            <p:nvPr/>
          </p:nvSpPr>
          <p:spPr>
            <a:xfrm>
              <a:off x="2028825" y="1059179"/>
              <a:ext cx="320325" cy="1905"/>
            </a:xfrm>
            <a:custGeom>
              <a:avLst/>
              <a:gdLst>
                <a:gd name="connsiteX0" fmla="*/ 0 w 320325"/>
                <a:gd name="connsiteY0" fmla="*/ 95 h 1905"/>
                <a:gd name="connsiteX1" fmla="*/ 190500 w 320325"/>
                <a:gd name="connsiteY1" fmla="*/ 0 h 1905"/>
                <a:gd name="connsiteX2" fmla="*/ 320326 w 320325"/>
                <a:gd name="connsiteY2" fmla="*/ 1905 h 1905"/>
              </a:gdLst>
              <a:ahLst/>
              <a:cxnLst>
                <a:cxn ang="0">
                  <a:pos x="connsiteX0" y="connsiteY0"/>
                </a:cxn>
                <a:cxn ang="0">
                  <a:pos x="connsiteX1" y="connsiteY1"/>
                </a:cxn>
                <a:cxn ang="0">
                  <a:pos x="connsiteX2" y="connsiteY2"/>
                </a:cxn>
              </a:cxnLst>
              <a:rect l="l" t="t" r="r" b="b"/>
              <a:pathLst>
                <a:path w="320325" h="1905">
                  <a:moveTo>
                    <a:pt x="0" y="95"/>
                  </a:moveTo>
                  <a:lnTo>
                    <a:pt x="190500" y="0"/>
                  </a:lnTo>
                  <a:lnTo>
                    <a:pt x="320326" y="1905"/>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Freeform: Shape 22">
              <a:extLst>
                <a:ext uri="{FF2B5EF4-FFF2-40B4-BE49-F238E27FC236}">
                  <a16:creationId xmlns:a16="http://schemas.microsoft.com/office/drawing/2014/main" id="{79DC8D63-ED42-A9D5-7882-8B7018AC4289}"/>
                </a:ext>
              </a:extLst>
            </p:cNvPr>
            <p:cNvSpPr/>
            <p:nvPr/>
          </p:nvSpPr>
          <p:spPr>
            <a:xfrm>
              <a:off x="2332005" y="1027556"/>
              <a:ext cx="67151" cy="66675"/>
            </a:xfrm>
            <a:custGeom>
              <a:avLst/>
              <a:gdLst>
                <a:gd name="connsiteX0" fmla="*/ 67151 w 67151"/>
                <a:gd name="connsiteY0" fmla="*/ 34290 h 66675"/>
                <a:gd name="connsiteX1" fmla="*/ 0 w 67151"/>
                <a:gd name="connsiteY1" fmla="*/ 66675 h 66675"/>
                <a:gd name="connsiteX2" fmla="*/ 17145 w 67151"/>
                <a:gd name="connsiteY2" fmla="*/ 33528 h 66675"/>
                <a:gd name="connsiteX3" fmla="*/ 1048 w 67151"/>
                <a:gd name="connsiteY3" fmla="*/ 0 h 66675"/>
              </a:gdLst>
              <a:ahLst/>
              <a:cxnLst>
                <a:cxn ang="0">
                  <a:pos x="connsiteX0" y="connsiteY0"/>
                </a:cxn>
                <a:cxn ang="0">
                  <a:pos x="connsiteX1" y="connsiteY1"/>
                </a:cxn>
                <a:cxn ang="0">
                  <a:pos x="connsiteX2" y="connsiteY2"/>
                </a:cxn>
                <a:cxn ang="0">
                  <a:pos x="connsiteX3" y="connsiteY3"/>
                </a:cxn>
              </a:cxnLst>
              <a:rect l="l" t="t" r="r" b="b"/>
              <a:pathLst>
                <a:path w="67151" h="66675">
                  <a:moveTo>
                    <a:pt x="67151" y="34290"/>
                  </a:moveTo>
                  <a:lnTo>
                    <a:pt x="0" y="66675"/>
                  </a:lnTo>
                  <a:lnTo>
                    <a:pt x="17145" y="33528"/>
                  </a:lnTo>
                  <a:lnTo>
                    <a:pt x="1048"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Freeform: Shape 23">
              <a:extLst>
                <a:ext uri="{FF2B5EF4-FFF2-40B4-BE49-F238E27FC236}">
                  <a16:creationId xmlns:a16="http://schemas.microsoft.com/office/drawing/2014/main" id="{3B9BD6F0-646A-4B3E-D3BA-4E85B85A73FE}"/>
                </a:ext>
              </a:extLst>
            </p:cNvPr>
            <p:cNvSpPr/>
            <p:nvPr/>
          </p:nvSpPr>
          <p:spPr>
            <a:xfrm>
              <a:off x="2028825" y="1219771"/>
              <a:ext cx="320325" cy="2952"/>
            </a:xfrm>
            <a:custGeom>
              <a:avLst/>
              <a:gdLst>
                <a:gd name="connsiteX0" fmla="*/ 0 w 320325"/>
                <a:gd name="connsiteY0" fmla="*/ 0 h 2952"/>
                <a:gd name="connsiteX1" fmla="*/ 190500 w 320325"/>
                <a:gd name="connsiteY1" fmla="*/ 381 h 2952"/>
                <a:gd name="connsiteX2" fmla="*/ 320326 w 320325"/>
                <a:gd name="connsiteY2" fmla="*/ 2953 h 2952"/>
              </a:gdLst>
              <a:ahLst/>
              <a:cxnLst>
                <a:cxn ang="0">
                  <a:pos x="connsiteX0" y="connsiteY0"/>
                </a:cxn>
                <a:cxn ang="0">
                  <a:pos x="connsiteX1" y="connsiteY1"/>
                </a:cxn>
                <a:cxn ang="0">
                  <a:pos x="connsiteX2" y="connsiteY2"/>
                </a:cxn>
              </a:cxnLst>
              <a:rect l="l" t="t" r="r" b="b"/>
              <a:pathLst>
                <a:path w="320325" h="2952">
                  <a:moveTo>
                    <a:pt x="0" y="0"/>
                  </a:moveTo>
                  <a:lnTo>
                    <a:pt x="190500" y="381"/>
                  </a:lnTo>
                  <a:lnTo>
                    <a:pt x="320326" y="2953"/>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Freeform: Shape 24">
              <a:extLst>
                <a:ext uri="{FF2B5EF4-FFF2-40B4-BE49-F238E27FC236}">
                  <a16:creationId xmlns:a16="http://schemas.microsoft.com/office/drawing/2014/main" id="{A1145B21-814C-B347-1EB5-CE5D2BE996AD}"/>
                </a:ext>
              </a:extLst>
            </p:cNvPr>
            <p:cNvSpPr/>
            <p:nvPr/>
          </p:nvSpPr>
          <p:spPr>
            <a:xfrm>
              <a:off x="2331815" y="1189100"/>
              <a:ext cx="67341" cy="66675"/>
            </a:xfrm>
            <a:custGeom>
              <a:avLst/>
              <a:gdLst>
                <a:gd name="connsiteX0" fmla="*/ 67342 w 67341"/>
                <a:gd name="connsiteY0" fmla="*/ 34671 h 66675"/>
                <a:gd name="connsiteX1" fmla="*/ 0 w 67341"/>
                <a:gd name="connsiteY1" fmla="*/ 66675 h 66675"/>
                <a:gd name="connsiteX2" fmla="*/ 17336 w 67341"/>
                <a:gd name="connsiteY2" fmla="*/ 33623 h 66675"/>
                <a:gd name="connsiteX3" fmla="*/ 1333 w 67341"/>
                <a:gd name="connsiteY3" fmla="*/ 0 h 66675"/>
              </a:gdLst>
              <a:ahLst/>
              <a:cxnLst>
                <a:cxn ang="0">
                  <a:pos x="connsiteX0" y="connsiteY0"/>
                </a:cxn>
                <a:cxn ang="0">
                  <a:pos x="connsiteX1" y="connsiteY1"/>
                </a:cxn>
                <a:cxn ang="0">
                  <a:pos x="connsiteX2" y="connsiteY2"/>
                </a:cxn>
                <a:cxn ang="0">
                  <a:pos x="connsiteX3" y="connsiteY3"/>
                </a:cxn>
              </a:cxnLst>
              <a:rect l="l" t="t" r="r" b="b"/>
              <a:pathLst>
                <a:path w="67341" h="66675">
                  <a:moveTo>
                    <a:pt x="67342" y="34671"/>
                  </a:moveTo>
                  <a:lnTo>
                    <a:pt x="0" y="66675"/>
                  </a:lnTo>
                  <a:lnTo>
                    <a:pt x="17336" y="33623"/>
                  </a:lnTo>
                  <a:lnTo>
                    <a:pt x="1333"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25">
              <a:extLst>
                <a:ext uri="{FF2B5EF4-FFF2-40B4-BE49-F238E27FC236}">
                  <a16:creationId xmlns:a16="http://schemas.microsoft.com/office/drawing/2014/main" id="{F8B448B1-07B2-C369-31DC-79413E49D6FF}"/>
                </a:ext>
              </a:extLst>
            </p:cNvPr>
            <p:cNvSpPr/>
            <p:nvPr/>
          </p:nvSpPr>
          <p:spPr>
            <a:xfrm>
              <a:off x="2028825" y="1380172"/>
              <a:ext cx="320325" cy="666"/>
            </a:xfrm>
            <a:custGeom>
              <a:avLst/>
              <a:gdLst>
                <a:gd name="connsiteX0" fmla="*/ 0 w 320325"/>
                <a:gd name="connsiteY0" fmla="*/ 95 h 666"/>
                <a:gd name="connsiteX1" fmla="*/ 190500 w 320325"/>
                <a:gd name="connsiteY1" fmla="*/ 0 h 666"/>
                <a:gd name="connsiteX2" fmla="*/ 320326 w 320325"/>
                <a:gd name="connsiteY2" fmla="*/ 667 h 666"/>
              </a:gdLst>
              <a:ahLst/>
              <a:cxnLst>
                <a:cxn ang="0">
                  <a:pos x="connsiteX0" y="connsiteY0"/>
                </a:cxn>
                <a:cxn ang="0">
                  <a:pos x="connsiteX1" y="connsiteY1"/>
                </a:cxn>
                <a:cxn ang="0">
                  <a:pos x="connsiteX2" y="connsiteY2"/>
                </a:cxn>
              </a:cxnLst>
              <a:rect l="l" t="t" r="r" b="b"/>
              <a:pathLst>
                <a:path w="320325" h="666">
                  <a:moveTo>
                    <a:pt x="0" y="95"/>
                  </a:moveTo>
                  <a:lnTo>
                    <a:pt x="190500" y="0"/>
                  </a:lnTo>
                  <a:lnTo>
                    <a:pt x="320326" y="667"/>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Freeform: Shape 26">
              <a:extLst>
                <a:ext uri="{FF2B5EF4-FFF2-40B4-BE49-F238E27FC236}">
                  <a16:creationId xmlns:a16="http://schemas.microsoft.com/office/drawing/2014/main" id="{6D258B46-F0A0-67A7-21A9-3ED6C81108BE}"/>
                </a:ext>
              </a:extLst>
            </p:cNvPr>
            <p:cNvSpPr/>
            <p:nvPr/>
          </p:nvSpPr>
          <p:spPr>
            <a:xfrm>
              <a:off x="2332291" y="1347406"/>
              <a:ext cx="66865" cy="66675"/>
            </a:xfrm>
            <a:custGeom>
              <a:avLst/>
              <a:gdLst>
                <a:gd name="connsiteX0" fmla="*/ 66866 w 66865"/>
                <a:gd name="connsiteY0" fmla="*/ 33623 h 66675"/>
                <a:gd name="connsiteX1" fmla="*/ 0 w 66865"/>
                <a:gd name="connsiteY1" fmla="*/ 66675 h 66675"/>
                <a:gd name="connsiteX2" fmla="*/ 16859 w 66865"/>
                <a:gd name="connsiteY2" fmla="*/ 33433 h 66675"/>
                <a:gd name="connsiteX3" fmla="*/ 381 w 66865"/>
                <a:gd name="connsiteY3" fmla="*/ 0 h 66675"/>
              </a:gdLst>
              <a:ahLst/>
              <a:cxnLst>
                <a:cxn ang="0">
                  <a:pos x="connsiteX0" y="connsiteY0"/>
                </a:cxn>
                <a:cxn ang="0">
                  <a:pos x="connsiteX1" y="connsiteY1"/>
                </a:cxn>
                <a:cxn ang="0">
                  <a:pos x="connsiteX2" y="connsiteY2"/>
                </a:cxn>
                <a:cxn ang="0">
                  <a:pos x="connsiteX3" y="connsiteY3"/>
                </a:cxn>
              </a:cxnLst>
              <a:rect l="l" t="t" r="r" b="b"/>
              <a:pathLst>
                <a:path w="66865" h="66675">
                  <a:moveTo>
                    <a:pt x="66866" y="33623"/>
                  </a:moveTo>
                  <a:lnTo>
                    <a:pt x="0" y="66675"/>
                  </a:lnTo>
                  <a:lnTo>
                    <a:pt x="16859" y="33433"/>
                  </a:lnTo>
                  <a:lnTo>
                    <a:pt x="381"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25BA4131-8BD1-EE21-9328-4F3759693177}"/>
                </a:ext>
              </a:extLst>
            </p:cNvPr>
            <p:cNvSpPr/>
            <p:nvPr/>
          </p:nvSpPr>
          <p:spPr>
            <a:xfrm>
              <a:off x="2028825" y="1540763"/>
              <a:ext cx="320325" cy="1714"/>
            </a:xfrm>
            <a:custGeom>
              <a:avLst/>
              <a:gdLst>
                <a:gd name="connsiteX0" fmla="*/ 0 w 320325"/>
                <a:gd name="connsiteY0" fmla="*/ 0 h 1714"/>
                <a:gd name="connsiteX1" fmla="*/ 190500 w 320325"/>
                <a:gd name="connsiteY1" fmla="*/ 381 h 1714"/>
                <a:gd name="connsiteX2" fmla="*/ 320326 w 320325"/>
                <a:gd name="connsiteY2" fmla="*/ 1715 h 1714"/>
              </a:gdLst>
              <a:ahLst/>
              <a:cxnLst>
                <a:cxn ang="0">
                  <a:pos x="connsiteX0" y="connsiteY0"/>
                </a:cxn>
                <a:cxn ang="0">
                  <a:pos x="connsiteX1" y="connsiteY1"/>
                </a:cxn>
                <a:cxn ang="0">
                  <a:pos x="connsiteX2" y="connsiteY2"/>
                </a:cxn>
              </a:cxnLst>
              <a:rect l="l" t="t" r="r" b="b"/>
              <a:pathLst>
                <a:path w="320325" h="1714">
                  <a:moveTo>
                    <a:pt x="0" y="0"/>
                  </a:moveTo>
                  <a:lnTo>
                    <a:pt x="190500" y="381"/>
                  </a:lnTo>
                  <a:lnTo>
                    <a:pt x="320326" y="1715"/>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Freeform: Shape 28">
              <a:extLst>
                <a:ext uri="{FF2B5EF4-FFF2-40B4-BE49-F238E27FC236}">
                  <a16:creationId xmlns:a16="http://schemas.microsoft.com/office/drawing/2014/main" id="{A3B66736-AE21-00DA-8F77-AEB4E1E9F99E}"/>
                </a:ext>
              </a:extLst>
            </p:cNvPr>
            <p:cNvSpPr/>
            <p:nvPr/>
          </p:nvSpPr>
          <p:spPr>
            <a:xfrm>
              <a:off x="2332196" y="1508950"/>
              <a:ext cx="66960" cy="66675"/>
            </a:xfrm>
            <a:custGeom>
              <a:avLst/>
              <a:gdLst>
                <a:gd name="connsiteX0" fmla="*/ 66961 w 66960"/>
                <a:gd name="connsiteY0" fmla="*/ 34004 h 66675"/>
                <a:gd name="connsiteX1" fmla="*/ 0 w 66960"/>
                <a:gd name="connsiteY1" fmla="*/ 66675 h 66675"/>
                <a:gd name="connsiteX2" fmla="*/ 16954 w 66960"/>
                <a:gd name="connsiteY2" fmla="*/ 33528 h 66675"/>
                <a:gd name="connsiteX3" fmla="*/ 667 w 66960"/>
                <a:gd name="connsiteY3" fmla="*/ 0 h 66675"/>
              </a:gdLst>
              <a:ahLst/>
              <a:cxnLst>
                <a:cxn ang="0">
                  <a:pos x="connsiteX0" y="connsiteY0"/>
                </a:cxn>
                <a:cxn ang="0">
                  <a:pos x="connsiteX1" y="connsiteY1"/>
                </a:cxn>
                <a:cxn ang="0">
                  <a:pos x="connsiteX2" y="connsiteY2"/>
                </a:cxn>
                <a:cxn ang="0">
                  <a:pos x="connsiteX3" y="connsiteY3"/>
                </a:cxn>
              </a:cxnLst>
              <a:rect l="l" t="t" r="r" b="b"/>
              <a:pathLst>
                <a:path w="66960" h="66675">
                  <a:moveTo>
                    <a:pt x="66961" y="34004"/>
                  </a:moveTo>
                  <a:lnTo>
                    <a:pt x="0" y="66675"/>
                  </a:lnTo>
                  <a:lnTo>
                    <a:pt x="16954" y="33528"/>
                  </a:lnTo>
                  <a:lnTo>
                    <a:pt x="667"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0" name="Freeform: Shape 29">
              <a:extLst>
                <a:ext uri="{FF2B5EF4-FFF2-40B4-BE49-F238E27FC236}">
                  <a16:creationId xmlns:a16="http://schemas.microsoft.com/office/drawing/2014/main" id="{C5E18E56-3B1D-254F-4BCD-46990B916C79}"/>
                </a:ext>
              </a:extLst>
            </p:cNvPr>
            <p:cNvSpPr/>
            <p:nvPr/>
          </p:nvSpPr>
          <p:spPr>
            <a:xfrm>
              <a:off x="2028825" y="1668779"/>
              <a:ext cx="320325" cy="1904"/>
            </a:xfrm>
            <a:custGeom>
              <a:avLst/>
              <a:gdLst>
                <a:gd name="connsiteX0" fmla="*/ 0 w 320325"/>
                <a:gd name="connsiteY0" fmla="*/ 381 h 1904"/>
                <a:gd name="connsiteX1" fmla="*/ 190500 w 320325"/>
                <a:gd name="connsiteY1" fmla="*/ 0 h 1904"/>
                <a:gd name="connsiteX2" fmla="*/ 320326 w 320325"/>
                <a:gd name="connsiteY2" fmla="*/ 1905 h 1904"/>
              </a:gdLst>
              <a:ahLst/>
              <a:cxnLst>
                <a:cxn ang="0">
                  <a:pos x="connsiteX0" y="connsiteY0"/>
                </a:cxn>
                <a:cxn ang="0">
                  <a:pos x="connsiteX1" y="connsiteY1"/>
                </a:cxn>
                <a:cxn ang="0">
                  <a:pos x="connsiteX2" y="connsiteY2"/>
                </a:cxn>
              </a:cxnLst>
              <a:rect l="l" t="t" r="r" b="b"/>
              <a:pathLst>
                <a:path w="320325" h="1904">
                  <a:moveTo>
                    <a:pt x="0" y="381"/>
                  </a:moveTo>
                  <a:lnTo>
                    <a:pt x="190500" y="0"/>
                  </a:lnTo>
                  <a:lnTo>
                    <a:pt x="320326" y="1905"/>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Freeform: Shape 30">
              <a:extLst>
                <a:ext uri="{FF2B5EF4-FFF2-40B4-BE49-F238E27FC236}">
                  <a16:creationId xmlns:a16="http://schemas.microsoft.com/office/drawing/2014/main" id="{D83A9CA7-8AB1-7B19-DD77-983BB7578CA6}"/>
                </a:ext>
              </a:extLst>
            </p:cNvPr>
            <p:cNvSpPr/>
            <p:nvPr/>
          </p:nvSpPr>
          <p:spPr>
            <a:xfrm>
              <a:off x="2332005" y="1637157"/>
              <a:ext cx="67151" cy="66675"/>
            </a:xfrm>
            <a:custGeom>
              <a:avLst/>
              <a:gdLst>
                <a:gd name="connsiteX0" fmla="*/ 67151 w 67151"/>
                <a:gd name="connsiteY0" fmla="*/ 34290 h 66675"/>
                <a:gd name="connsiteX1" fmla="*/ 0 w 67151"/>
                <a:gd name="connsiteY1" fmla="*/ 66675 h 66675"/>
                <a:gd name="connsiteX2" fmla="*/ 17145 w 67151"/>
                <a:gd name="connsiteY2" fmla="*/ 33528 h 66675"/>
                <a:gd name="connsiteX3" fmla="*/ 1048 w 67151"/>
                <a:gd name="connsiteY3" fmla="*/ 0 h 66675"/>
              </a:gdLst>
              <a:ahLst/>
              <a:cxnLst>
                <a:cxn ang="0">
                  <a:pos x="connsiteX0" y="connsiteY0"/>
                </a:cxn>
                <a:cxn ang="0">
                  <a:pos x="connsiteX1" y="connsiteY1"/>
                </a:cxn>
                <a:cxn ang="0">
                  <a:pos x="connsiteX2" y="connsiteY2"/>
                </a:cxn>
                <a:cxn ang="0">
                  <a:pos x="connsiteX3" y="connsiteY3"/>
                </a:cxn>
              </a:cxnLst>
              <a:rect l="l" t="t" r="r" b="b"/>
              <a:pathLst>
                <a:path w="67151" h="66675">
                  <a:moveTo>
                    <a:pt x="67151" y="34290"/>
                  </a:moveTo>
                  <a:lnTo>
                    <a:pt x="0" y="66675"/>
                  </a:lnTo>
                  <a:lnTo>
                    <a:pt x="17145" y="33528"/>
                  </a:lnTo>
                  <a:lnTo>
                    <a:pt x="1048"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Freeform: Shape 31">
              <a:extLst>
                <a:ext uri="{FF2B5EF4-FFF2-40B4-BE49-F238E27FC236}">
                  <a16:creationId xmlns:a16="http://schemas.microsoft.com/office/drawing/2014/main" id="{1B069BF2-D8B6-EFB3-194C-695EB525D73C}"/>
                </a:ext>
              </a:extLst>
            </p:cNvPr>
            <p:cNvSpPr/>
            <p:nvPr/>
          </p:nvSpPr>
          <p:spPr>
            <a:xfrm>
              <a:off x="2026920" y="1834133"/>
              <a:ext cx="322230" cy="1524"/>
            </a:xfrm>
            <a:custGeom>
              <a:avLst/>
              <a:gdLst>
                <a:gd name="connsiteX0" fmla="*/ 0 w 322230"/>
                <a:gd name="connsiteY0" fmla="*/ 1524 h 1524"/>
                <a:gd name="connsiteX1" fmla="*/ 192405 w 322230"/>
                <a:gd name="connsiteY1" fmla="*/ 1333 h 1524"/>
                <a:gd name="connsiteX2" fmla="*/ 322231 w 322230"/>
                <a:gd name="connsiteY2" fmla="*/ 0 h 1524"/>
              </a:gdLst>
              <a:ahLst/>
              <a:cxnLst>
                <a:cxn ang="0">
                  <a:pos x="connsiteX0" y="connsiteY0"/>
                </a:cxn>
                <a:cxn ang="0">
                  <a:pos x="connsiteX1" y="connsiteY1"/>
                </a:cxn>
                <a:cxn ang="0">
                  <a:pos x="connsiteX2" y="connsiteY2"/>
                </a:cxn>
              </a:cxnLst>
              <a:rect l="l" t="t" r="r" b="b"/>
              <a:pathLst>
                <a:path w="322230" h="1524">
                  <a:moveTo>
                    <a:pt x="0" y="1524"/>
                  </a:moveTo>
                  <a:lnTo>
                    <a:pt x="192405" y="1333"/>
                  </a:lnTo>
                  <a:lnTo>
                    <a:pt x="322231"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3" name="Freeform: Shape 32">
              <a:extLst>
                <a:ext uri="{FF2B5EF4-FFF2-40B4-BE49-F238E27FC236}">
                  <a16:creationId xmlns:a16="http://schemas.microsoft.com/office/drawing/2014/main" id="{43B8D7AF-111D-D383-2EB5-8B6526A4769B}"/>
                </a:ext>
              </a:extLst>
            </p:cNvPr>
            <p:cNvSpPr/>
            <p:nvPr/>
          </p:nvSpPr>
          <p:spPr>
            <a:xfrm>
              <a:off x="2332196" y="1800987"/>
              <a:ext cx="66960" cy="66675"/>
            </a:xfrm>
            <a:custGeom>
              <a:avLst/>
              <a:gdLst>
                <a:gd name="connsiteX0" fmla="*/ 66961 w 66960"/>
                <a:gd name="connsiteY0" fmla="*/ 32671 h 66675"/>
                <a:gd name="connsiteX1" fmla="*/ 667 w 66960"/>
                <a:gd name="connsiteY1" fmla="*/ 66675 h 66675"/>
                <a:gd name="connsiteX2" fmla="*/ 16954 w 66960"/>
                <a:gd name="connsiteY2" fmla="*/ 33147 h 66675"/>
                <a:gd name="connsiteX3" fmla="*/ 0 w 66960"/>
                <a:gd name="connsiteY3" fmla="*/ 0 h 66675"/>
              </a:gdLst>
              <a:ahLst/>
              <a:cxnLst>
                <a:cxn ang="0">
                  <a:pos x="connsiteX0" y="connsiteY0"/>
                </a:cxn>
                <a:cxn ang="0">
                  <a:pos x="connsiteX1" y="connsiteY1"/>
                </a:cxn>
                <a:cxn ang="0">
                  <a:pos x="connsiteX2" y="connsiteY2"/>
                </a:cxn>
                <a:cxn ang="0">
                  <a:pos x="connsiteX3" y="connsiteY3"/>
                </a:cxn>
              </a:cxnLst>
              <a:rect l="l" t="t" r="r" b="b"/>
              <a:pathLst>
                <a:path w="66960" h="66675">
                  <a:moveTo>
                    <a:pt x="66961" y="32671"/>
                  </a:moveTo>
                  <a:lnTo>
                    <a:pt x="667" y="66675"/>
                  </a:lnTo>
                  <a:lnTo>
                    <a:pt x="16954" y="33147"/>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4" name="Freeform: Shape 33">
              <a:extLst>
                <a:ext uri="{FF2B5EF4-FFF2-40B4-BE49-F238E27FC236}">
                  <a16:creationId xmlns:a16="http://schemas.microsoft.com/office/drawing/2014/main" id="{E5B68028-91F7-A9B0-909B-F9BA43355C4C}"/>
                </a:ext>
              </a:extLst>
            </p:cNvPr>
            <p:cNvSpPr/>
            <p:nvPr/>
          </p:nvSpPr>
          <p:spPr>
            <a:xfrm>
              <a:off x="2028825" y="1989772"/>
              <a:ext cx="320325" cy="666"/>
            </a:xfrm>
            <a:custGeom>
              <a:avLst/>
              <a:gdLst>
                <a:gd name="connsiteX0" fmla="*/ 0 w 320325"/>
                <a:gd name="connsiteY0" fmla="*/ 381 h 666"/>
                <a:gd name="connsiteX1" fmla="*/ 190500 w 320325"/>
                <a:gd name="connsiteY1" fmla="*/ 0 h 666"/>
                <a:gd name="connsiteX2" fmla="*/ 320326 w 320325"/>
                <a:gd name="connsiteY2" fmla="*/ 667 h 666"/>
              </a:gdLst>
              <a:ahLst/>
              <a:cxnLst>
                <a:cxn ang="0">
                  <a:pos x="connsiteX0" y="connsiteY0"/>
                </a:cxn>
                <a:cxn ang="0">
                  <a:pos x="connsiteX1" y="connsiteY1"/>
                </a:cxn>
                <a:cxn ang="0">
                  <a:pos x="connsiteX2" y="connsiteY2"/>
                </a:cxn>
              </a:cxnLst>
              <a:rect l="l" t="t" r="r" b="b"/>
              <a:pathLst>
                <a:path w="320325" h="666">
                  <a:moveTo>
                    <a:pt x="0" y="381"/>
                  </a:moveTo>
                  <a:lnTo>
                    <a:pt x="190500" y="0"/>
                  </a:lnTo>
                  <a:lnTo>
                    <a:pt x="320326" y="667"/>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5" name="Freeform: Shape 34">
              <a:extLst>
                <a:ext uri="{FF2B5EF4-FFF2-40B4-BE49-F238E27FC236}">
                  <a16:creationId xmlns:a16="http://schemas.microsoft.com/office/drawing/2014/main" id="{E3F433C4-565E-5908-F883-5486CF6CD53C}"/>
                </a:ext>
              </a:extLst>
            </p:cNvPr>
            <p:cNvSpPr/>
            <p:nvPr/>
          </p:nvSpPr>
          <p:spPr>
            <a:xfrm>
              <a:off x="2332291" y="1957006"/>
              <a:ext cx="66865" cy="66675"/>
            </a:xfrm>
            <a:custGeom>
              <a:avLst/>
              <a:gdLst>
                <a:gd name="connsiteX0" fmla="*/ 66866 w 66865"/>
                <a:gd name="connsiteY0" fmla="*/ 33623 h 66675"/>
                <a:gd name="connsiteX1" fmla="*/ 0 w 66865"/>
                <a:gd name="connsiteY1" fmla="*/ 66675 h 66675"/>
                <a:gd name="connsiteX2" fmla="*/ 16859 w 66865"/>
                <a:gd name="connsiteY2" fmla="*/ 33433 h 66675"/>
                <a:gd name="connsiteX3" fmla="*/ 381 w 66865"/>
                <a:gd name="connsiteY3" fmla="*/ 0 h 66675"/>
              </a:gdLst>
              <a:ahLst/>
              <a:cxnLst>
                <a:cxn ang="0">
                  <a:pos x="connsiteX0" y="connsiteY0"/>
                </a:cxn>
                <a:cxn ang="0">
                  <a:pos x="connsiteX1" y="connsiteY1"/>
                </a:cxn>
                <a:cxn ang="0">
                  <a:pos x="connsiteX2" y="connsiteY2"/>
                </a:cxn>
                <a:cxn ang="0">
                  <a:pos x="connsiteX3" y="connsiteY3"/>
                </a:cxn>
              </a:cxnLst>
              <a:rect l="l" t="t" r="r" b="b"/>
              <a:pathLst>
                <a:path w="66865" h="66675">
                  <a:moveTo>
                    <a:pt x="66866" y="33623"/>
                  </a:moveTo>
                  <a:lnTo>
                    <a:pt x="0" y="66675"/>
                  </a:lnTo>
                  <a:lnTo>
                    <a:pt x="16859" y="33433"/>
                  </a:lnTo>
                  <a:lnTo>
                    <a:pt x="381"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6" name="Freeform: Shape 35">
              <a:extLst>
                <a:ext uri="{FF2B5EF4-FFF2-40B4-BE49-F238E27FC236}">
                  <a16:creationId xmlns:a16="http://schemas.microsoft.com/office/drawing/2014/main" id="{959F565D-8028-77FC-19D0-0FD650FDF976}"/>
                </a:ext>
              </a:extLst>
            </p:cNvPr>
            <p:cNvSpPr/>
            <p:nvPr/>
          </p:nvSpPr>
          <p:spPr>
            <a:xfrm>
              <a:off x="2028825" y="2118359"/>
              <a:ext cx="320325" cy="3905"/>
            </a:xfrm>
            <a:custGeom>
              <a:avLst/>
              <a:gdLst>
                <a:gd name="connsiteX0" fmla="*/ 0 w 320325"/>
                <a:gd name="connsiteY0" fmla="*/ 191 h 3905"/>
                <a:gd name="connsiteX1" fmla="*/ 190500 w 320325"/>
                <a:gd name="connsiteY1" fmla="*/ 0 h 3905"/>
                <a:gd name="connsiteX2" fmla="*/ 320326 w 320325"/>
                <a:gd name="connsiteY2" fmla="*/ 3905 h 3905"/>
              </a:gdLst>
              <a:ahLst/>
              <a:cxnLst>
                <a:cxn ang="0">
                  <a:pos x="connsiteX0" y="connsiteY0"/>
                </a:cxn>
                <a:cxn ang="0">
                  <a:pos x="connsiteX1" y="connsiteY1"/>
                </a:cxn>
                <a:cxn ang="0">
                  <a:pos x="connsiteX2" y="connsiteY2"/>
                </a:cxn>
              </a:cxnLst>
              <a:rect l="l" t="t" r="r" b="b"/>
              <a:pathLst>
                <a:path w="320325" h="3905">
                  <a:moveTo>
                    <a:pt x="0" y="191"/>
                  </a:moveTo>
                  <a:lnTo>
                    <a:pt x="190500" y="0"/>
                  </a:lnTo>
                  <a:lnTo>
                    <a:pt x="320326" y="3905"/>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7" name="Freeform: Shape 36">
              <a:extLst>
                <a:ext uri="{FF2B5EF4-FFF2-40B4-BE49-F238E27FC236}">
                  <a16:creationId xmlns:a16="http://schemas.microsoft.com/office/drawing/2014/main" id="{F37F4DEA-4F35-D938-1C33-E9356E521788}"/>
                </a:ext>
              </a:extLst>
            </p:cNvPr>
            <p:cNvSpPr/>
            <p:nvPr/>
          </p:nvSpPr>
          <p:spPr>
            <a:xfrm>
              <a:off x="2331529" y="2088451"/>
              <a:ext cx="67627" cy="66579"/>
            </a:xfrm>
            <a:custGeom>
              <a:avLst/>
              <a:gdLst>
                <a:gd name="connsiteX0" fmla="*/ 67628 w 67627"/>
                <a:gd name="connsiteY0" fmla="*/ 35338 h 66579"/>
                <a:gd name="connsiteX1" fmla="*/ 0 w 67627"/>
                <a:gd name="connsiteY1" fmla="*/ 66580 h 66579"/>
                <a:gd name="connsiteX2" fmla="*/ 17621 w 67627"/>
                <a:gd name="connsiteY2" fmla="*/ 33814 h 66579"/>
                <a:gd name="connsiteX3" fmla="*/ 2000 w 67627"/>
                <a:gd name="connsiteY3" fmla="*/ 0 h 66579"/>
              </a:gdLst>
              <a:ahLst/>
              <a:cxnLst>
                <a:cxn ang="0">
                  <a:pos x="connsiteX0" y="connsiteY0"/>
                </a:cxn>
                <a:cxn ang="0">
                  <a:pos x="connsiteX1" y="connsiteY1"/>
                </a:cxn>
                <a:cxn ang="0">
                  <a:pos x="connsiteX2" y="connsiteY2"/>
                </a:cxn>
                <a:cxn ang="0">
                  <a:pos x="connsiteX3" y="connsiteY3"/>
                </a:cxn>
              </a:cxnLst>
              <a:rect l="l" t="t" r="r" b="b"/>
              <a:pathLst>
                <a:path w="67627" h="66579">
                  <a:moveTo>
                    <a:pt x="67628" y="35338"/>
                  </a:moveTo>
                  <a:lnTo>
                    <a:pt x="0" y="66580"/>
                  </a:lnTo>
                  <a:lnTo>
                    <a:pt x="17621" y="33814"/>
                  </a:lnTo>
                  <a:lnTo>
                    <a:pt x="200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8" name="Freeform: Shape 37">
              <a:extLst>
                <a:ext uri="{FF2B5EF4-FFF2-40B4-BE49-F238E27FC236}">
                  <a16:creationId xmlns:a16="http://schemas.microsoft.com/office/drawing/2014/main" id="{F4E34EA6-1EAA-FDE6-FC6A-21DE1D3EBCC9}"/>
                </a:ext>
              </a:extLst>
            </p:cNvPr>
            <p:cNvSpPr/>
            <p:nvPr/>
          </p:nvSpPr>
          <p:spPr>
            <a:xfrm>
              <a:off x="2026920" y="2277427"/>
              <a:ext cx="322230" cy="1904"/>
            </a:xfrm>
            <a:custGeom>
              <a:avLst/>
              <a:gdLst>
                <a:gd name="connsiteX0" fmla="*/ 0 w 322230"/>
                <a:gd name="connsiteY0" fmla="*/ 1619 h 1904"/>
                <a:gd name="connsiteX1" fmla="*/ 192405 w 322230"/>
                <a:gd name="connsiteY1" fmla="*/ 1905 h 1904"/>
                <a:gd name="connsiteX2" fmla="*/ 322231 w 322230"/>
                <a:gd name="connsiteY2" fmla="*/ 0 h 1904"/>
              </a:gdLst>
              <a:ahLst/>
              <a:cxnLst>
                <a:cxn ang="0">
                  <a:pos x="connsiteX0" y="connsiteY0"/>
                </a:cxn>
                <a:cxn ang="0">
                  <a:pos x="connsiteX1" y="connsiteY1"/>
                </a:cxn>
                <a:cxn ang="0">
                  <a:pos x="connsiteX2" y="connsiteY2"/>
                </a:cxn>
              </a:cxnLst>
              <a:rect l="l" t="t" r="r" b="b"/>
              <a:pathLst>
                <a:path w="322230" h="1904">
                  <a:moveTo>
                    <a:pt x="0" y="1619"/>
                  </a:moveTo>
                  <a:lnTo>
                    <a:pt x="192405" y="1905"/>
                  </a:lnTo>
                  <a:lnTo>
                    <a:pt x="322231"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9" name="Freeform: Shape 38">
              <a:extLst>
                <a:ext uri="{FF2B5EF4-FFF2-40B4-BE49-F238E27FC236}">
                  <a16:creationId xmlns:a16="http://schemas.microsoft.com/office/drawing/2014/main" id="{0EC968C9-6F81-9A84-CF4B-CBEB0EE4DDDD}"/>
                </a:ext>
              </a:extLst>
            </p:cNvPr>
            <p:cNvSpPr/>
            <p:nvPr/>
          </p:nvSpPr>
          <p:spPr>
            <a:xfrm>
              <a:off x="2332005" y="2244280"/>
              <a:ext cx="67151" cy="66675"/>
            </a:xfrm>
            <a:custGeom>
              <a:avLst/>
              <a:gdLst>
                <a:gd name="connsiteX0" fmla="*/ 67151 w 67151"/>
                <a:gd name="connsiteY0" fmla="*/ 32385 h 66675"/>
                <a:gd name="connsiteX1" fmla="*/ 1048 w 67151"/>
                <a:gd name="connsiteY1" fmla="*/ 66675 h 66675"/>
                <a:gd name="connsiteX2" fmla="*/ 17145 w 67151"/>
                <a:gd name="connsiteY2" fmla="*/ 33147 h 66675"/>
                <a:gd name="connsiteX3" fmla="*/ 0 w 67151"/>
                <a:gd name="connsiteY3" fmla="*/ 0 h 66675"/>
              </a:gdLst>
              <a:ahLst/>
              <a:cxnLst>
                <a:cxn ang="0">
                  <a:pos x="connsiteX0" y="connsiteY0"/>
                </a:cxn>
                <a:cxn ang="0">
                  <a:pos x="connsiteX1" y="connsiteY1"/>
                </a:cxn>
                <a:cxn ang="0">
                  <a:pos x="connsiteX2" y="connsiteY2"/>
                </a:cxn>
                <a:cxn ang="0">
                  <a:pos x="connsiteX3" y="connsiteY3"/>
                </a:cxn>
              </a:cxnLst>
              <a:rect l="l" t="t" r="r" b="b"/>
              <a:pathLst>
                <a:path w="67151" h="66675">
                  <a:moveTo>
                    <a:pt x="67151" y="32385"/>
                  </a:moveTo>
                  <a:lnTo>
                    <a:pt x="1048" y="66675"/>
                  </a:lnTo>
                  <a:lnTo>
                    <a:pt x="17145" y="33147"/>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0" name="Freeform: Shape 39">
              <a:extLst>
                <a:ext uri="{FF2B5EF4-FFF2-40B4-BE49-F238E27FC236}">
                  <a16:creationId xmlns:a16="http://schemas.microsoft.com/office/drawing/2014/main" id="{8DEE8BD8-5BE9-596E-F92A-DD86AD652913}"/>
                </a:ext>
              </a:extLst>
            </p:cNvPr>
            <p:cNvSpPr/>
            <p:nvPr/>
          </p:nvSpPr>
          <p:spPr>
            <a:xfrm>
              <a:off x="2028825" y="2439352"/>
              <a:ext cx="320420" cy="5810"/>
            </a:xfrm>
            <a:custGeom>
              <a:avLst/>
              <a:gdLst>
                <a:gd name="connsiteX0" fmla="*/ 0 w 320420"/>
                <a:gd name="connsiteY0" fmla="*/ 190 h 5810"/>
                <a:gd name="connsiteX1" fmla="*/ 190500 w 320420"/>
                <a:gd name="connsiteY1" fmla="*/ 0 h 5810"/>
                <a:gd name="connsiteX2" fmla="*/ 320421 w 320420"/>
                <a:gd name="connsiteY2" fmla="*/ 5810 h 5810"/>
              </a:gdLst>
              <a:ahLst/>
              <a:cxnLst>
                <a:cxn ang="0">
                  <a:pos x="connsiteX0" y="connsiteY0"/>
                </a:cxn>
                <a:cxn ang="0">
                  <a:pos x="connsiteX1" y="connsiteY1"/>
                </a:cxn>
                <a:cxn ang="0">
                  <a:pos x="connsiteX2" y="connsiteY2"/>
                </a:cxn>
              </a:cxnLst>
              <a:rect l="l" t="t" r="r" b="b"/>
              <a:pathLst>
                <a:path w="320420" h="5810">
                  <a:moveTo>
                    <a:pt x="0" y="190"/>
                  </a:moveTo>
                  <a:lnTo>
                    <a:pt x="190500" y="0"/>
                  </a:lnTo>
                  <a:lnTo>
                    <a:pt x="320421" y="581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1" name="Freeform: Shape 40">
              <a:extLst>
                <a:ext uri="{FF2B5EF4-FFF2-40B4-BE49-F238E27FC236}">
                  <a16:creationId xmlns:a16="http://schemas.microsoft.com/office/drawing/2014/main" id="{A96B6361-1462-D85F-68D6-295008B24F02}"/>
                </a:ext>
              </a:extLst>
            </p:cNvPr>
            <p:cNvSpPr/>
            <p:nvPr/>
          </p:nvSpPr>
          <p:spPr>
            <a:xfrm>
              <a:off x="2331053" y="2411158"/>
              <a:ext cx="68103" cy="66579"/>
            </a:xfrm>
            <a:custGeom>
              <a:avLst/>
              <a:gdLst>
                <a:gd name="connsiteX0" fmla="*/ 68104 w 68103"/>
                <a:gd name="connsiteY0" fmla="*/ 36290 h 66579"/>
                <a:gd name="connsiteX1" fmla="*/ 0 w 68103"/>
                <a:gd name="connsiteY1" fmla="*/ 66580 h 66579"/>
                <a:gd name="connsiteX2" fmla="*/ 18193 w 68103"/>
                <a:gd name="connsiteY2" fmla="*/ 34004 h 66579"/>
                <a:gd name="connsiteX3" fmla="*/ 3048 w 68103"/>
                <a:gd name="connsiteY3" fmla="*/ 0 h 66579"/>
              </a:gdLst>
              <a:ahLst/>
              <a:cxnLst>
                <a:cxn ang="0">
                  <a:pos x="connsiteX0" y="connsiteY0"/>
                </a:cxn>
                <a:cxn ang="0">
                  <a:pos x="connsiteX1" y="connsiteY1"/>
                </a:cxn>
                <a:cxn ang="0">
                  <a:pos x="connsiteX2" y="connsiteY2"/>
                </a:cxn>
                <a:cxn ang="0">
                  <a:pos x="connsiteX3" y="connsiteY3"/>
                </a:cxn>
              </a:cxnLst>
              <a:rect l="l" t="t" r="r" b="b"/>
              <a:pathLst>
                <a:path w="68103" h="66579">
                  <a:moveTo>
                    <a:pt x="68104" y="36290"/>
                  </a:moveTo>
                  <a:lnTo>
                    <a:pt x="0" y="66580"/>
                  </a:lnTo>
                  <a:lnTo>
                    <a:pt x="18193" y="34004"/>
                  </a:lnTo>
                  <a:lnTo>
                    <a:pt x="3048"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2" name="Freeform: Shape 41">
              <a:extLst>
                <a:ext uri="{FF2B5EF4-FFF2-40B4-BE49-F238E27FC236}">
                  <a16:creationId xmlns:a16="http://schemas.microsoft.com/office/drawing/2014/main" id="{C87A9590-7B33-E94E-44AD-EEAE829CD52E}"/>
                </a:ext>
              </a:extLst>
            </p:cNvPr>
            <p:cNvSpPr/>
            <p:nvPr/>
          </p:nvSpPr>
          <p:spPr>
            <a:xfrm>
              <a:off x="0" y="504825"/>
              <a:ext cx="571500" cy="285750"/>
            </a:xfrm>
            <a:custGeom>
              <a:avLst/>
              <a:gdLst>
                <a:gd name="connsiteX0" fmla="*/ 0 w 571500"/>
                <a:gd name="connsiteY0" fmla="*/ 0 h 285750"/>
                <a:gd name="connsiteX1" fmla="*/ 571500 w 571500"/>
                <a:gd name="connsiteY1" fmla="*/ 0 h 285750"/>
                <a:gd name="connsiteX2" fmla="*/ 571500 w 571500"/>
                <a:gd name="connsiteY2" fmla="*/ 285750 h 285750"/>
                <a:gd name="connsiteX3" fmla="*/ 0 w 57150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571500" h="285750">
                  <a:moveTo>
                    <a:pt x="0" y="0"/>
                  </a:moveTo>
                  <a:lnTo>
                    <a:pt x="571500" y="0"/>
                  </a:lnTo>
                  <a:lnTo>
                    <a:pt x="571500" y="285750"/>
                  </a:lnTo>
                  <a:lnTo>
                    <a:pt x="0" y="2857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3" name="Text Box 37">
              <a:extLst>
                <a:ext uri="{FF2B5EF4-FFF2-40B4-BE49-F238E27FC236}">
                  <a16:creationId xmlns:a16="http://schemas.microsoft.com/office/drawing/2014/main" id="{539FA05A-BB0A-4E06-6E53-6D8B8E11678F}"/>
                </a:ext>
              </a:extLst>
            </p:cNvPr>
            <p:cNvSpPr txBox="1"/>
            <p:nvPr/>
          </p:nvSpPr>
          <p:spPr>
            <a:xfrm>
              <a:off x="-53340" y="520946"/>
              <a:ext cx="6470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i_opcode</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44" name="Freeform: Shape 43">
              <a:extLst>
                <a:ext uri="{FF2B5EF4-FFF2-40B4-BE49-F238E27FC236}">
                  <a16:creationId xmlns:a16="http://schemas.microsoft.com/office/drawing/2014/main" id="{2CED6504-61F3-A2D2-BB6D-E82F1DEF1DF2}"/>
                </a:ext>
              </a:extLst>
            </p:cNvPr>
            <p:cNvSpPr/>
            <p:nvPr/>
          </p:nvSpPr>
          <p:spPr>
            <a:xfrm>
              <a:off x="0" y="1162050"/>
              <a:ext cx="571500" cy="285750"/>
            </a:xfrm>
            <a:custGeom>
              <a:avLst/>
              <a:gdLst>
                <a:gd name="connsiteX0" fmla="*/ 0 w 571500"/>
                <a:gd name="connsiteY0" fmla="*/ 0 h 285750"/>
                <a:gd name="connsiteX1" fmla="*/ 571500 w 571500"/>
                <a:gd name="connsiteY1" fmla="*/ 0 h 285750"/>
                <a:gd name="connsiteX2" fmla="*/ 571500 w 571500"/>
                <a:gd name="connsiteY2" fmla="*/ 285750 h 285750"/>
                <a:gd name="connsiteX3" fmla="*/ 0 w 57150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571500" h="285750">
                  <a:moveTo>
                    <a:pt x="0" y="0"/>
                  </a:moveTo>
                  <a:lnTo>
                    <a:pt x="571500" y="0"/>
                  </a:lnTo>
                  <a:lnTo>
                    <a:pt x="571500" y="285750"/>
                  </a:lnTo>
                  <a:lnTo>
                    <a:pt x="0" y="2857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5" name="Text Box 39">
              <a:extLst>
                <a:ext uri="{FF2B5EF4-FFF2-40B4-BE49-F238E27FC236}">
                  <a16:creationId xmlns:a16="http://schemas.microsoft.com/office/drawing/2014/main" id="{CCB55BD6-82CD-6A72-14E7-F87F6F24D00D}"/>
                </a:ext>
              </a:extLst>
            </p:cNvPr>
            <p:cNvSpPr txBox="1"/>
            <p:nvPr/>
          </p:nvSpPr>
          <p:spPr>
            <a:xfrm>
              <a:off x="-15240" y="1178081"/>
              <a:ext cx="5835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i_funct3</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46" name="Freeform: Shape 45">
              <a:extLst>
                <a:ext uri="{FF2B5EF4-FFF2-40B4-BE49-F238E27FC236}">
                  <a16:creationId xmlns:a16="http://schemas.microsoft.com/office/drawing/2014/main" id="{118C1EE4-4DF7-A839-3C98-F4548C1BF7FF}"/>
                </a:ext>
              </a:extLst>
            </p:cNvPr>
            <p:cNvSpPr/>
            <p:nvPr/>
          </p:nvSpPr>
          <p:spPr>
            <a:xfrm>
              <a:off x="0" y="1819275"/>
              <a:ext cx="571500" cy="285750"/>
            </a:xfrm>
            <a:custGeom>
              <a:avLst/>
              <a:gdLst>
                <a:gd name="connsiteX0" fmla="*/ 0 w 571500"/>
                <a:gd name="connsiteY0" fmla="*/ 0 h 285750"/>
                <a:gd name="connsiteX1" fmla="*/ 571500 w 571500"/>
                <a:gd name="connsiteY1" fmla="*/ 0 h 285750"/>
                <a:gd name="connsiteX2" fmla="*/ 571500 w 571500"/>
                <a:gd name="connsiteY2" fmla="*/ 285750 h 285750"/>
                <a:gd name="connsiteX3" fmla="*/ 0 w 57150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571500" h="285750">
                  <a:moveTo>
                    <a:pt x="0" y="0"/>
                  </a:moveTo>
                  <a:lnTo>
                    <a:pt x="571500" y="0"/>
                  </a:lnTo>
                  <a:lnTo>
                    <a:pt x="571500" y="285750"/>
                  </a:lnTo>
                  <a:lnTo>
                    <a:pt x="0" y="2857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7" name="Text Box 41">
              <a:extLst>
                <a:ext uri="{FF2B5EF4-FFF2-40B4-BE49-F238E27FC236}">
                  <a16:creationId xmlns:a16="http://schemas.microsoft.com/office/drawing/2014/main" id="{FD23A362-BBC3-01BF-748E-CDE696E21456}"/>
                </a:ext>
              </a:extLst>
            </p:cNvPr>
            <p:cNvSpPr txBox="1"/>
            <p:nvPr/>
          </p:nvSpPr>
          <p:spPr>
            <a:xfrm>
              <a:off x="-15240" y="1835217"/>
              <a:ext cx="5835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i_funct7</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48" name="Freeform: Shape 47">
              <a:extLst>
                <a:ext uri="{FF2B5EF4-FFF2-40B4-BE49-F238E27FC236}">
                  <a16:creationId xmlns:a16="http://schemas.microsoft.com/office/drawing/2014/main" id="{E54199A2-1E15-0146-2F3B-573D64ACEA6E}"/>
                </a:ext>
              </a:extLst>
            </p:cNvPr>
            <p:cNvSpPr/>
            <p:nvPr/>
          </p:nvSpPr>
          <p:spPr>
            <a:xfrm>
              <a:off x="571500" y="647700"/>
              <a:ext cx="253650" cy="9525"/>
            </a:xfrm>
            <a:custGeom>
              <a:avLst/>
              <a:gdLst>
                <a:gd name="connsiteX0" fmla="*/ 0 w 253650"/>
                <a:gd name="connsiteY0" fmla="*/ 0 h 9525"/>
                <a:gd name="connsiteX1" fmla="*/ 253651 w 253650"/>
                <a:gd name="connsiteY1" fmla="*/ 0 h 9525"/>
              </a:gdLst>
              <a:ahLst/>
              <a:cxnLst>
                <a:cxn ang="0">
                  <a:pos x="connsiteX0" y="connsiteY0"/>
                </a:cxn>
                <a:cxn ang="0">
                  <a:pos x="connsiteX1" y="connsiteY1"/>
                </a:cxn>
              </a:cxnLst>
              <a:rect l="l" t="t" r="r" b="b"/>
              <a:pathLst>
                <a:path w="253650" h="9525">
                  <a:moveTo>
                    <a:pt x="0" y="0"/>
                  </a:moveTo>
                  <a:lnTo>
                    <a:pt x="253651"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9" name="Freeform: Shape 48">
              <a:extLst>
                <a:ext uri="{FF2B5EF4-FFF2-40B4-BE49-F238E27FC236}">
                  <a16:creationId xmlns:a16="http://schemas.microsoft.com/office/drawing/2014/main" id="{6A69F3F1-75C3-6421-316A-842F60180D7B}"/>
                </a:ext>
              </a:extLst>
            </p:cNvPr>
            <p:cNvSpPr/>
            <p:nvPr/>
          </p:nvSpPr>
          <p:spPr>
            <a:xfrm>
              <a:off x="808481" y="614362"/>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0" name="Freeform: Shape 49">
              <a:extLst>
                <a:ext uri="{FF2B5EF4-FFF2-40B4-BE49-F238E27FC236}">
                  <a16:creationId xmlns:a16="http://schemas.microsoft.com/office/drawing/2014/main" id="{DC6B51EC-09D7-076D-8989-72CCA0477819}"/>
                </a:ext>
              </a:extLst>
            </p:cNvPr>
            <p:cNvSpPr/>
            <p:nvPr/>
          </p:nvSpPr>
          <p:spPr>
            <a:xfrm>
              <a:off x="571500" y="1304925"/>
              <a:ext cx="253650" cy="9525"/>
            </a:xfrm>
            <a:custGeom>
              <a:avLst/>
              <a:gdLst>
                <a:gd name="connsiteX0" fmla="*/ 0 w 253650"/>
                <a:gd name="connsiteY0" fmla="*/ 0 h 9525"/>
                <a:gd name="connsiteX1" fmla="*/ 253651 w 253650"/>
                <a:gd name="connsiteY1" fmla="*/ 0 h 9525"/>
              </a:gdLst>
              <a:ahLst/>
              <a:cxnLst>
                <a:cxn ang="0">
                  <a:pos x="connsiteX0" y="connsiteY0"/>
                </a:cxn>
                <a:cxn ang="0">
                  <a:pos x="connsiteX1" y="connsiteY1"/>
                </a:cxn>
              </a:cxnLst>
              <a:rect l="l" t="t" r="r" b="b"/>
              <a:pathLst>
                <a:path w="253650" h="9525">
                  <a:moveTo>
                    <a:pt x="0" y="0"/>
                  </a:moveTo>
                  <a:lnTo>
                    <a:pt x="253651"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1" name="Freeform: Shape 50">
              <a:extLst>
                <a:ext uri="{FF2B5EF4-FFF2-40B4-BE49-F238E27FC236}">
                  <a16:creationId xmlns:a16="http://schemas.microsoft.com/office/drawing/2014/main" id="{5B020D45-AB15-00DB-0C70-43F67A8F6D04}"/>
                </a:ext>
              </a:extLst>
            </p:cNvPr>
            <p:cNvSpPr/>
            <p:nvPr/>
          </p:nvSpPr>
          <p:spPr>
            <a:xfrm>
              <a:off x="808481" y="1271587"/>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2" name="Freeform: Shape 51">
              <a:extLst>
                <a:ext uri="{FF2B5EF4-FFF2-40B4-BE49-F238E27FC236}">
                  <a16:creationId xmlns:a16="http://schemas.microsoft.com/office/drawing/2014/main" id="{D6CAD231-55BF-5DFA-F7E5-F59E87044F6D}"/>
                </a:ext>
              </a:extLst>
            </p:cNvPr>
            <p:cNvSpPr/>
            <p:nvPr/>
          </p:nvSpPr>
          <p:spPr>
            <a:xfrm>
              <a:off x="571500" y="1962150"/>
              <a:ext cx="253650" cy="9525"/>
            </a:xfrm>
            <a:custGeom>
              <a:avLst/>
              <a:gdLst>
                <a:gd name="connsiteX0" fmla="*/ 0 w 253650"/>
                <a:gd name="connsiteY0" fmla="*/ 0 h 9525"/>
                <a:gd name="connsiteX1" fmla="*/ 253651 w 253650"/>
                <a:gd name="connsiteY1" fmla="*/ 0 h 9525"/>
              </a:gdLst>
              <a:ahLst/>
              <a:cxnLst>
                <a:cxn ang="0">
                  <a:pos x="connsiteX0" y="connsiteY0"/>
                </a:cxn>
                <a:cxn ang="0">
                  <a:pos x="connsiteX1" y="connsiteY1"/>
                </a:cxn>
              </a:cxnLst>
              <a:rect l="l" t="t" r="r" b="b"/>
              <a:pathLst>
                <a:path w="253650" h="9525">
                  <a:moveTo>
                    <a:pt x="0" y="0"/>
                  </a:moveTo>
                  <a:lnTo>
                    <a:pt x="253651"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3" name="Freeform: Shape 52">
              <a:extLst>
                <a:ext uri="{FF2B5EF4-FFF2-40B4-BE49-F238E27FC236}">
                  <a16:creationId xmlns:a16="http://schemas.microsoft.com/office/drawing/2014/main" id="{B0A68F73-B711-EC9A-0219-CE14E38BEB60}"/>
                </a:ext>
              </a:extLst>
            </p:cNvPr>
            <p:cNvSpPr/>
            <p:nvPr/>
          </p:nvSpPr>
          <p:spPr>
            <a:xfrm>
              <a:off x="808481" y="1928812"/>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4" name="Freeform: Shape 53">
              <a:extLst>
                <a:ext uri="{FF2B5EF4-FFF2-40B4-BE49-F238E27FC236}">
                  <a16:creationId xmlns:a16="http://schemas.microsoft.com/office/drawing/2014/main" id="{1343137F-8101-D1DB-750B-934CD5E86AF7}"/>
                </a:ext>
              </a:extLst>
            </p:cNvPr>
            <p:cNvSpPr/>
            <p:nvPr/>
          </p:nvSpPr>
          <p:spPr>
            <a:xfrm>
              <a:off x="2409825" y="104775"/>
              <a:ext cx="571500" cy="114300"/>
            </a:xfrm>
            <a:custGeom>
              <a:avLst/>
              <a:gdLst>
                <a:gd name="connsiteX0" fmla="*/ 0 w 571500"/>
                <a:gd name="connsiteY0" fmla="*/ 0 h 114300"/>
                <a:gd name="connsiteX1" fmla="*/ 571500 w 571500"/>
                <a:gd name="connsiteY1" fmla="*/ 0 h 114300"/>
                <a:gd name="connsiteX2" fmla="*/ 571500 w 571500"/>
                <a:gd name="connsiteY2" fmla="*/ 114300 h 114300"/>
                <a:gd name="connsiteX3" fmla="*/ 0 w 5715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571500" h="114300">
                  <a:moveTo>
                    <a:pt x="0" y="0"/>
                  </a:moveTo>
                  <a:lnTo>
                    <a:pt x="571500" y="0"/>
                  </a:lnTo>
                  <a:lnTo>
                    <a:pt x="571500" y="114300"/>
                  </a:lnTo>
                  <a:lnTo>
                    <a:pt x="0" y="11430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5" name="Text Box 49">
              <a:extLst>
                <a:ext uri="{FF2B5EF4-FFF2-40B4-BE49-F238E27FC236}">
                  <a16:creationId xmlns:a16="http://schemas.microsoft.com/office/drawing/2014/main" id="{FAFE4204-A88A-D2BE-6BE3-55CA6D548713}"/>
                </a:ext>
              </a:extLst>
            </p:cNvPr>
            <p:cNvSpPr txBox="1"/>
            <p:nvPr/>
          </p:nvSpPr>
          <p:spPr>
            <a:xfrm>
              <a:off x="2385060" y="35237"/>
              <a:ext cx="5835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o_imsrc</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56" name="Freeform: Shape 55">
              <a:extLst>
                <a:ext uri="{FF2B5EF4-FFF2-40B4-BE49-F238E27FC236}">
                  <a16:creationId xmlns:a16="http://schemas.microsoft.com/office/drawing/2014/main" id="{01FB27B0-5F6A-ED2E-E7FA-4F2CF601C59C}"/>
                </a:ext>
              </a:extLst>
            </p:cNvPr>
            <p:cNvSpPr/>
            <p:nvPr/>
          </p:nvSpPr>
          <p:spPr>
            <a:xfrm>
              <a:off x="2409825" y="266700"/>
              <a:ext cx="542925" cy="114300"/>
            </a:xfrm>
            <a:custGeom>
              <a:avLst/>
              <a:gdLst>
                <a:gd name="connsiteX0" fmla="*/ 0 w 542925"/>
                <a:gd name="connsiteY0" fmla="*/ 0 h 114300"/>
                <a:gd name="connsiteX1" fmla="*/ 542925 w 542925"/>
                <a:gd name="connsiteY1" fmla="*/ 0 h 114300"/>
                <a:gd name="connsiteX2" fmla="*/ 542925 w 542925"/>
                <a:gd name="connsiteY2" fmla="*/ 114300 h 114300"/>
                <a:gd name="connsiteX3" fmla="*/ 0 w 542925"/>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542925" h="114300">
                  <a:moveTo>
                    <a:pt x="0" y="0"/>
                  </a:moveTo>
                  <a:lnTo>
                    <a:pt x="542925" y="0"/>
                  </a:lnTo>
                  <a:lnTo>
                    <a:pt x="542925" y="114300"/>
                  </a:lnTo>
                  <a:lnTo>
                    <a:pt x="0" y="11430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7" name="Text Box 51">
              <a:extLst>
                <a:ext uri="{FF2B5EF4-FFF2-40B4-BE49-F238E27FC236}">
                  <a16:creationId xmlns:a16="http://schemas.microsoft.com/office/drawing/2014/main" id="{8E4A023E-1908-9090-8C87-688877906BF9}"/>
                </a:ext>
              </a:extLst>
            </p:cNvPr>
            <p:cNvSpPr txBox="1"/>
            <p:nvPr/>
          </p:nvSpPr>
          <p:spPr>
            <a:xfrm>
              <a:off x="2389822" y="197141"/>
              <a:ext cx="5708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o_UCtrl</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58" name="Freeform: Shape 57">
              <a:extLst>
                <a:ext uri="{FF2B5EF4-FFF2-40B4-BE49-F238E27FC236}">
                  <a16:creationId xmlns:a16="http://schemas.microsoft.com/office/drawing/2014/main" id="{EA750770-07EC-8858-FF6C-148D153E3A7E}"/>
                </a:ext>
              </a:extLst>
            </p:cNvPr>
            <p:cNvSpPr/>
            <p:nvPr/>
          </p:nvSpPr>
          <p:spPr>
            <a:xfrm>
              <a:off x="2409825" y="390525"/>
              <a:ext cx="733425" cy="114300"/>
            </a:xfrm>
            <a:custGeom>
              <a:avLst/>
              <a:gdLst>
                <a:gd name="connsiteX0" fmla="*/ 0 w 733425"/>
                <a:gd name="connsiteY0" fmla="*/ 0 h 114300"/>
                <a:gd name="connsiteX1" fmla="*/ 733425 w 733425"/>
                <a:gd name="connsiteY1" fmla="*/ 0 h 114300"/>
                <a:gd name="connsiteX2" fmla="*/ 733425 w 733425"/>
                <a:gd name="connsiteY2" fmla="*/ 114300 h 114300"/>
                <a:gd name="connsiteX3" fmla="*/ 0 w 733425"/>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733425" h="114300">
                  <a:moveTo>
                    <a:pt x="0" y="0"/>
                  </a:moveTo>
                  <a:lnTo>
                    <a:pt x="733425" y="0"/>
                  </a:lnTo>
                  <a:lnTo>
                    <a:pt x="733425" y="114300"/>
                  </a:lnTo>
                  <a:lnTo>
                    <a:pt x="0" y="11430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9" name="Text Box 53">
              <a:extLst>
                <a:ext uri="{FF2B5EF4-FFF2-40B4-BE49-F238E27FC236}">
                  <a16:creationId xmlns:a16="http://schemas.microsoft.com/office/drawing/2014/main" id="{E3BEC3EC-4E1C-69B8-128A-A68F7CBA4A7E}"/>
                </a:ext>
              </a:extLst>
            </p:cNvPr>
            <p:cNvSpPr txBox="1"/>
            <p:nvPr/>
          </p:nvSpPr>
          <p:spPr>
            <a:xfrm>
              <a:off x="2389822" y="320948"/>
              <a:ext cx="7423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o_resultsrc</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60" name="Freeform: Shape 59">
              <a:extLst>
                <a:ext uri="{FF2B5EF4-FFF2-40B4-BE49-F238E27FC236}">
                  <a16:creationId xmlns:a16="http://schemas.microsoft.com/office/drawing/2014/main" id="{938333CF-EB33-64C7-E1B2-72C548CD7251}"/>
                </a:ext>
              </a:extLst>
            </p:cNvPr>
            <p:cNvSpPr/>
            <p:nvPr/>
          </p:nvSpPr>
          <p:spPr>
            <a:xfrm>
              <a:off x="2409825" y="552450"/>
              <a:ext cx="704850" cy="114300"/>
            </a:xfrm>
            <a:custGeom>
              <a:avLst/>
              <a:gdLst>
                <a:gd name="connsiteX0" fmla="*/ 0 w 704850"/>
                <a:gd name="connsiteY0" fmla="*/ 0 h 114300"/>
                <a:gd name="connsiteX1" fmla="*/ 704850 w 704850"/>
                <a:gd name="connsiteY1" fmla="*/ 0 h 114300"/>
                <a:gd name="connsiteX2" fmla="*/ 704850 w 704850"/>
                <a:gd name="connsiteY2" fmla="*/ 114300 h 114300"/>
                <a:gd name="connsiteX3" fmla="*/ 0 w 70485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704850" h="114300">
                  <a:moveTo>
                    <a:pt x="0" y="0"/>
                  </a:moveTo>
                  <a:lnTo>
                    <a:pt x="704850" y="0"/>
                  </a:lnTo>
                  <a:lnTo>
                    <a:pt x="704850" y="114300"/>
                  </a:lnTo>
                  <a:lnTo>
                    <a:pt x="0" y="11430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1" name="Text Box 55">
              <a:extLst>
                <a:ext uri="{FF2B5EF4-FFF2-40B4-BE49-F238E27FC236}">
                  <a16:creationId xmlns:a16="http://schemas.microsoft.com/office/drawing/2014/main" id="{C4689CAD-AEE0-4443-9E3F-359443712E89}"/>
                </a:ext>
              </a:extLst>
            </p:cNvPr>
            <p:cNvSpPr txBox="1"/>
            <p:nvPr/>
          </p:nvSpPr>
          <p:spPr>
            <a:xfrm>
              <a:off x="2389822" y="482852"/>
              <a:ext cx="7169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o_regwrite</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62" name="Freeform: Shape 61">
              <a:extLst>
                <a:ext uri="{FF2B5EF4-FFF2-40B4-BE49-F238E27FC236}">
                  <a16:creationId xmlns:a16="http://schemas.microsoft.com/office/drawing/2014/main" id="{FA4A2A8F-4089-8BB0-53BA-ACDDB58FC1E1}"/>
                </a:ext>
              </a:extLst>
            </p:cNvPr>
            <p:cNvSpPr/>
            <p:nvPr/>
          </p:nvSpPr>
          <p:spPr>
            <a:xfrm>
              <a:off x="2409825" y="838200"/>
              <a:ext cx="809625" cy="123825"/>
            </a:xfrm>
            <a:custGeom>
              <a:avLst/>
              <a:gdLst>
                <a:gd name="connsiteX0" fmla="*/ 0 w 809625"/>
                <a:gd name="connsiteY0" fmla="*/ 0 h 123825"/>
                <a:gd name="connsiteX1" fmla="*/ 809625 w 809625"/>
                <a:gd name="connsiteY1" fmla="*/ 0 h 123825"/>
                <a:gd name="connsiteX2" fmla="*/ 809625 w 809625"/>
                <a:gd name="connsiteY2" fmla="*/ 123825 h 123825"/>
                <a:gd name="connsiteX3" fmla="*/ 0 w 809625"/>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809625" h="123825">
                  <a:moveTo>
                    <a:pt x="0" y="0"/>
                  </a:moveTo>
                  <a:lnTo>
                    <a:pt x="809625" y="0"/>
                  </a:lnTo>
                  <a:lnTo>
                    <a:pt x="809625" y="123825"/>
                  </a:lnTo>
                  <a:lnTo>
                    <a:pt x="0" y="123825"/>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3" name="Text Box 57">
              <a:extLst>
                <a:ext uri="{FF2B5EF4-FFF2-40B4-BE49-F238E27FC236}">
                  <a16:creationId xmlns:a16="http://schemas.microsoft.com/office/drawing/2014/main" id="{C9B80EA5-1DFE-D178-74E7-C5637C1E231D}"/>
                </a:ext>
              </a:extLst>
            </p:cNvPr>
            <p:cNvSpPr txBox="1"/>
            <p:nvPr/>
          </p:nvSpPr>
          <p:spPr>
            <a:xfrm>
              <a:off x="2394585" y="768562"/>
              <a:ext cx="8058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o_memwrite</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48" name="Freeform: Shape 2047">
              <a:extLst>
                <a:ext uri="{FF2B5EF4-FFF2-40B4-BE49-F238E27FC236}">
                  <a16:creationId xmlns:a16="http://schemas.microsoft.com/office/drawing/2014/main" id="{71EF7F29-796D-E026-F923-C8A5D7209E13}"/>
                </a:ext>
              </a:extLst>
            </p:cNvPr>
            <p:cNvSpPr/>
            <p:nvPr/>
          </p:nvSpPr>
          <p:spPr>
            <a:xfrm>
              <a:off x="2419350" y="714375"/>
              <a:ext cx="666750" cy="114300"/>
            </a:xfrm>
            <a:custGeom>
              <a:avLst/>
              <a:gdLst>
                <a:gd name="connsiteX0" fmla="*/ 0 w 666750"/>
                <a:gd name="connsiteY0" fmla="*/ 0 h 114300"/>
                <a:gd name="connsiteX1" fmla="*/ 666750 w 666750"/>
                <a:gd name="connsiteY1" fmla="*/ 0 h 114300"/>
                <a:gd name="connsiteX2" fmla="*/ 666750 w 666750"/>
                <a:gd name="connsiteY2" fmla="*/ 114300 h 114300"/>
                <a:gd name="connsiteX3" fmla="*/ 0 w 66675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666750" h="114300">
                  <a:moveTo>
                    <a:pt x="0" y="0"/>
                  </a:moveTo>
                  <a:lnTo>
                    <a:pt x="666750" y="0"/>
                  </a:lnTo>
                  <a:lnTo>
                    <a:pt x="666750" y="114300"/>
                  </a:lnTo>
                  <a:lnTo>
                    <a:pt x="0" y="11430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49" name="Text Box 59">
              <a:extLst>
                <a:ext uri="{FF2B5EF4-FFF2-40B4-BE49-F238E27FC236}">
                  <a16:creationId xmlns:a16="http://schemas.microsoft.com/office/drawing/2014/main" id="{78A3074B-B9BE-1FB5-8980-9EF8530A3C2A}"/>
                </a:ext>
              </a:extLst>
            </p:cNvPr>
            <p:cNvSpPr txBox="1"/>
            <p:nvPr/>
          </p:nvSpPr>
          <p:spPr>
            <a:xfrm>
              <a:off x="2389822" y="644754"/>
              <a:ext cx="6915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o_alusrcB</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51" name="Freeform: Shape 2050">
              <a:extLst>
                <a:ext uri="{FF2B5EF4-FFF2-40B4-BE49-F238E27FC236}">
                  <a16:creationId xmlns:a16="http://schemas.microsoft.com/office/drawing/2014/main" id="{470F5A6B-2B3A-1CCC-87A5-5AA29BB49B69}"/>
                </a:ext>
              </a:extLst>
            </p:cNvPr>
            <p:cNvSpPr/>
            <p:nvPr/>
          </p:nvSpPr>
          <p:spPr>
            <a:xfrm>
              <a:off x="2409825" y="1000125"/>
              <a:ext cx="647700" cy="123825"/>
            </a:xfrm>
            <a:custGeom>
              <a:avLst/>
              <a:gdLst>
                <a:gd name="connsiteX0" fmla="*/ 0 w 647700"/>
                <a:gd name="connsiteY0" fmla="*/ 0 h 123825"/>
                <a:gd name="connsiteX1" fmla="*/ 647700 w 647700"/>
                <a:gd name="connsiteY1" fmla="*/ 0 h 123825"/>
                <a:gd name="connsiteX2" fmla="*/ 647700 w 647700"/>
                <a:gd name="connsiteY2" fmla="*/ 123825 h 123825"/>
                <a:gd name="connsiteX3" fmla="*/ 0 w 6477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647700" h="123825">
                  <a:moveTo>
                    <a:pt x="0" y="0"/>
                  </a:moveTo>
                  <a:lnTo>
                    <a:pt x="647700" y="0"/>
                  </a:lnTo>
                  <a:lnTo>
                    <a:pt x="647700" y="123825"/>
                  </a:lnTo>
                  <a:lnTo>
                    <a:pt x="0" y="123825"/>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52" name="Text Box 61">
              <a:extLst>
                <a:ext uri="{FF2B5EF4-FFF2-40B4-BE49-F238E27FC236}">
                  <a16:creationId xmlns:a16="http://schemas.microsoft.com/office/drawing/2014/main" id="{59FF404B-1C56-EF0F-4589-71B015B4E94D}"/>
                </a:ext>
              </a:extLst>
            </p:cNvPr>
            <p:cNvSpPr txBox="1"/>
            <p:nvPr/>
          </p:nvSpPr>
          <p:spPr>
            <a:xfrm>
              <a:off x="2389822" y="930465"/>
              <a:ext cx="6597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o_branch</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53" name="Freeform: Shape 2052">
              <a:extLst>
                <a:ext uri="{FF2B5EF4-FFF2-40B4-BE49-F238E27FC236}">
                  <a16:creationId xmlns:a16="http://schemas.microsoft.com/office/drawing/2014/main" id="{1AB41964-3565-03EF-6B58-E1C69E9C3BA0}"/>
                </a:ext>
              </a:extLst>
            </p:cNvPr>
            <p:cNvSpPr/>
            <p:nvPr/>
          </p:nvSpPr>
          <p:spPr>
            <a:xfrm>
              <a:off x="2409825" y="1162050"/>
              <a:ext cx="561975" cy="123825"/>
            </a:xfrm>
            <a:custGeom>
              <a:avLst/>
              <a:gdLst>
                <a:gd name="connsiteX0" fmla="*/ 0 w 561975"/>
                <a:gd name="connsiteY0" fmla="*/ 0 h 123825"/>
                <a:gd name="connsiteX1" fmla="*/ 561975 w 561975"/>
                <a:gd name="connsiteY1" fmla="*/ 0 h 123825"/>
                <a:gd name="connsiteX2" fmla="*/ 561975 w 561975"/>
                <a:gd name="connsiteY2" fmla="*/ 123825 h 123825"/>
                <a:gd name="connsiteX3" fmla="*/ 0 w 561975"/>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561975" h="123825">
                  <a:moveTo>
                    <a:pt x="0" y="0"/>
                  </a:moveTo>
                  <a:lnTo>
                    <a:pt x="561975" y="0"/>
                  </a:lnTo>
                  <a:lnTo>
                    <a:pt x="561975" y="123825"/>
                  </a:lnTo>
                  <a:lnTo>
                    <a:pt x="0" y="123825"/>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54" name="Text Box 63">
              <a:extLst>
                <a:ext uri="{FF2B5EF4-FFF2-40B4-BE49-F238E27FC236}">
                  <a16:creationId xmlns:a16="http://schemas.microsoft.com/office/drawing/2014/main" id="{FAFB720B-E638-CBAF-D4EF-2EEBFBF441A5}"/>
                </a:ext>
              </a:extLst>
            </p:cNvPr>
            <p:cNvSpPr txBox="1"/>
            <p:nvPr/>
          </p:nvSpPr>
          <p:spPr>
            <a:xfrm>
              <a:off x="2399347" y="1092368"/>
              <a:ext cx="5581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o_jump</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55" name="Freeform: Shape 2054">
              <a:extLst>
                <a:ext uri="{FF2B5EF4-FFF2-40B4-BE49-F238E27FC236}">
                  <a16:creationId xmlns:a16="http://schemas.microsoft.com/office/drawing/2014/main" id="{2676A887-BB4B-6233-4645-8924777CAFD9}"/>
                </a:ext>
              </a:extLst>
            </p:cNvPr>
            <p:cNvSpPr/>
            <p:nvPr/>
          </p:nvSpPr>
          <p:spPr>
            <a:xfrm>
              <a:off x="2409825" y="1314450"/>
              <a:ext cx="561975" cy="133350"/>
            </a:xfrm>
            <a:custGeom>
              <a:avLst/>
              <a:gdLst>
                <a:gd name="connsiteX0" fmla="*/ 0 w 561975"/>
                <a:gd name="connsiteY0" fmla="*/ 0 h 133350"/>
                <a:gd name="connsiteX1" fmla="*/ 561975 w 561975"/>
                <a:gd name="connsiteY1" fmla="*/ 0 h 133350"/>
                <a:gd name="connsiteX2" fmla="*/ 561975 w 561975"/>
                <a:gd name="connsiteY2" fmla="*/ 133350 h 133350"/>
                <a:gd name="connsiteX3" fmla="*/ 0 w 561975"/>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561975" h="133350">
                  <a:moveTo>
                    <a:pt x="0" y="0"/>
                  </a:moveTo>
                  <a:lnTo>
                    <a:pt x="561975" y="0"/>
                  </a:lnTo>
                  <a:lnTo>
                    <a:pt x="561975" y="133350"/>
                  </a:lnTo>
                  <a:lnTo>
                    <a:pt x="0" y="1333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57" name="Text Box 53093249">
              <a:extLst>
                <a:ext uri="{FF2B5EF4-FFF2-40B4-BE49-F238E27FC236}">
                  <a16:creationId xmlns:a16="http://schemas.microsoft.com/office/drawing/2014/main" id="{9F0BB132-CF45-B6CF-1F04-A8ED6D074C51}"/>
                </a:ext>
              </a:extLst>
            </p:cNvPr>
            <p:cNvSpPr txBox="1"/>
            <p:nvPr/>
          </p:nvSpPr>
          <p:spPr>
            <a:xfrm>
              <a:off x="2399347" y="1254271"/>
              <a:ext cx="5645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o_bjreg</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59" name="Freeform: Shape 2058">
              <a:extLst>
                <a:ext uri="{FF2B5EF4-FFF2-40B4-BE49-F238E27FC236}">
                  <a16:creationId xmlns:a16="http://schemas.microsoft.com/office/drawing/2014/main" id="{7D7DD1BE-1969-F718-9359-4360E79F0B31}"/>
                </a:ext>
              </a:extLst>
            </p:cNvPr>
            <p:cNvSpPr/>
            <p:nvPr/>
          </p:nvSpPr>
          <p:spPr>
            <a:xfrm>
              <a:off x="2409825" y="1485900"/>
              <a:ext cx="514350" cy="114300"/>
            </a:xfrm>
            <a:custGeom>
              <a:avLst/>
              <a:gdLst>
                <a:gd name="connsiteX0" fmla="*/ 0 w 514350"/>
                <a:gd name="connsiteY0" fmla="*/ 0 h 114300"/>
                <a:gd name="connsiteX1" fmla="*/ 514350 w 514350"/>
                <a:gd name="connsiteY1" fmla="*/ 0 h 114300"/>
                <a:gd name="connsiteX2" fmla="*/ 514350 w 514350"/>
                <a:gd name="connsiteY2" fmla="*/ 114300 h 114300"/>
                <a:gd name="connsiteX3" fmla="*/ 0 w 51435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514350" h="114300">
                  <a:moveTo>
                    <a:pt x="0" y="0"/>
                  </a:moveTo>
                  <a:lnTo>
                    <a:pt x="514350" y="0"/>
                  </a:lnTo>
                  <a:lnTo>
                    <a:pt x="514350" y="114300"/>
                  </a:lnTo>
                  <a:lnTo>
                    <a:pt x="0" y="11430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60" name="Text Box 53093251">
              <a:extLst>
                <a:ext uri="{FF2B5EF4-FFF2-40B4-BE49-F238E27FC236}">
                  <a16:creationId xmlns:a16="http://schemas.microsoft.com/office/drawing/2014/main" id="{10A172B9-557B-57CF-75C0-C91CA60D80C2}"/>
                </a:ext>
              </a:extLst>
            </p:cNvPr>
            <p:cNvSpPr txBox="1"/>
            <p:nvPr/>
          </p:nvSpPr>
          <p:spPr>
            <a:xfrm>
              <a:off x="2399347" y="1416174"/>
              <a:ext cx="5137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o_size</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61" name="Freeform: Shape 2060">
              <a:extLst>
                <a:ext uri="{FF2B5EF4-FFF2-40B4-BE49-F238E27FC236}">
                  <a16:creationId xmlns:a16="http://schemas.microsoft.com/office/drawing/2014/main" id="{58FCD00C-5320-9C6D-EC7D-0BF1E5036F03}"/>
                </a:ext>
              </a:extLst>
            </p:cNvPr>
            <p:cNvSpPr/>
            <p:nvPr/>
          </p:nvSpPr>
          <p:spPr>
            <a:xfrm>
              <a:off x="2409825" y="1609725"/>
              <a:ext cx="581025" cy="123825"/>
            </a:xfrm>
            <a:custGeom>
              <a:avLst/>
              <a:gdLst>
                <a:gd name="connsiteX0" fmla="*/ 0 w 581025"/>
                <a:gd name="connsiteY0" fmla="*/ 0 h 123825"/>
                <a:gd name="connsiteX1" fmla="*/ 581025 w 581025"/>
                <a:gd name="connsiteY1" fmla="*/ 0 h 123825"/>
                <a:gd name="connsiteX2" fmla="*/ 581025 w 581025"/>
                <a:gd name="connsiteY2" fmla="*/ 123825 h 123825"/>
                <a:gd name="connsiteX3" fmla="*/ 0 w 581025"/>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581025" h="123825">
                  <a:moveTo>
                    <a:pt x="0" y="0"/>
                  </a:moveTo>
                  <a:lnTo>
                    <a:pt x="581025" y="0"/>
                  </a:lnTo>
                  <a:lnTo>
                    <a:pt x="581025" y="123825"/>
                  </a:lnTo>
                  <a:lnTo>
                    <a:pt x="0" y="123825"/>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62" name="Text Box 53093253">
              <a:extLst>
                <a:ext uri="{FF2B5EF4-FFF2-40B4-BE49-F238E27FC236}">
                  <a16:creationId xmlns:a16="http://schemas.microsoft.com/office/drawing/2014/main" id="{66E73376-D95C-607D-F3D9-C0B4529B1974}"/>
                </a:ext>
              </a:extLst>
            </p:cNvPr>
            <p:cNvSpPr txBox="1"/>
            <p:nvPr/>
          </p:nvSpPr>
          <p:spPr>
            <a:xfrm>
              <a:off x="2399347" y="1540006"/>
              <a:ext cx="6026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o_LdExt</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63" name="Freeform: Shape 2062">
              <a:extLst>
                <a:ext uri="{FF2B5EF4-FFF2-40B4-BE49-F238E27FC236}">
                  <a16:creationId xmlns:a16="http://schemas.microsoft.com/office/drawing/2014/main" id="{194B8B6F-C50D-1E90-0F69-9AEDE7A5D8F2}"/>
                </a:ext>
              </a:extLst>
            </p:cNvPr>
            <p:cNvSpPr/>
            <p:nvPr/>
          </p:nvSpPr>
          <p:spPr>
            <a:xfrm>
              <a:off x="2409825" y="1771650"/>
              <a:ext cx="657225" cy="123825"/>
            </a:xfrm>
            <a:custGeom>
              <a:avLst/>
              <a:gdLst>
                <a:gd name="connsiteX0" fmla="*/ 0 w 657225"/>
                <a:gd name="connsiteY0" fmla="*/ 0 h 123825"/>
                <a:gd name="connsiteX1" fmla="*/ 657225 w 657225"/>
                <a:gd name="connsiteY1" fmla="*/ 0 h 123825"/>
                <a:gd name="connsiteX2" fmla="*/ 657225 w 657225"/>
                <a:gd name="connsiteY2" fmla="*/ 123825 h 123825"/>
                <a:gd name="connsiteX3" fmla="*/ 0 w 657225"/>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657225" h="123825">
                  <a:moveTo>
                    <a:pt x="0" y="0"/>
                  </a:moveTo>
                  <a:lnTo>
                    <a:pt x="657225" y="0"/>
                  </a:lnTo>
                  <a:lnTo>
                    <a:pt x="657225" y="123825"/>
                  </a:lnTo>
                  <a:lnTo>
                    <a:pt x="0" y="123825"/>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64" name="Text Box 53093255">
              <a:extLst>
                <a:ext uri="{FF2B5EF4-FFF2-40B4-BE49-F238E27FC236}">
                  <a16:creationId xmlns:a16="http://schemas.microsoft.com/office/drawing/2014/main" id="{37F2DDAA-6B01-6AE9-762E-BB2DE005FCE6}"/>
                </a:ext>
              </a:extLst>
            </p:cNvPr>
            <p:cNvSpPr txBox="1"/>
            <p:nvPr/>
          </p:nvSpPr>
          <p:spPr>
            <a:xfrm>
              <a:off x="2404110" y="1701885"/>
              <a:ext cx="6407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o_isword</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65" name="Freeform: Shape 2064">
              <a:extLst>
                <a:ext uri="{FF2B5EF4-FFF2-40B4-BE49-F238E27FC236}">
                  <a16:creationId xmlns:a16="http://schemas.microsoft.com/office/drawing/2014/main" id="{107445E5-6F8E-825B-807B-C90755677B7F}"/>
                </a:ext>
              </a:extLst>
            </p:cNvPr>
            <p:cNvSpPr/>
            <p:nvPr/>
          </p:nvSpPr>
          <p:spPr>
            <a:xfrm>
              <a:off x="2409825" y="2066925"/>
              <a:ext cx="600075" cy="114300"/>
            </a:xfrm>
            <a:custGeom>
              <a:avLst/>
              <a:gdLst>
                <a:gd name="connsiteX0" fmla="*/ 0 w 600075"/>
                <a:gd name="connsiteY0" fmla="*/ 0 h 114300"/>
                <a:gd name="connsiteX1" fmla="*/ 600075 w 600075"/>
                <a:gd name="connsiteY1" fmla="*/ 0 h 114300"/>
                <a:gd name="connsiteX2" fmla="*/ 600075 w 600075"/>
                <a:gd name="connsiteY2" fmla="*/ 114300 h 114300"/>
                <a:gd name="connsiteX3" fmla="*/ 0 w 600075"/>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600075" h="114300">
                  <a:moveTo>
                    <a:pt x="0" y="0"/>
                  </a:moveTo>
                  <a:lnTo>
                    <a:pt x="600075" y="0"/>
                  </a:lnTo>
                  <a:lnTo>
                    <a:pt x="600075" y="114300"/>
                  </a:lnTo>
                  <a:lnTo>
                    <a:pt x="0" y="11430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66" name="Text Box 53093257">
              <a:extLst>
                <a:ext uri="{FF2B5EF4-FFF2-40B4-BE49-F238E27FC236}">
                  <a16:creationId xmlns:a16="http://schemas.microsoft.com/office/drawing/2014/main" id="{354D2095-031A-E837-51CB-25F0177FD638}"/>
                </a:ext>
              </a:extLst>
            </p:cNvPr>
            <p:cNvSpPr txBox="1"/>
            <p:nvPr/>
          </p:nvSpPr>
          <p:spPr>
            <a:xfrm>
              <a:off x="2404110" y="1997121"/>
              <a:ext cx="5772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o_imsel</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67" name="Freeform: Shape 2066">
              <a:extLst>
                <a:ext uri="{FF2B5EF4-FFF2-40B4-BE49-F238E27FC236}">
                  <a16:creationId xmlns:a16="http://schemas.microsoft.com/office/drawing/2014/main" id="{39833E82-0965-F8BC-659F-8FA7277CB28A}"/>
                </a:ext>
              </a:extLst>
            </p:cNvPr>
            <p:cNvSpPr/>
            <p:nvPr/>
          </p:nvSpPr>
          <p:spPr>
            <a:xfrm>
              <a:off x="2409825" y="1924050"/>
              <a:ext cx="600075" cy="133350"/>
            </a:xfrm>
            <a:custGeom>
              <a:avLst/>
              <a:gdLst>
                <a:gd name="connsiteX0" fmla="*/ 0 w 600075"/>
                <a:gd name="connsiteY0" fmla="*/ 0 h 133350"/>
                <a:gd name="connsiteX1" fmla="*/ 600075 w 600075"/>
                <a:gd name="connsiteY1" fmla="*/ 0 h 133350"/>
                <a:gd name="connsiteX2" fmla="*/ 600075 w 600075"/>
                <a:gd name="connsiteY2" fmla="*/ 133350 h 133350"/>
                <a:gd name="connsiteX3" fmla="*/ 0 w 600075"/>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600075" h="133350">
                  <a:moveTo>
                    <a:pt x="0" y="0"/>
                  </a:moveTo>
                  <a:lnTo>
                    <a:pt x="600075" y="0"/>
                  </a:lnTo>
                  <a:lnTo>
                    <a:pt x="600075" y="133350"/>
                  </a:lnTo>
                  <a:lnTo>
                    <a:pt x="0" y="1333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68" name="Text Box 53093259">
              <a:extLst>
                <a:ext uri="{FF2B5EF4-FFF2-40B4-BE49-F238E27FC236}">
                  <a16:creationId xmlns:a16="http://schemas.microsoft.com/office/drawing/2014/main" id="{4D42F131-8AD5-9EE7-87A6-808073DE36D6}"/>
                </a:ext>
              </a:extLst>
            </p:cNvPr>
            <p:cNvSpPr txBox="1"/>
            <p:nvPr/>
          </p:nvSpPr>
          <p:spPr>
            <a:xfrm>
              <a:off x="2404110" y="1863788"/>
              <a:ext cx="5899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o_aluop</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69" name="Freeform: Shape 2068">
              <a:extLst>
                <a:ext uri="{FF2B5EF4-FFF2-40B4-BE49-F238E27FC236}">
                  <a16:creationId xmlns:a16="http://schemas.microsoft.com/office/drawing/2014/main" id="{4427B3B5-81CE-41AD-413A-9165EE93B5DE}"/>
                </a:ext>
              </a:extLst>
            </p:cNvPr>
            <p:cNvSpPr/>
            <p:nvPr/>
          </p:nvSpPr>
          <p:spPr>
            <a:xfrm>
              <a:off x="2409825" y="2219325"/>
              <a:ext cx="1028700" cy="114300"/>
            </a:xfrm>
            <a:custGeom>
              <a:avLst/>
              <a:gdLst>
                <a:gd name="connsiteX0" fmla="*/ 0 w 1028700"/>
                <a:gd name="connsiteY0" fmla="*/ 0 h 114300"/>
                <a:gd name="connsiteX1" fmla="*/ 1028700 w 1028700"/>
                <a:gd name="connsiteY1" fmla="*/ 0 h 114300"/>
                <a:gd name="connsiteX2" fmla="*/ 1028700 w 1028700"/>
                <a:gd name="connsiteY2" fmla="*/ 114300 h 114300"/>
                <a:gd name="connsiteX3" fmla="*/ 0 w 10287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028700" h="114300">
                  <a:moveTo>
                    <a:pt x="0" y="0"/>
                  </a:moveTo>
                  <a:lnTo>
                    <a:pt x="1028700" y="0"/>
                  </a:lnTo>
                  <a:lnTo>
                    <a:pt x="1028700" y="114300"/>
                  </a:lnTo>
                  <a:lnTo>
                    <a:pt x="0" y="11430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70" name="Text Box 53093261">
              <a:extLst>
                <a:ext uri="{FF2B5EF4-FFF2-40B4-BE49-F238E27FC236}">
                  <a16:creationId xmlns:a16="http://schemas.microsoft.com/office/drawing/2014/main" id="{525FC2AA-7E8F-7BB2-71F2-16F5FCC28EA2}"/>
                </a:ext>
              </a:extLst>
            </p:cNvPr>
            <p:cNvSpPr txBox="1"/>
            <p:nvPr/>
          </p:nvSpPr>
          <p:spPr>
            <a:xfrm>
              <a:off x="2394585" y="2149498"/>
              <a:ext cx="10090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o_new_mux_sel</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71" name="Freeform: Shape 2070">
              <a:extLst>
                <a:ext uri="{FF2B5EF4-FFF2-40B4-BE49-F238E27FC236}">
                  <a16:creationId xmlns:a16="http://schemas.microsoft.com/office/drawing/2014/main" id="{C93DFBD5-052F-31F2-5F11-40830A1F435A}"/>
                </a:ext>
              </a:extLst>
            </p:cNvPr>
            <p:cNvSpPr/>
            <p:nvPr/>
          </p:nvSpPr>
          <p:spPr>
            <a:xfrm>
              <a:off x="2409825" y="2390775"/>
              <a:ext cx="542925" cy="114300"/>
            </a:xfrm>
            <a:custGeom>
              <a:avLst/>
              <a:gdLst>
                <a:gd name="connsiteX0" fmla="*/ 0 w 542925"/>
                <a:gd name="connsiteY0" fmla="*/ 0 h 114300"/>
                <a:gd name="connsiteX1" fmla="*/ 542925 w 542925"/>
                <a:gd name="connsiteY1" fmla="*/ 0 h 114300"/>
                <a:gd name="connsiteX2" fmla="*/ 542925 w 542925"/>
                <a:gd name="connsiteY2" fmla="*/ 114300 h 114300"/>
                <a:gd name="connsiteX3" fmla="*/ 0 w 542925"/>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542925" h="114300">
                  <a:moveTo>
                    <a:pt x="0" y="0"/>
                  </a:moveTo>
                  <a:lnTo>
                    <a:pt x="542925" y="0"/>
                  </a:lnTo>
                  <a:lnTo>
                    <a:pt x="542925" y="114300"/>
                  </a:lnTo>
                  <a:lnTo>
                    <a:pt x="0" y="11430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72" name="Text Box 53093264">
              <a:extLst>
                <a:ext uri="{FF2B5EF4-FFF2-40B4-BE49-F238E27FC236}">
                  <a16:creationId xmlns:a16="http://schemas.microsoft.com/office/drawing/2014/main" id="{CFB68245-2B35-3BAA-9C11-EC3FFFACEA30}"/>
                </a:ext>
              </a:extLst>
            </p:cNvPr>
            <p:cNvSpPr txBox="1"/>
            <p:nvPr/>
          </p:nvSpPr>
          <p:spPr>
            <a:xfrm>
              <a:off x="2404110" y="2320926"/>
              <a:ext cx="5391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o_read</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73" name="Freeform: Shape 2072">
              <a:extLst>
                <a:ext uri="{FF2B5EF4-FFF2-40B4-BE49-F238E27FC236}">
                  <a16:creationId xmlns:a16="http://schemas.microsoft.com/office/drawing/2014/main" id="{1942A2E4-1957-66BE-422B-FF107FF3032E}"/>
                </a:ext>
              </a:extLst>
            </p:cNvPr>
            <p:cNvSpPr/>
            <p:nvPr/>
          </p:nvSpPr>
          <p:spPr>
            <a:xfrm>
              <a:off x="885825" y="0"/>
              <a:ext cx="1143000" cy="2619375"/>
            </a:xfrm>
            <a:custGeom>
              <a:avLst/>
              <a:gdLst>
                <a:gd name="connsiteX0" fmla="*/ 971550 w 1143000"/>
                <a:gd name="connsiteY0" fmla="*/ 0 h 2619375"/>
                <a:gd name="connsiteX1" fmla="*/ 1143000 w 1143000"/>
                <a:gd name="connsiteY1" fmla="*/ 171450 h 2619375"/>
                <a:gd name="connsiteX2" fmla="*/ 1143000 w 1143000"/>
                <a:gd name="connsiteY2" fmla="*/ 2447925 h 2619375"/>
                <a:gd name="connsiteX3" fmla="*/ 971550 w 1143000"/>
                <a:gd name="connsiteY3" fmla="*/ 2619375 h 2619375"/>
                <a:gd name="connsiteX4" fmla="*/ 171450 w 1143000"/>
                <a:gd name="connsiteY4" fmla="*/ 2619375 h 2619375"/>
                <a:gd name="connsiteX5" fmla="*/ 0 w 1143000"/>
                <a:gd name="connsiteY5" fmla="*/ 2447925 h 2619375"/>
                <a:gd name="connsiteX6" fmla="*/ 0 w 1143000"/>
                <a:gd name="connsiteY6" fmla="*/ 171450 h 2619375"/>
                <a:gd name="connsiteX7" fmla="*/ 171450 w 1143000"/>
                <a:gd name="connsiteY7" fmla="*/ 0 h 261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2619375">
                  <a:moveTo>
                    <a:pt x="971550" y="0"/>
                  </a:moveTo>
                  <a:cubicBezTo>
                    <a:pt x="1066239" y="0"/>
                    <a:pt x="1143000" y="76761"/>
                    <a:pt x="1143000" y="171450"/>
                  </a:cubicBezTo>
                  <a:lnTo>
                    <a:pt x="1143000" y="2447925"/>
                  </a:lnTo>
                  <a:cubicBezTo>
                    <a:pt x="1143000" y="2542614"/>
                    <a:pt x="1066239" y="2619375"/>
                    <a:pt x="971550" y="2619375"/>
                  </a:cubicBezTo>
                  <a:lnTo>
                    <a:pt x="171450" y="2619375"/>
                  </a:lnTo>
                  <a:cubicBezTo>
                    <a:pt x="76761" y="2619375"/>
                    <a:pt x="0" y="2542614"/>
                    <a:pt x="0" y="2447925"/>
                  </a:cubicBezTo>
                  <a:lnTo>
                    <a:pt x="0" y="171450"/>
                  </a:lnTo>
                  <a:cubicBezTo>
                    <a:pt x="0" y="76761"/>
                    <a:pt x="76761" y="0"/>
                    <a:pt x="171450" y="0"/>
                  </a:cubicBezTo>
                  <a:close/>
                </a:path>
              </a:pathLst>
            </a:custGeom>
            <a:solidFill>
              <a:srgbClr val="F5F5F5"/>
            </a:solidFill>
            <a:ln w="9525" cap="flat">
              <a:solidFill>
                <a:srgbClr val="666666"/>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74" name="Freeform: Shape 2073">
              <a:extLst>
                <a:ext uri="{FF2B5EF4-FFF2-40B4-BE49-F238E27FC236}">
                  <a16:creationId xmlns:a16="http://schemas.microsoft.com/office/drawing/2014/main" id="{CDE56F1B-EFB8-70F7-1265-542248F81E8A}"/>
                </a:ext>
              </a:extLst>
            </p:cNvPr>
            <p:cNvSpPr/>
            <p:nvPr/>
          </p:nvSpPr>
          <p:spPr>
            <a:xfrm rot="-5400000">
              <a:off x="652462" y="1166812"/>
              <a:ext cx="1609725" cy="285750"/>
            </a:xfrm>
            <a:custGeom>
              <a:avLst/>
              <a:gdLst>
                <a:gd name="connsiteX0" fmla="*/ 0 w 1609725"/>
                <a:gd name="connsiteY0" fmla="*/ 0 h 285750"/>
                <a:gd name="connsiteX1" fmla="*/ 1609725 w 1609725"/>
                <a:gd name="connsiteY1" fmla="*/ 0 h 285750"/>
                <a:gd name="connsiteX2" fmla="*/ 1609725 w 1609725"/>
                <a:gd name="connsiteY2" fmla="*/ 285750 h 285750"/>
                <a:gd name="connsiteX3" fmla="*/ 0 w 1609725"/>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609725" h="285750">
                  <a:moveTo>
                    <a:pt x="0" y="0"/>
                  </a:moveTo>
                  <a:lnTo>
                    <a:pt x="1609725" y="0"/>
                  </a:lnTo>
                  <a:lnTo>
                    <a:pt x="1609725" y="285750"/>
                  </a:lnTo>
                  <a:lnTo>
                    <a:pt x="0" y="2857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75" name="Text Box 53093267">
              <a:extLst>
                <a:ext uri="{FF2B5EF4-FFF2-40B4-BE49-F238E27FC236}">
                  <a16:creationId xmlns:a16="http://schemas.microsoft.com/office/drawing/2014/main" id="{E85C0AB3-13AD-B760-82F9-9694D4BD1C42}"/>
                </a:ext>
              </a:extLst>
            </p:cNvPr>
            <p:cNvSpPr txBox="1"/>
            <p:nvPr/>
          </p:nvSpPr>
          <p:spPr>
            <a:xfrm rot="16200000">
              <a:off x="741042" y="1187608"/>
              <a:ext cx="1593850"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b="1" kern="100">
                  <a:solidFill>
                    <a:srgbClr val="000000"/>
                  </a:solidFill>
                  <a:effectLst/>
                  <a:latin typeface="Helvetica" panose="020B0604020202020204" pitchFamily="34" charset="0"/>
                  <a:ea typeface="Aptos" panose="020B0004020202020204" pitchFamily="34" charset="0"/>
                </a:rPr>
                <a:t>riscv_core_main_decoder</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76" name="Freeform: Shape 2075">
              <a:extLst>
                <a:ext uri="{FF2B5EF4-FFF2-40B4-BE49-F238E27FC236}">
                  <a16:creationId xmlns:a16="http://schemas.microsoft.com/office/drawing/2014/main" id="{E8F78FE5-7616-5941-CED4-5E24B822E874}"/>
                </a:ext>
              </a:extLst>
            </p:cNvPr>
            <p:cNvSpPr/>
            <p:nvPr/>
          </p:nvSpPr>
          <p:spPr>
            <a:xfrm>
              <a:off x="638175" y="609600"/>
              <a:ext cx="76200" cy="76200"/>
            </a:xfrm>
            <a:custGeom>
              <a:avLst/>
              <a:gdLst>
                <a:gd name="connsiteX0" fmla="*/ 0 w 76200"/>
                <a:gd name="connsiteY0" fmla="*/ 76200 h 76200"/>
                <a:gd name="connsiteX1" fmla="*/ 76200 w 76200"/>
                <a:gd name="connsiteY1" fmla="*/ 0 h 76200"/>
              </a:gdLst>
              <a:ahLst/>
              <a:cxnLst>
                <a:cxn ang="0">
                  <a:pos x="connsiteX0" y="connsiteY0"/>
                </a:cxn>
                <a:cxn ang="0">
                  <a:pos x="connsiteX1" y="connsiteY1"/>
                </a:cxn>
              </a:cxnLst>
              <a:rect l="l" t="t" r="r" b="b"/>
              <a:pathLst>
                <a:path w="76200" h="76200">
                  <a:moveTo>
                    <a:pt x="0" y="76200"/>
                  </a:moveTo>
                  <a:lnTo>
                    <a:pt x="76200"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77" name="Freeform: Shape 2076">
              <a:extLst>
                <a:ext uri="{FF2B5EF4-FFF2-40B4-BE49-F238E27FC236}">
                  <a16:creationId xmlns:a16="http://schemas.microsoft.com/office/drawing/2014/main" id="{210F8F8E-C219-980B-1AEA-E4CEA7C0A698}"/>
                </a:ext>
              </a:extLst>
            </p:cNvPr>
            <p:cNvSpPr/>
            <p:nvPr/>
          </p:nvSpPr>
          <p:spPr>
            <a:xfrm>
              <a:off x="638175" y="1266825"/>
              <a:ext cx="76200" cy="76200"/>
            </a:xfrm>
            <a:custGeom>
              <a:avLst/>
              <a:gdLst>
                <a:gd name="connsiteX0" fmla="*/ 0 w 76200"/>
                <a:gd name="connsiteY0" fmla="*/ 76200 h 76200"/>
                <a:gd name="connsiteX1" fmla="*/ 76200 w 76200"/>
                <a:gd name="connsiteY1" fmla="*/ 0 h 76200"/>
              </a:gdLst>
              <a:ahLst/>
              <a:cxnLst>
                <a:cxn ang="0">
                  <a:pos x="connsiteX0" y="connsiteY0"/>
                </a:cxn>
                <a:cxn ang="0">
                  <a:pos x="connsiteX1" y="connsiteY1"/>
                </a:cxn>
              </a:cxnLst>
              <a:rect l="l" t="t" r="r" b="b"/>
              <a:pathLst>
                <a:path w="76200" h="76200">
                  <a:moveTo>
                    <a:pt x="0" y="76200"/>
                  </a:moveTo>
                  <a:lnTo>
                    <a:pt x="76200"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78" name="Freeform: Shape 2077">
              <a:extLst>
                <a:ext uri="{FF2B5EF4-FFF2-40B4-BE49-F238E27FC236}">
                  <a16:creationId xmlns:a16="http://schemas.microsoft.com/office/drawing/2014/main" id="{4BE39E60-72F1-2A23-4291-EBDBE46D7C9D}"/>
                </a:ext>
              </a:extLst>
            </p:cNvPr>
            <p:cNvSpPr/>
            <p:nvPr/>
          </p:nvSpPr>
          <p:spPr>
            <a:xfrm>
              <a:off x="638175" y="1924050"/>
              <a:ext cx="76200" cy="76200"/>
            </a:xfrm>
            <a:custGeom>
              <a:avLst/>
              <a:gdLst>
                <a:gd name="connsiteX0" fmla="*/ 0 w 76200"/>
                <a:gd name="connsiteY0" fmla="*/ 76200 h 76200"/>
                <a:gd name="connsiteX1" fmla="*/ 76200 w 76200"/>
                <a:gd name="connsiteY1" fmla="*/ 0 h 76200"/>
              </a:gdLst>
              <a:ahLst/>
              <a:cxnLst>
                <a:cxn ang="0">
                  <a:pos x="connsiteX0" y="connsiteY0"/>
                </a:cxn>
                <a:cxn ang="0">
                  <a:pos x="connsiteX1" y="connsiteY1"/>
                </a:cxn>
              </a:cxnLst>
              <a:rect l="l" t="t" r="r" b="b"/>
              <a:pathLst>
                <a:path w="76200" h="76200">
                  <a:moveTo>
                    <a:pt x="0" y="76200"/>
                  </a:moveTo>
                  <a:lnTo>
                    <a:pt x="76200"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Tree>
    <p:extLst>
      <p:ext uri="{BB962C8B-B14F-4D97-AF65-F5344CB8AC3E}">
        <p14:creationId xmlns:p14="http://schemas.microsoft.com/office/powerpoint/2010/main" val="1326210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Decode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ALU Decoder </a:t>
            </a:r>
          </a:p>
        </p:txBody>
      </p:sp>
      <p:grpSp>
        <p:nvGrpSpPr>
          <p:cNvPr id="4" name="Picture 4">
            <a:extLst>
              <a:ext uri="{FF2B5EF4-FFF2-40B4-BE49-F238E27FC236}">
                <a16:creationId xmlns:a16="http://schemas.microsoft.com/office/drawing/2014/main" id="{68BAFF46-4A57-4D97-0439-4CAE75772D3B}"/>
              </a:ext>
            </a:extLst>
          </p:cNvPr>
          <p:cNvGrpSpPr/>
          <p:nvPr/>
        </p:nvGrpSpPr>
        <p:grpSpPr>
          <a:xfrm>
            <a:off x="8143704" y="2972825"/>
            <a:ext cx="3399153" cy="1833862"/>
            <a:chOff x="-62783" y="0"/>
            <a:chExt cx="3399417" cy="1834054"/>
          </a:xfrm>
        </p:grpSpPr>
        <p:sp>
          <p:nvSpPr>
            <p:cNvPr id="2080" name="Freeform: Shape 2079">
              <a:extLst>
                <a:ext uri="{FF2B5EF4-FFF2-40B4-BE49-F238E27FC236}">
                  <a16:creationId xmlns:a16="http://schemas.microsoft.com/office/drawing/2014/main" id="{1A41AAC2-ADDA-2710-0A25-69B24FC3C0A4}"/>
                </a:ext>
              </a:extLst>
            </p:cNvPr>
            <p:cNvSpPr/>
            <p:nvPr/>
          </p:nvSpPr>
          <p:spPr>
            <a:xfrm>
              <a:off x="2216150" y="917027"/>
              <a:ext cx="244827" cy="9552"/>
            </a:xfrm>
            <a:custGeom>
              <a:avLst/>
              <a:gdLst>
                <a:gd name="connsiteX0" fmla="*/ 0 w 244827"/>
                <a:gd name="connsiteY0" fmla="*/ 0 h 9552"/>
                <a:gd name="connsiteX1" fmla="*/ 244827 w 244827"/>
                <a:gd name="connsiteY1" fmla="*/ 0 h 9552"/>
              </a:gdLst>
              <a:ahLst/>
              <a:cxnLst>
                <a:cxn ang="0">
                  <a:pos x="connsiteX0" y="connsiteY0"/>
                </a:cxn>
                <a:cxn ang="0">
                  <a:pos x="connsiteX1" y="connsiteY1"/>
                </a:cxn>
              </a:cxnLst>
              <a:rect l="l" t="t" r="r" b="b"/>
              <a:pathLst>
                <a:path w="244827" h="9552">
                  <a:moveTo>
                    <a:pt x="0" y="0"/>
                  </a:moveTo>
                  <a:lnTo>
                    <a:pt x="244827" y="0"/>
                  </a:lnTo>
                </a:path>
              </a:pathLst>
            </a:custGeom>
            <a:no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81" name="Freeform: Shape 2080">
              <a:extLst>
                <a:ext uri="{FF2B5EF4-FFF2-40B4-BE49-F238E27FC236}">
                  <a16:creationId xmlns:a16="http://schemas.microsoft.com/office/drawing/2014/main" id="{45DCF5DB-E7CA-3971-E310-AD9D755986E4}"/>
                </a:ext>
              </a:extLst>
            </p:cNvPr>
            <p:cNvSpPr/>
            <p:nvPr/>
          </p:nvSpPr>
          <p:spPr>
            <a:xfrm>
              <a:off x="2444260" y="883594"/>
              <a:ext cx="66866" cy="66866"/>
            </a:xfrm>
            <a:custGeom>
              <a:avLst/>
              <a:gdLst>
                <a:gd name="connsiteX0" fmla="*/ 66867 w 66866"/>
                <a:gd name="connsiteY0" fmla="*/ 33433 h 66866"/>
                <a:gd name="connsiteX1" fmla="*/ 0 w 66866"/>
                <a:gd name="connsiteY1" fmla="*/ 66867 h 66866"/>
                <a:gd name="connsiteX2" fmla="*/ 16717 w 66866"/>
                <a:gd name="connsiteY2" fmla="*/ 33433 h 66866"/>
                <a:gd name="connsiteX3" fmla="*/ 0 w 66866"/>
                <a:gd name="connsiteY3" fmla="*/ 0 h 66866"/>
              </a:gdLst>
              <a:ahLst/>
              <a:cxnLst>
                <a:cxn ang="0">
                  <a:pos x="connsiteX0" y="connsiteY0"/>
                </a:cxn>
                <a:cxn ang="0">
                  <a:pos x="connsiteX1" y="connsiteY1"/>
                </a:cxn>
                <a:cxn ang="0">
                  <a:pos x="connsiteX2" y="connsiteY2"/>
                </a:cxn>
                <a:cxn ang="0">
                  <a:pos x="connsiteX3" y="connsiteY3"/>
                </a:cxn>
              </a:cxnLst>
              <a:rect l="l" t="t" r="r" b="b"/>
              <a:pathLst>
                <a:path w="66866" h="66866">
                  <a:moveTo>
                    <a:pt x="66867" y="33433"/>
                  </a:moveTo>
                  <a:lnTo>
                    <a:pt x="0" y="66867"/>
                  </a:lnTo>
                  <a:lnTo>
                    <a:pt x="16717" y="33433"/>
                  </a:lnTo>
                  <a:lnTo>
                    <a:pt x="0" y="0"/>
                  </a:lnTo>
                  <a:close/>
                </a:path>
              </a:pathLst>
            </a:custGeom>
            <a:solidFill>
              <a:srgbClr val="000000"/>
            </a:solid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82" name="Freeform: Shape 2081">
              <a:extLst>
                <a:ext uri="{FF2B5EF4-FFF2-40B4-BE49-F238E27FC236}">
                  <a16:creationId xmlns:a16="http://schemas.microsoft.com/office/drawing/2014/main" id="{05416544-D441-B9AD-5F1F-84FC9DDCA12E}"/>
                </a:ext>
              </a:extLst>
            </p:cNvPr>
            <p:cNvSpPr/>
            <p:nvPr/>
          </p:nvSpPr>
          <p:spPr>
            <a:xfrm>
              <a:off x="1069865" y="0"/>
              <a:ext cx="1146284" cy="1834054"/>
            </a:xfrm>
            <a:custGeom>
              <a:avLst/>
              <a:gdLst>
                <a:gd name="connsiteX0" fmla="*/ 974342 w 1146284"/>
                <a:gd name="connsiteY0" fmla="*/ 0 h 1834054"/>
                <a:gd name="connsiteX1" fmla="*/ 1146285 w 1146284"/>
                <a:gd name="connsiteY1" fmla="*/ 171943 h 1834054"/>
                <a:gd name="connsiteX2" fmla="*/ 1146285 w 1146284"/>
                <a:gd name="connsiteY2" fmla="*/ 1662112 h 1834054"/>
                <a:gd name="connsiteX3" fmla="*/ 974342 w 1146284"/>
                <a:gd name="connsiteY3" fmla="*/ 1834055 h 1834054"/>
                <a:gd name="connsiteX4" fmla="*/ 171943 w 1146284"/>
                <a:gd name="connsiteY4" fmla="*/ 1834055 h 1834054"/>
                <a:gd name="connsiteX5" fmla="*/ 0 w 1146284"/>
                <a:gd name="connsiteY5" fmla="*/ 1662112 h 1834054"/>
                <a:gd name="connsiteX6" fmla="*/ 0 w 1146284"/>
                <a:gd name="connsiteY6" fmla="*/ 171943 h 1834054"/>
                <a:gd name="connsiteX7" fmla="*/ 171943 w 1146284"/>
                <a:gd name="connsiteY7" fmla="*/ 0 h 183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284" h="1834054">
                  <a:moveTo>
                    <a:pt x="974342" y="0"/>
                  </a:moveTo>
                  <a:cubicBezTo>
                    <a:pt x="1069303" y="0"/>
                    <a:pt x="1146285" y="76981"/>
                    <a:pt x="1146285" y="171943"/>
                  </a:cubicBezTo>
                  <a:lnTo>
                    <a:pt x="1146285" y="1662112"/>
                  </a:lnTo>
                  <a:cubicBezTo>
                    <a:pt x="1146285" y="1757073"/>
                    <a:pt x="1069303" y="1834055"/>
                    <a:pt x="974342" y="1834055"/>
                  </a:cubicBezTo>
                  <a:lnTo>
                    <a:pt x="171943" y="1834055"/>
                  </a:lnTo>
                  <a:cubicBezTo>
                    <a:pt x="76981" y="1834055"/>
                    <a:pt x="0" y="1757073"/>
                    <a:pt x="0" y="1662112"/>
                  </a:cubicBezTo>
                  <a:lnTo>
                    <a:pt x="0" y="171943"/>
                  </a:lnTo>
                  <a:cubicBezTo>
                    <a:pt x="0" y="76981"/>
                    <a:pt x="76981" y="0"/>
                    <a:pt x="171943" y="0"/>
                  </a:cubicBezTo>
                  <a:close/>
                </a:path>
              </a:pathLst>
            </a:custGeom>
            <a:solidFill>
              <a:srgbClr val="F5F5F5"/>
            </a:solidFill>
            <a:ln w="9552" cap="flat">
              <a:solidFill>
                <a:srgbClr val="666666"/>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83" name="Freeform: Shape 2082">
              <a:extLst>
                <a:ext uri="{FF2B5EF4-FFF2-40B4-BE49-F238E27FC236}">
                  <a16:creationId xmlns:a16="http://schemas.microsoft.com/office/drawing/2014/main" id="{B08B3D93-B39C-AB62-0FB4-D0A6F26AFA1A}"/>
                </a:ext>
              </a:extLst>
            </p:cNvPr>
            <p:cNvSpPr/>
            <p:nvPr/>
          </p:nvSpPr>
          <p:spPr>
            <a:xfrm>
              <a:off x="76418" y="773741"/>
              <a:ext cx="611351" cy="286571"/>
            </a:xfrm>
            <a:custGeom>
              <a:avLst/>
              <a:gdLst>
                <a:gd name="connsiteX0" fmla="*/ 0 w 611351"/>
                <a:gd name="connsiteY0" fmla="*/ 0 h 286571"/>
                <a:gd name="connsiteX1" fmla="*/ 611352 w 611351"/>
                <a:gd name="connsiteY1" fmla="*/ 0 h 286571"/>
                <a:gd name="connsiteX2" fmla="*/ 611352 w 611351"/>
                <a:gd name="connsiteY2" fmla="*/ 286571 h 286571"/>
                <a:gd name="connsiteX3" fmla="*/ 0 w 611351"/>
                <a:gd name="connsiteY3" fmla="*/ 286571 h 286571"/>
              </a:gdLst>
              <a:ahLst/>
              <a:cxnLst>
                <a:cxn ang="0">
                  <a:pos x="connsiteX0" y="connsiteY0"/>
                </a:cxn>
                <a:cxn ang="0">
                  <a:pos x="connsiteX1" y="connsiteY1"/>
                </a:cxn>
                <a:cxn ang="0">
                  <a:pos x="connsiteX2" y="connsiteY2"/>
                </a:cxn>
                <a:cxn ang="0">
                  <a:pos x="connsiteX3" y="connsiteY3"/>
                </a:cxn>
              </a:cxnLst>
              <a:rect l="l" t="t" r="r" b="b"/>
              <a:pathLst>
                <a:path w="611351" h="286571">
                  <a:moveTo>
                    <a:pt x="0" y="0"/>
                  </a:moveTo>
                  <a:lnTo>
                    <a:pt x="611352" y="0"/>
                  </a:lnTo>
                  <a:lnTo>
                    <a:pt x="611352" y="286571"/>
                  </a:lnTo>
                  <a:lnTo>
                    <a:pt x="0" y="286571"/>
                  </a:lnTo>
                  <a:close/>
                </a:path>
              </a:pathLst>
            </a:custGeom>
            <a:noFill/>
            <a:ln w="9552"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84" name="Text Box 7">
              <a:extLst>
                <a:ext uri="{FF2B5EF4-FFF2-40B4-BE49-F238E27FC236}">
                  <a16:creationId xmlns:a16="http://schemas.microsoft.com/office/drawing/2014/main" id="{9D3C83F8-4333-7262-C57B-FD520E32AE0E}"/>
                </a:ext>
              </a:extLst>
            </p:cNvPr>
            <p:cNvSpPr txBox="1"/>
            <p:nvPr/>
          </p:nvSpPr>
          <p:spPr>
            <a:xfrm>
              <a:off x="13608" y="789800"/>
              <a:ext cx="7105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i_funct7_5</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85" name="Freeform: Shape 2084">
              <a:extLst>
                <a:ext uri="{FF2B5EF4-FFF2-40B4-BE49-F238E27FC236}">
                  <a16:creationId xmlns:a16="http://schemas.microsoft.com/office/drawing/2014/main" id="{86A184B1-1B9C-919E-1F65-D5ABB190B7F8}"/>
                </a:ext>
              </a:extLst>
            </p:cNvPr>
            <p:cNvSpPr/>
            <p:nvPr/>
          </p:nvSpPr>
          <p:spPr>
            <a:xfrm>
              <a:off x="152837" y="162390"/>
              <a:ext cx="534932" cy="286571"/>
            </a:xfrm>
            <a:custGeom>
              <a:avLst/>
              <a:gdLst>
                <a:gd name="connsiteX0" fmla="*/ 0 w 534932"/>
                <a:gd name="connsiteY0" fmla="*/ 0 h 286571"/>
                <a:gd name="connsiteX1" fmla="*/ 534933 w 534932"/>
                <a:gd name="connsiteY1" fmla="*/ 0 h 286571"/>
                <a:gd name="connsiteX2" fmla="*/ 534933 w 534932"/>
                <a:gd name="connsiteY2" fmla="*/ 286571 h 286571"/>
                <a:gd name="connsiteX3" fmla="*/ 0 w 534932"/>
                <a:gd name="connsiteY3" fmla="*/ 286571 h 286571"/>
              </a:gdLst>
              <a:ahLst/>
              <a:cxnLst>
                <a:cxn ang="0">
                  <a:pos x="connsiteX0" y="connsiteY0"/>
                </a:cxn>
                <a:cxn ang="0">
                  <a:pos x="connsiteX1" y="connsiteY1"/>
                </a:cxn>
                <a:cxn ang="0">
                  <a:pos x="connsiteX2" y="connsiteY2"/>
                </a:cxn>
                <a:cxn ang="0">
                  <a:pos x="connsiteX3" y="connsiteY3"/>
                </a:cxn>
              </a:cxnLst>
              <a:rect l="l" t="t" r="r" b="b"/>
              <a:pathLst>
                <a:path w="534932" h="286571">
                  <a:moveTo>
                    <a:pt x="0" y="0"/>
                  </a:moveTo>
                  <a:lnTo>
                    <a:pt x="534933" y="0"/>
                  </a:lnTo>
                  <a:lnTo>
                    <a:pt x="534933" y="286571"/>
                  </a:lnTo>
                  <a:lnTo>
                    <a:pt x="0" y="286571"/>
                  </a:lnTo>
                  <a:close/>
                </a:path>
              </a:pathLst>
            </a:custGeom>
            <a:noFill/>
            <a:ln w="9552"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86" name="Text Box 9">
              <a:extLst>
                <a:ext uri="{FF2B5EF4-FFF2-40B4-BE49-F238E27FC236}">
                  <a16:creationId xmlns:a16="http://schemas.microsoft.com/office/drawing/2014/main" id="{7AE06EB0-0941-B5F4-61C6-53791A78DBCC}"/>
                </a:ext>
              </a:extLst>
            </p:cNvPr>
            <p:cNvSpPr txBox="1"/>
            <p:nvPr/>
          </p:nvSpPr>
          <p:spPr>
            <a:xfrm>
              <a:off x="118620" y="178695"/>
              <a:ext cx="5835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i_funct3</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87" name="Freeform: Shape 2086">
              <a:extLst>
                <a:ext uri="{FF2B5EF4-FFF2-40B4-BE49-F238E27FC236}">
                  <a16:creationId xmlns:a16="http://schemas.microsoft.com/office/drawing/2014/main" id="{29383403-234D-F1FB-71DA-4D3982F78BC3}"/>
                </a:ext>
              </a:extLst>
            </p:cNvPr>
            <p:cNvSpPr/>
            <p:nvPr/>
          </p:nvSpPr>
          <p:spPr>
            <a:xfrm>
              <a:off x="229256" y="487170"/>
              <a:ext cx="458513" cy="286571"/>
            </a:xfrm>
            <a:custGeom>
              <a:avLst/>
              <a:gdLst>
                <a:gd name="connsiteX0" fmla="*/ 0 w 458513"/>
                <a:gd name="connsiteY0" fmla="*/ 0 h 286571"/>
                <a:gd name="connsiteX1" fmla="*/ 458514 w 458513"/>
                <a:gd name="connsiteY1" fmla="*/ 0 h 286571"/>
                <a:gd name="connsiteX2" fmla="*/ 458514 w 458513"/>
                <a:gd name="connsiteY2" fmla="*/ 286571 h 286571"/>
                <a:gd name="connsiteX3" fmla="*/ 0 w 458513"/>
                <a:gd name="connsiteY3" fmla="*/ 286571 h 286571"/>
              </a:gdLst>
              <a:ahLst/>
              <a:cxnLst>
                <a:cxn ang="0">
                  <a:pos x="connsiteX0" y="connsiteY0"/>
                </a:cxn>
                <a:cxn ang="0">
                  <a:pos x="connsiteX1" y="connsiteY1"/>
                </a:cxn>
                <a:cxn ang="0">
                  <a:pos x="connsiteX2" y="connsiteY2"/>
                </a:cxn>
                <a:cxn ang="0">
                  <a:pos x="connsiteX3" y="connsiteY3"/>
                </a:cxn>
              </a:cxnLst>
              <a:rect l="l" t="t" r="r" b="b"/>
              <a:pathLst>
                <a:path w="458513" h="286571">
                  <a:moveTo>
                    <a:pt x="0" y="0"/>
                  </a:moveTo>
                  <a:lnTo>
                    <a:pt x="458514" y="0"/>
                  </a:lnTo>
                  <a:lnTo>
                    <a:pt x="458514" y="286571"/>
                  </a:lnTo>
                  <a:lnTo>
                    <a:pt x="0" y="286571"/>
                  </a:lnTo>
                  <a:close/>
                </a:path>
              </a:pathLst>
            </a:custGeom>
            <a:noFill/>
            <a:ln w="9552"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88" name="Text Box 11">
              <a:extLst>
                <a:ext uri="{FF2B5EF4-FFF2-40B4-BE49-F238E27FC236}">
                  <a16:creationId xmlns:a16="http://schemas.microsoft.com/office/drawing/2014/main" id="{19A061E8-E310-0FE9-45B5-A944F436FA8A}"/>
                </a:ext>
              </a:extLst>
            </p:cNvPr>
            <p:cNvSpPr txBox="1"/>
            <p:nvPr/>
          </p:nvSpPr>
          <p:spPr>
            <a:xfrm>
              <a:off x="166359" y="503358"/>
              <a:ext cx="5518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i_aluop</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89" name="Freeform: Shape 2088">
              <a:extLst>
                <a:ext uri="{FF2B5EF4-FFF2-40B4-BE49-F238E27FC236}">
                  <a16:creationId xmlns:a16="http://schemas.microsoft.com/office/drawing/2014/main" id="{D7E883CB-A188-F0F7-B65F-1AD40F38D4C1}"/>
                </a:ext>
              </a:extLst>
            </p:cNvPr>
            <p:cNvSpPr/>
            <p:nvPr/>
          </p:nvSpPr>
          <p:spPr>
            <a:xfrm>
              <a:off x="2521825" y="773741"/>
              <a:ext cx="802399" cy="286571"/>
            </a:xfrm>
            <a:custGeom>
              <a:avLst/>
              <a:gdLst>
                <a:gd name="connsiteX0" fmla="*/ 0 w 802399"/>
                <a:gd name="connsiteY0" fmla="*/ 0 h 286571"/>
                <a:gd name="connsiteX1" fmla="*/ 802399 w 802399"/>
                <a:gd name="connsiteY1" fmla="*/ 0 h 286571"/>
                <a:gd name="connsiteX2" fmla="*/ 802399 w 802399"/>
                <a:gd name="connsiteY2" fmla="*/ 286571 h 286571"/>
                <a:gd name="connsiteX3" fmla="*/ 0 w 802399"/>
                <a:gd name="connsiteY3" fmla="*/ 286571 h 286571"/>
              </a:gdLst>
              <a:ahLst/>
              <a:cxnLst>
                <a:cxn ang="0">
                  <a:pos x="connsiteX0" y="connsiteY0"/>
                </a:cxn>
                <a:cxn ang="0">
                  <a:pos x="connsiteX1" y="connsiteY1"/>
                </a:cxn>
                <a:cxn ang="0">
                  <a:pos x="connsiteX2" y="connsiteY2"/>
                </a:cxn>
                <a:cxn ang="0">
                  <a:pos x="connsiteX3" y="connsiteY3"/>
                </a:cxn>
              </a:cxnLst>
              <a:rect l="l" t="t" r="r" b="b"/>
              <a:pathLst>
                <a:path w="802399" h="286571">
                  <a:moveTo>
                    <a:pt x="0" y="0"/>
                  </a:moveTo>
                  <a:lnTo>
                    <a:pt x="802399" y="0"/>
                  </a:lnTo>
                  <a:lnTo>
                    <a:pt x="802399" y="286571"/>
                  </a:lnTo>
                  <a:lnTo>
                    <a:pt x="0" y="286571"/>
                  </a:lnTo>
                  <a:close/>
                </a:path>
              </a:pathLst>
            </a:custGeom>
            <a:noFill/>
            <a:ln w="9552"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90" name="Text Box 13">
              <a:extLst>
                <a:ext uri="{FF2B5EF4-FFF2-40B4-BE49-F238E27FC236}">
                  <a16:creationId xmlns:a16="http://schemas.microsoft.com/office/drawing/2014/main" id="{579FDD47-B77B-00D7-0A1E-D1C19A010226}"/>
                </a:ext>
              </a:extLst>
            </p:cNvPr>
            <p:cNvSpPr txBox="1"/>
            <p:nvPr/>
          </p:nvSpPr>
          <p:spPr>
            <a:xfrm>
              <a:off x="2467319" y="789825"/>
              <a:ext cx="8693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o_alu_control</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91" name="Freeform: Shape 2090">
              <a:extLst>
                <a:ext uri="{FF2B5EF4-FFF2-40B4-BE49-F238E27FC236}">
                  <a16:creationId xmlns:a16="http://schemas.microsoft.com/office/drawing/2014/main" id="{64FAE563-6262-EE45-6418-336440EDA55C}"/>
                </a:ext>
              </a:extLst>
            </p:cNvPr>
            <p:cNvSpPr/>
            <p:nvPr/>
          </p:nvSpPr>
          <p:spPr>
            <a:xfrm>
              <a:off x="76418" y="1069865"/>
              <a:ext cx="611351" cy="286571"/>
            </a:xfrm>
            <a:custGeom>
              <a:avLst/>
              <a:gdLst>
                <a:gd name="connsiteX0" fmla="*/ 0 w 611351"/>
                <a:gd name="connsiteY0" fmla="*/ 0 h 286571"/>
                <a:gd name="connsiteX1" fmla="*/ 611352 w 611351"/>
                <a:gd name="connsiteY1" fmla="*/ 0 h 286571"/>
                <a:gd name="connsiteX2" fmla="*/ 611352 w 611351"/>
                <a:gd name="connsiteY2" fmla="*/ 286571 h 286571"/>
                <a:gd name="connsiteX3" fmla="*/ 0 w 611351"/>
                <a:gd name="connsiteY3" fmla="*/ 286571 h 286571"/>
              </a:gdLst>
              <a:ahLst/>
              <a:cxnLst>
                <a:cxn ang="0">
                  <a:pos x="connsiteX0" y="connsiteY0"/>
                </a:cxn>
                <a:cxn ang="0">
                  <a:pos x="connsiteX1" y="connsiteY1"/>
                </a:cxn>
                <a:cxn ang="0">
                  <a:pos x="connsiteX2" y="connsiteY2"/>
                </a:cxn>
                <a:cxn ang="0">
                  <a:pos x="connsiteX3" y="connsiteY3"/>
                </a:cxn>
              </a:cxnLst>
              <a:rect l="l" t="t" r="r" b="b"/>
              <a:pathLst>
                <a:path w="611351" h="286571">
                  <a:moveTo>
                    <a:pt x="0" y="0"/>
                  </a:moveTo>
                  <a:lnTo>
                    <a:pt x="611352" y="0"/>
                  </a:lnTo>
                  <a:lnTo>
                    <a:pt x="611352" y="286571"/>
                  </a:lnTo>
                  <a:lnTo>
                    <a:pt x="0" y="286571"/>
                  </a:lnTo>
                  <a:close/>
                </a:path>
              </a:pathLst>
            </a:custGeom>
            <a:noFill/>
            <a:ln w="9552"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92" name="Text Box 15">
              <a:extLst>
                <a:ext uri="{FF2B5EF4-FFF2-40B4-BE49-F238E27FC236}">
                  <a16:creationId xmlns:a16="http://schemas.microsoft.com/office/drawing/2014/main" id="{44CE28DB-D052-2BFB-09E1-FBCD3331123A}"/>
                </a:ext>
              </a:extLst>
            </p:cNvPr>
            <p:cNvSpPr txBox="1"/>
            <p:nvPr/>
          </p:nvSpPr>
          <p:spPr>
            <a:xfrm>
              <a:off x="13602" y="1085841"/>
              <a:ext cx="7105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i_funct7_0</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93" name="Freeform: Shape 2092">
              <a:extLst>
                <a:ext uri="{FF2B5EF4-FFF2-40B4-BE49-F238E27FC236}">
                  <a16:creationId xmlns:a16="http://schemas.microsoft.com/office/drawing/2014/main" id="{2B1A7509-29B3-077E-02DE-74DD078115A6}"/>
                </a:ext>
              </a:extLst>
            </p:cNvPr>
            <p:cNvSpPr/>
            <p:nvPr/>
          </p:nvSpPr>
          <p:spPr>
            <a:xfrm>
              <a:off x="0" y="1375540"/>
              <a:ext cx="687770" cy="286571"/>
            </a:xfrm>
            <a:custGeom>
              <a:avLst/>
              <a:gdLst>
                <a:gd name="connsiteX0" fmla="*/ 0 w 687770"/>
                <a:gd name="connsiteY0" fmla="*/ 0 h 286571"/>
                <a:gd name="connsiteX1" fmla="*/ 687771 w 687770"/>
                <a:gd name="connsiteY1" fmla="*/ 0 h 286571"/>
                <a:gd name="connsiteX2" fmla="*/ 687771 w 687770"/>
                <a:gd name="connsiteY2" fmla="*/ 286571 h 286571"/>
                <a:gd name="connsiteX3" fmla="*/ 0 w 687770"/>
                <a:gd name="connsiteY3" fmla="*/ 286571 h 286571"/>
              </a:gdLst>
              <a:ahLst/>
              <a:cxnLst>
                <a:cxn ang="0">
                  <a:pos x="connsiteX0" y="connsiteY0"/>
                </a:cxn>
                <a:cxn ang="0">
                  <a:pos x="connsiteX1" y="connsiteY1"/>
                </a:cxn>
                <a:cxn ang="0">
                  <a:pos x="connsiteX2" y="connsiteY2"/>
                </a:cxn>
                <a:cxn ang="0">
                  <a:pos x="connsiteX3" y="connsiteY3"/>
                </a:cxn>
              </a:cxnLst>
              <a:rect l="l" t="t" r="r" b="b"/>
              <a:pathLst>
                <a:path w="687770" h="286571">
                  <a:moveTo>
                    <a:pt x="0" y="0"/>
                  </a:moveTo>
                  <a:lnTo>
                    <a:pt x="687771" y="0"/>
                  </a:lnTo>
                  <a:lnTo>
                    <a:pt x="687771" y="286571"/>
                  </a:lnTo>
                  <a:lnTo>
                    <a:pt x="0" y="286571"/>
                  </a:lnTo>
                  <a:close/>
                </a:path>
              </a:pathLst>
            </a:custGeom>
            <a:noFill/>
            <a:ln w="9552"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94" name="Text Box 17">
              <a:extLst>
                <a:ext uri="{FF2B5EF4-FFF2-40B4-BE49-F238E27FC236}">
                  <a16:creationId xmlns:a16="http://schemas.microsoft.com/office/drawing/2014/main" id="{BA328DB3-B445-F20F-F7F5-3F9273EF4209}"/>
                </a:ext>
              </a:extLst>
            </p:cNvPr>
            <p:cNvSpPr txBox="1"/>
            <p:nvPr/>
          </p:nvSpPr>
          <p:spPr>
            <a:xfrm>
              <a:off x="-62783" y="1391406"/>
              <a:ext cx="7740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i_opcode_5</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095" name="Freeform: Shape 2094">
              <a:extLst>
                <a:ext uri="{FF2B5EF4-FFF2-40B4-BE49-F238E27FC236}">
                  <a16:creationId xmlns:a16="http://schemas.microsoft.com/office/drawing/2014/main" id="{404D0A17-B392-BD51-4955-644877F5BE8C}"/>
                </a:ext>
              </a:extLst>
            </p:cNvPr>
            <p:cNvSpPr/>
            <p:nvPr/>
          </p:nvSpPr>
          <p:spPr>
            <a:xfrm>
              <a:off x="687770" y="302810"/>
              <a:ext cx="321246" cy="2865"/>
            </a:xfrm>
            <a:custGeom>
              <a:avLst/>
              <a:gdLst>
                <a:gd name="connsiteX0" fmla="*/ 0 w 321246"/>
                <a:gd name="connsiteY0" fmla="*/ 2866 h 2865"/>
                <a:gd name="connsiteX1" fmla="*/ 191334 w 321246"/>
                <a:gd name="connsiteY1" fmla="*/ 2866 h 2865"/>
                <a:gd name="connsiteX2" fmla="*/ 321246 w 321246"/>
                <a:gd name="connsiteY2" fmla="*/ 0 h 2865"/>
              </a:gdLst>
              <a:ahLst/>
              <a:cxnLst>
                <a:cxn ang="0">
                  <a:pos x="connsiteX0" y="connsiteY0"/>
                </a:cxn>
                <a:cxn ang="0">
                  <a:pos x="connsiteX1" y="connsiteY1"/>
                </a:cxn>
                <a:cxn ang="0">
                  <a:pos x="connsiteX2" y="connsiteY2"/>
                </a:cxn>
              </a:cxnLst>
              <a:rect l="l" t="t" r="r" b="b"/>
              <a:pathLst>
                <a:path w="321246" h="2865">
                  <a:moveTo>
                    <a:pt x="0" y="2866"/>
                  </a:moveTo>
                  <a:lnTo>
                    <a:pt x="191334" y="2866"/>
                  </a:lnTo>
                  <a:lnTo>
                    <a:pt x="321246" y="0"/>
                  </a:lnTo>
                </a:path>
              </a:pathLst>
            </a:custGeom>
            <a:no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96" name="Freeform: Shape 2095">
              <a:extLst>
                <a:ext uri="{FF2B5EF4-FFF2-40B4-BE49-F238E27FC236}">
                  <a16:creationId xmlns:a16="http://schemas.microsoft.com/office/drawing/2014/main" id="{358783A5-0D16-9B92-5189-438B3A0B7D4E}"/>
                </a:ext>
              </a:extLst>
            </p:cNvPr>
            <p:cNvSpPr/>
            <p:nvPr/>
          </p:nvSpPr>
          <p:spPr>
            <a:xfrm>
              <a:off x="991631" y="269758"/>
              <a:ext cx="67535" cy="66866"/>
            </a:xfrm>
            <a:custGeom>
              <a:avLst/>
              <a:gdLst>
                <a:gd name="connsiteX0" fmla="*/ 67535 w 67535"/>
                <a:gd name="connsiteY0" fmla="*/ 31905 h 66866"/>
                <a:gd name="connsiteX1" fmla="*/ 1433 w 67535"/>
                <a:gd name="connsiteY1" fmla="*/ 66867 h 66866"/>
                <a:gd name="connsiteX2" fmla="*/ 17385 w 67535"/>
                <a:gd name="connsiteY2" fmla="*/ 33051 h 66866"/>
                <a:gd name="connsiteX3" fmla="*/ 0 w 67535"/>
                <a:gd name="connsiteY3" fmla="*/ 0 h 66866"/>
              </a:gdLst>
              <a:ahLst/>
              <a:cxnLst>
                <a:cxn ang="0">
                  <a:pos x="connsiteX0" y="connsiteY0"/>
                </a:cxn>
                <a:cxn ang="0">
                  <a:pos x="connsiteX1" y="connsiteY1"/>
                </a:cxn>
                <a:cxn ang="0">
                  <a:pos x="connsiteX2" y="connsiteY2"/>
                </a:cxn>
                <a:cxn ang="0">
                  <a:pos x="connsiteX3" y="connsiteY3"/>
                </a:cxn>
              </a:cxnLst>
              <a:rect l="l" t="t" r="r" b="b"/>
              <a:pathLst>
                <a:path w="67535" h="66866">
                  <a:moveTo>
                    <a:pt x="67535" y="31905"/>
                  </a:moveTo>
                  <a:lnTo>
                    <a:pt x="1433" y="66867"/>
                  </a:lnTo>
                  <a:lnTo>
                    <a:pt x="17385" y="33051"/>
                  </a:lnTo>
                  <a:lnTo>
                    <a:pt x="0" y="0"/>
                  </a:lnTo>
                  <a:close/>
                </a:path>
              </a:pathLst>
            </a:custGeom>
            <a:solidFill>
              <a:srgbClr val="000000"/>
            </a:solid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97" name="Freeform: Shape 2096">
              <a:extLst>
                <a:ext uri="{FF2B5EF4-FFF2-40B4-BE49-F238E27FC236}">
                  <a16:creationId xmlns:a16="http://schemas.microsoft.com/office/drawing/2014/main" id="{6AD66B69-7EFF-7DB7-9161-518AFC6F4525}"/>
                </a:ext>
              </a:extLst>
            </p:cNvPr>
            <p:cNvSpPr/>
            <p:nvPr/>
          </p:nvSpPr>
          <p:spPr>
            <a:xfrm>
              <a:off x="687770" y="627877"/>
              <a:ext cx="321246" cy="2579"/>
            </a:xfrm>
            <a:custGeom>
              <a:avLst/>
              <a:gdLst>
                <a:gd name="connsiteX0" fmla="*/ 0 w 321246"/>
                <a:gd name="connsiteY0" fmla="*/ 2579 h 2579"/>
                <a:gd name="connsiteX1" fmla="*/ 191334 w 321246"/>
                <a:gd name="connsiteY1" fmla="*/ 2579 h 2579"/>
                <a:gd name="connsiteX2" fmla="*/ 321246 w 321246"/>
                <a:gd name="connsiteY2" fmla="*/ 0 h 2579"/>
              </a:gdLst>
              <a:ahLst/>
              <a:cxnLst>
                <a:cxn ang="0">
                  <a:pos x="connsiteX0" y="connsiteY0"/>
                </a:cxn>
                <a:cxn ang="0">
                  <a:pos x="connsiteX1" y="connsiteY1"/>
                </a:cxn>
                <a:cxn ang="0">
                  <a:pos x="connsiteX2" y="connsiteY2"/>
                </a:cxn>
              </a:cxnLst>
              <a:rect l="l" t="t" r="r" b="b"/>
              <a:pathLst>
                <a:path w="321246" h="2579">
                  <a:moveTo>
                    <a:pt x="0" y="2579"/>
                  </a:moveTo>
                  <a:lnTo>
                    <a:pt x="191334" y="2579"/>
                  </a:lnTo>
                  <a:lnTo>
                    <a:pt x="321246" y="0"/>
                  </a:lnTo>
                </a:path>
              </a:pathLst>
            </a:custGeom>
            <a:no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98" name="Freeform: Shape 2097">
              <a:extLst>
                <a:ext uri="{FF2B5EF4-FFF2-40B4-BE49-F238E27FC236}">
                  <a16:creationId xmlns:a16="http://schemas.microsoft.com/office/drawing/2014/main" id="{1F24DCAA-3D65-C61F-AB8E-6A829145F768}"/>
                </a:ext>
              </a:extLst>
            </p:cNvPr>
            <p:cNvSpPr/>
            <p:nvPr/>
          </p:nvSpPr>
          <p:spPr>
            <a:xfrm>
              <a:off x="991631" y="594730"/>
              <a:ext cx="67535" cy="66866"/>
            </a:xfrm>
            <a:custGeom>
              <a:avLst/>
              <a:gdLst>
                <a:gd name="connsiteX0" fmla="*/ 67535 w 67535"/>
                <a:gd name="connsiteY0" fmla="*/ 32096 h 66866"/>
                <a:gd name="connsiteX1" fmla="*/ 1337 w 67535"/>
                <a:gd name="connsiteY1" fmla="*/ 66867 h 66866"/>
                <a:gd name="connsiteX2" fmla="*/ 17385 w 67535"/>
                <a:gd name="connsiteY2" fmla="*/ 33147 h 66866"/>
                <a:gd name="connsiteX3" fmla="*/ 0 w 67535"/>
                <a:gd name="connsiteY3" fmla="*/ 0 h 66866"/>
              </a:gdLst>
              <a:ahLst/>
              <a:cxnLst>
                <a:cxn ang="0">
                  <a:pos x="connsiteX0" y="connsiteY0"/>
                </a:cxn>
                <a:cxn ang="0">
                  <a:pos x="connsiteX1" y="connsiteY1"/>
                </a:cxn>
                <a:cxn ang="0">
                  <a:pos x="connsiteX2" y="connsiteY2"/>
                </a:cxn>
                <a:cxn ang="0">
                  <a:pos x="connsiteX3" y="connsiteY3"/>
                </a:cxn>
              </a:cxnLst>
              <a:rect l="l" t="t" r="r" b="b"/>
              <a:pathLst>
                <a:path w="67535" h="66866">
                  <a:moveTo>
                    <a:pt x="67535" y="32096"/>
                  </a:moveTo>
                  <a:lnTo>
                    <a:pt x="1337" y="66867"/>
                  </a:lnTo>
                  <a:lnTo>
                    <a:pt x="17385" y="33147"/>
                  </a:lnTo>
                  <a:lnTo>
                    <a:pt x="0" y="0"/>
                  </a:lnTo>
                  <a:close/>
                </a:path>
              </a:pathLst>
            </a:custGeom>
            <a:solidFill>
              <a:srgbClr val="000000"/>
            </a:solid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99" name="Freeform: Shape 2098">
              <a:extLst>
                <a:ext uri="{FF2B5EF4-FFF2-40B4-BE49-F238E27FC236}">
                  <a16:creationId xmlns:a16="http://schemas.microsoft.com/office/drawing/2014/main" id="{E5EA7F7D-0204-147C-044C-4E22DE2EB215}"/>
                </a:ext>
              </a:extLst>
            </p:cNvPr>
            <p:cNvSpPr/>
            <p:nvPr/>
          </p:nvSpPr>
          <p:spPr>
            <a:xfrm>
              <a:off x="687770" y="917027"/>
              <a:ext cx="321246" cy="9552"/>
            </a:xfrm>
            <a:custGeom>
              <a:avLst/>
              <a:gdLst>
                <a:gd name="connsiteX0" fmla="*/ 0 w 321246"/>
                <a:gd name="connsiteY0" fmla="*/ 0 h 9552"/>
                <a:gd name="connsiteX1" fmla="*/ 321246 w 321246"/>
                <a:gd name="connsiteY1" fmla="*/ 0 h 9552"/>
              </a:gdLst>
              <a:ahLst/>
              <a:cxnLst>
                <a:cxn ang="0">
                  <a:pos x="connsiteX0" y="connsiteY0"/>
                </a:cxn>
                <a:cxn ang="0">
                  <a:pos x="connsiteX1" y="connsiteY1"/>
                </a:cxn>
              </a:cxnLst>
              <a:rect l="l" t="t" r="r" b="b"/>
              <a:pathLst>
                <a:path w="321246" h="9552">
                  <a:moveTo>
                    <a:pt x="0" y="0"/>
                  </a:moveTo>
                  <a:lnTo>
                    <a:pt x="321246" y="0"/>
                  </a:lnTo>
                </a:path>
              </a:pathLst>
            </a:custGeom>
            <a:no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00" name="Freeform: Shape 2099">
              <a:extLst>
                <a:ext uri="{FF2B5EF4-FFF2-40B4-BE49-F238E27FC236}">
                  <a16:creationId xmlns:a16="http://schemas.microsoft.com/office/drawing/2014/main" id="{123945BC-8FE3-F7EB-37B8-6D041A772957}"/>
                </a:ext>
              </a:extLst>
            </p:cNvPr>
            <p:cNvSpPr/>
            <p:nvPr/>
          </p:nvSpPr>
          <p:spPr>
            <a:xfrm>
              <a:off x="992300" y="883594"/>
              <a:ext cx="66866" cy="66866"/>
            </a:xfrm>
            <a:custGeom>
              <a:avLst/>
              <a:gdLst>
                <a:gd name="connsiteX0" fmla="*/ 66867 w 66866"/>
                <a:gd name="connsiteY0" fmla="*/ 33433 h 66866"/>
                <a:gd name="connsiteX1" fmla="*/ 0 w 66866"/>
                <a:gd name="connsiteY1" fmla="*/ 66867 h 66866"/>
                <a:gd name="connsiteX2" fmla="*/ 16717 w 66866"/>
                <a:gd name="connsiteY2" fmla="*/ 33433 h 66866"/>
                <a:gd name="connsiteX3" fmla="*/ 0 w 66866"/>
                <a:gd name="connsiteY3" fmla="*/ 0 h 66866"/>
              </a:gdLst>
              <a:ahLst/>
              <a:cxnLst>
                <a:cxn ang="0">
                  <a:pos x="connsiteX0" y="connsiteY0"/>
                </a:cxn>
                <a:cxn ang="0">
                  <a:pos x="connsiteX1" y="connsiteY1"/>
                </a:cxn>
                <a:cxn ang="0">
                  <a:pos x="connsiteX2" y="connsiteY2"/>
                </a:cxn>
                <a:cxn ang="0">
                  <a:pos x="connsiteX3" y="connsiteY3"/>
                </a:cxn>
              </a:cxnLst>
              <a:rect l="l" t="t" r="r" b="b"/>
              <a:pathLst>
                <a:path w="66866" h="66866">
                  <a:moveTo>
                    <a:pt x="66867" y="33433"/>
                  </a:moveTo>
                  <a:lnTo>
                    <a:pt x="0" y="66867"/>
                  </a:lnTo>
                  <a:lnTo>
                    <a:pt x="16717" y="33433"/>
                  </a:lnTo>
                  <a:lnTo>
                    <a:pt x="0" y="0"/>
                  </a:lnTo>
                  <a:close/>
                </a:path>
              </a:pathLst>
            </a:custGeom>
            <a:solidFill>
              <a:srgbClr val="000000"/>
            </a:solid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01" name="Freeform: Shape 2100">
              <a:extLst>
                <a:ext uri="{FF2B5EF4-FFF2-40B4-BE49-F238E27FC236}">
                  <a16:creationId xmlns:a16="http://schemas.microsoft.com/office/drawing/2014/main" id="{2118D9A9-C5E0-A402-3FF1-0C6B28CE1EC8}"/>
                </a:ext>
              </a:extLst>
            </p:cNvPr>
            <p:cNvSpPr/>
            <p:nvPr/>
          </p:nvSpPr>
          <p:spPr>
            <a:xfrm>
              <a:off x="687770" y="1213150"/>
              <a:ext cx="321246" cy="3725"/>
            </a:xfrm>
            <a:custGeom>
              <a:avLst/>
              <a:gdLst>
                <a:gd name="connsiteX0" fmla="*/ 0 w 321246"/>
                <a:gd name="connsiteY0" fmla="*/ 0 h 3725"/>
                <a:gd name="connsiteX1" fmla="*/ 191334 w 321246"/>
                <a:gd name="connsiteY1" fmla="*/ 287 h 3725"/>
                <a:gd name="connsiteX2" fmla="*/ 321246 w 321246"/>
                <a:gd name="connsiteY2" fmla="*/ 3725 h 3725"/>
              </a:gdLst>
              <a:ahLst/>
              <a:cxnLst>
                <a:cxn ang="0">
                  <a:pos x="connsiteX0" y="connsiteY0"/>
                </a:cxn>
                <a:cxn ang="0">
                  <a:pos x="connsiteX1" y="connsiteY1"/>
                </a:cxn>
                <a:cxn ang="0">
                  <a:pos x="connsiteX2" y="connsiteY2"/>
                </a:cxn>
              </a:cxnLst>
              <a:rect l="l" t="t" r="r" b="b"/>
              <a:pathLst>
                <a:path w="321246" h="3725">
                  <a:moveTo>
                    <a:pt x="0" y="0"/>
                  </a:moveTo>
                  <a:lnTo>
                    <a:pt x="191334" y="287"/>
                  </a:lnTo>
                  <a:lnTo>
                    <a:pt x="321246" y="3725"/>
                  </a:lnTo>
                </a:path>
              </a:pathLst>
            </a:custGeom>
            <a:no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02" name="Freeform: Shape 2101">
              <a:extLst>
                <a:ext uri="{FF2B5EF4-FFF2-40B4-BE49-F238E27FC236}">
                  <a16:creationId xmlns:a16="http://schemas.microsoft.com/office/drawing/2014/main" id="{013E6132-D2FE-49B2-DA46-747E055BF856}"/>
                </a:ext>
              </a:extLst>
            </p:cNvPr>
            <p:cNvSpPr/>
            <p:nvPr/>
          </p:nvSpPr>
          <p:spPr>
            <a:xfrm>
              <a:off x="991440" y="1182965"/>
              <a:ext cx="67726" cy="66866"/>
            </a:xfrm>
            <a:custGeom>
              <a:avLst/>
              <a:gdLst>
                <a:gd name="connsiteX0" fmla="*/ 67726 w 67726"/>
                <a:gd name="connsiteY0" fmla="*/ 35248 h 66866"/>
                <a:gd name="connsiteX1" fmla="*/ 0 w 67726"/>
                <a:gd name="connsiteY1" fmla="*/ 66867 h 66866"/>
                <a:gd name="connsiteX2" fmla="*/ 17576 w 67726"/>
                <a:gd name="connsiteY2" fmla="*/ 33911 h 66866"/>
                <a:gd name="connsiteX3" fmla="*/ 1815 w 67726"/>
                <a:gd name="connsiteY3" fmla="*/ 0 h 66866"/>
              </a:gdLst>
              <a:ahLst/>
              <a:cxnLst>
                <a:cxn ang="0">
                  <a:pos x="connsiteX0" y="connsiteY0"/>
                </a:cxn>
                <a:cxn ang="0">
                  <a:pos x="connsiteX1" y="connsiteY1"/>
                </a:cxn>
                <a:cxn ang="0">
                  <a:pos x="connsiteX2" y="connsiteY2"/>
                </a:cxn>
                <a:cxn ang="0">
                  <a:pos x="connsiteX3" y="connsiteY3"/>
                </a:cxn>
              </a:cxnLst>
              <a:rect l="l" t="t" r="r" b="b"/>
              <a:pathLst>
                <a:path w="67726" h="66866">
                  <a:moveTo>
                    <a:pt x="67726" y="35248"/>
                  </a:moveTo>
                  <a:lnTo>
                    <a:pt x="0" y="66867"/>
                  </a:lnTo>
                  <a:lnTo>
                    <a:pt x="17576" y="33911"/>
                  </a:lnTo>
                  <a:lnTo>
                    <a:pt x="1815" y="0"/>
                  </a:lnTo>
                  <a:close/>
                </a:path>
              </a:pathLst>
            </a:custGeom>
            <a:solidFill>
              <a:srgbClr val="000000"/>
            </a:solid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03" name="Freeform: Shape 2102">
              <a:extLst>
                <a:ext uri="{FF2B5EF4-FFF2-40B4-BE49-F238E27FC236}">
                  <a16:creationId xmlns:a16="http://schemas.microsoft.com/office/drawing/2014/main" id="{B8705EA0-801C-65AD-8915-4A572CC20C8E}"/>
                </a:ext>
              </a:extLst>
            </p:cNvPr>
            <p:cNvSpPr/>
            <p:nvPr/>
          </p:nvSpPr>
          <p:spPr>
            <a:xfrm>
              <a:off x="687770" y="1518826"/>
              <a:ext cx="321246" cy="1337"/>
            </a:xfrm>
            <a:custGeom>
              <a:avLst/>
              <a:gdLst>
                <a:gd name="connsiteX0" fmla="*/ 0 w 321246"/>
                <a:gd name="connsiteY0" fmla="*/ 0 h 1337"/>
                <a:gd name="connsiteX1" fmla="*/ 191334 w 321246"/>
                <a:gd name="connsiteY1" fmla="*/ 287 h 1337"/>
                <a:gd name="connsiteX2" fmla="*/ 321246 w 321246"/>
                <a:gd name="connsiteY2" fmla="*/ 1337 h 1337"/>
              </a:gdLst>
              <a:ahLst/>
              <a:cxnLst>
                <a:cxn ang="0">
                  <a:pos x="connsiteX0" y="connsiteY0"/>
                </a:cxn>
                <a:cxn ang="0">
                  <a:pos x="connsiteX1" y="connsiteY1"/>
                </a:cxn>
                <a:cxn ang="0">
                  <a:pos x="connsiteX2" y="connsiteY2"/>
                </a:cxn>
              </a:cxnLst>
              <a:rect l="l" t="t" r="r" b="b"/>
              <a:pathLst>
                <a:path w="321246" h="1337">
                  <a:moveTo>
                    <a:pt x="0" y="0"/>
                  </a:moveTo>
                  <a:lnTo>
                    <a:pt x="191334" y="287"/>
                  </a:lnTo>
                  <a:lnTo>
                    <a:pt x="321246" y="1337"/>
                  </a:lnTo>
                </a:path>
              </a:pathLst>
            </a:custGeom>
            <a:no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04" name="Freeform: Shape 2103">
              <a:extLst>
                <a:ext uri="{FF2B5EF4-FFF2-40B4-BE49-F238E27FC236}">
                  <a16:creationId xmlns:a16="http://schemas.microsoft.com/office/drawing/2014/main" id="{EE2D9E87-80BD-1A59-6C6E-322DB572F4FD}"/>
                </a:ext>
              </a:extLst>
            </p:cNvPr>
            <p:cNvSpPr/>
            <p:nvPr/>
          </p:nvSpPr>
          <p:spPr>
            <a:xfrm>
              <a:off x="992013" y="1486635"/>
              <a:ext cx="67153" cy="66866"/>
            </a:xfrm>
            <a:custGeom>
              <a:avLst/>
              <a:gdLst>
                <a:gd name="connsiteX0" fmla="*/ 67153 w 67153"/>
                <a:gd name="connsiteY0" fmla="*/ 34006 h 66866"/>
                <a:gd name="connsiteX1" fmla="*/ 0 w 67153"/>
                <a:gd name="connsiteY1" fmla="*/ 66867 h 66866"/>
                <a:gd name="connsiteX2" fmla="*/ 17003 w 67153"/>
                <a:gd name="connsiteY2" fmla="*/ 33529 h 66866"/>
                <a:gd name="connsiteX3" fmla="*/ 573 w 67153"/>
                <a:gd name="connsiteY3" fmla="*/ 0 h 66866"/>
              </a:gdLst>
              <a:ahLst/>
              <a:cxnLst>
                <a:cxn ang="0">
                  <a:pos x="connsiteX0" y="connsiteY0"/>
                </a:cxn>
                <a:cxn ang="0">
                  <a:pos x="connsiteX1" y="connsiteY1"/>
                </a:cxn>
                <a:cxn ang="0">
                  <a:pos x="connsiteX2" y="connsiteY2"/>
                </a:cxn>
                <a:cxn ang="0">
                  <a:pos x="connsiteX3" y="connsiteY3"/>
                </a:cxn>
              </a:cxnLst>
              <a:rect l="l" t="t" r="r" b="b"/>
              <a:pathLst>
                <a:path w="67153" h="66866">
                  <a:moveTo>
                    <a:pt x="67153" y="34006"/>
                  </a:moveTo>
                  <a:lnTo>
                    <a:pt x="0" y="66867"/>
                  </a:lnTo>
                  <a:lnTo>
                    <a:pt x="17003" y="33529"/>
                  </a:lnTo>
                  <a:lnTo>
                    <a:pt x="573" y="0"/>
                  </a:lnTo>
                  <a:close/>
                </a:path>
              </a:pathLst>
            </a:custGeom>
            <a:solidFill>
              <a:srgbClr val="000000"/>
            </a:solid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05" name="Freeform: Shape 2104">
              <a:extLst>
                <a:ext uri="{FF2B5EF4-FFF2-40B4-BE49-F238E27FC236}">
                  <a16:creationId xmlns:a16="http://schemas.microsoft.com/office/drawing/2014/main" id="{6A74BF65-0166-5E73-CDD0-18BF8AC63E36}"/>
                </a:ext>
              </a:extLst>
            </p:cNvPr>
            <p:cNvSpPr/>
            <p:nvPr/>
          </p:nvSpPr>
          <p:spPr>
            <a:xfrm rot="-5400000">
              <a:off x="878818" y="773741"/>
              <a:ext cx="1528379" cy="286571"/>
            </a:xfrm>
            <a:custGeom>
              <a:avLst/>
              <a:gdLst>
                <a:gd name="connsiteX0" fmla="*/ 0 w 1528379"/>
                <a:gd name="connsiteY0" fmla="*/ 0 h 286571"/>
                <a:gd name="connsiteX1" fmla="*/ 1528379 w 1528379"/>
                <a:gd name="connsiteY1" fmla="*/ 0 h 286571"/>
                <a:gd name="connsiteX2" fmla="*/ 1528379 w 1528379"/>
                <a:gd name="connsiteY2" fmla="*/ 286571 h 286571"/>
                <a:gd name="connsiteX3" fmla="*/ 0 w 1528379"/>
                <a:gd name="connsiteY3" fmla="*/ 286571 h 286571"/>
              </a:gdLst>
              <a:ahLst/>
              <a:cxnLst>
                <a:cxn ang="0">
                  <a:pos x="connsiteX0" y="connsiteY0"/>
                </a:cxn>
                <a:cxn ang="0">
                  <a:pos x="connsiteX1" y="connsiteY1"/>
                </a:cxn>
                <a:cxn ang="0">
                  <a:pos x="connsiteX2" y="connsiteY2"/>
                </a:cxn>
                <a:cxn ang="0">
                  <a:pos x="connsiteX3" y="connsiteY3"/>
                </a:cxn>
              </a:cxnLst>
              <a:rect l="l" t="t" r="r" b="b"/>
              <a:pathLst>
                <a:path w="1528379" h="286571">
                  <a:moveTo>
                    <a:pt x="0" y="0"/>
                  </a:moveTo>
                  <a:lnTo>
                    <a:pt x="1528379" y="0"/>
                  </a:lnTo>
                  <a:lnTo>
                    <a:pt x="1528379" y="286571"/>
                  </a:lnTo>
                  <a:lnTo>
                    <a:pt x="0" y="286571"/>
                  </a:lnTo>
                  <a:close/>
                </a:path>
              </a:pathLst>
            </a:custGeom>
            <a:noFill/>
            <a:ln w="9552"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06" name="Text Box 29">
              <a:extLst>
                <a:ext uri="{FF2B5EF4-FFF2-40B4-BE49-F238E27FC236}">
                  <a16:creationId xmlns:a16="http://schemas.microsoft.com/office/drawing/2014/main" id="{3E249D0D-8623-A45E-3796-25CEAD20B91D}"/>
                </a:ext>
              </a:extLst>
            </p:cNvPr>
            <p:cNvSpPr txBox="1"/>
            <p:nvPr/>
          </p:nvSpPr>
          <p:spPr>
            <a:xfrm rot="16200000">
              <a:off x="993589" y="783050"/>
              <a:ext cx="1397000"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riscv_core_alu_decoder</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107" name="Freeform: Shape 2106">
              <a:extLst>
                <a:ext uri="{FF2B5EF4-FFF2-40B4-BE49-F238E27FC236}">
                  <a16:creationId xmlns:a16="http://schemas.microsoft.com/office/drawing/2014/main" id="{4827813F-175A-2490-6500-C246B9FFAECE}"/>
                </a:ext>
              </a:extLst>
            </p:cNvPr>
            <p:cNvSpPr/>
            <p:nvPr/>
          </p:nvSpPr>
          <p:spPr>
            <a:xfrm>
              <a:off x="802399" y="267466"/>
              <a:ext cx="76418" cy="76418"/>
            </a:xfrm>
            <a:custGeom>
              <a:avLst/>
              <a:gdLst>
                <a:gd name="connsiteX0" fmla="*/ 0 w 76418"/>
                <a:gd name="connsiteY0" fmla="*/ 76419 h 76418"/>
                <a:gd name="connsiteX1" fmla="*/ 76419 w 76418"/>
                <a:gd name="connsiteY1" fmla="*/ 0 h 76418"/>
              </a:gdLst>
              <a:ahLst/>
              <a:cxnLst>
                <a:cxn ang="0">
                  <a:pos x="connsiteX0" y="connsiteY0"/>
                </a:cxn>
                <a:cxn ang="0">
                  <a:pos x="connsiteX1" y="connsiteY1"/>
                </a:cxn>
              </a:cxnLst>
              <a:rect l="l" t="t" r="r" b="b"/>
              <a:pathLst>
                <a:path w="76418" h="76418">
                  <a:moveTo>
                    <a:pt x="0" y="76419"/>
                  </a:moveTo>
                  <a:lnTo>
                    <a:pt x="76419" y="0"/>
                  </a:lnTo>
                </a:path>
              </a:pathLst>
            </a:custGeom>
            <a:no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08" name="Freeform: Shape 2107">
              <a:extLst>
                <a:ext uri="{FF2B5EF4-FFF2-40B4-BE49-F238E27FC236}">
                  <a16:creationId xmlns:a16="http://schemas.microsoft.com/office/drawing/2014/main" id="{404E06F5-9FD3-A517-7706-027DF31BB024}"/>
                </a:ext>
              </a:extLst>
            </p:cNvPr>
            <p:cNvSpPr/>
            <p:nvPr/>
          </p:nvSpPr>
          <p:spPr>
            <a:xfrm>
              <a:off x="2273464" y="878817"/>
              <a:ext cx="76418" cy="76418"/>
            </a:xfrm>
            <a:custGeom>
              <a:avLst/>
              <a:gdLst>
                <a:gd name="connsiteX0" fmla="*/ 0 w 76418"/>
                <a:gd name="connsiteY0" fmla="*/ 76419 h 76418"/>
                <a:gd name="connsiteX1" fmla="*/ 76419 w 76418"/>
                <a:gd name="connsiteY1" fmla="*/ 0 h 76418"/>
              </a:gdLst>
              <a:ahLst/>
              <a:cxnLst>
                <a:cxn ang="0">
                  <a:pos x="connsiteX0" y="connsiteY0"/>
                </a:cxn>
                <a:cxn ang="0">
                  <a:pos x="connsiteX1" y="connsiteY1"/>
                </a:cxn>
              </a:cxnLst>
              <a:rect l="l" t="t" r="r" b="b"/>
              <a:pathLst>
                <a:path w="76418" h="76418">
                  <a:moveTo>
                    <a:pt x="0" y="76419"/>
                  </a:moveTo>
                  <a:lnTo>
                    <a:pt x="76419" y="0"/>
                  </a:lnTo>
                </a:path>
              </a:pathLst>
            </a:custGeom>
            <a:noFill/>
            <a:ln w="9552"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aphicFrame>
        <p:nvGraphicFramePr>
          <p:cNvPr id="2109" name="Table 2108">
            <a:extLst>
              <a:ext uri="{FF2B5EF4-FFF2-40B4-BE49-F238E27FC236}">
                <a16:creationId xmlns:a16="http://schemas.microsoft.com/office/drawing/2014/main" id="{45C04B39-92D0-8C08-C85D-943EEAF30724}"/>
              </a:ext>
            </a:extLst>
          </p:cNvPr>
          <p:cNvGraphicFramePr>
            <a:graphicFrameLocks noGrp="1"/>
          </p:cNvGraphicFramePr>
          <p:nvPr>
            <p:extLst>
              <p:ext uri="{D42A27DB-BD31-4B8C-83A1-F6EECF244321}">
                <p14:modId xmlns:p14="http://schemas.microsoft.com/office/powerpoint/2010/main" val="4283380283"/>
              </p:ext>
            </p:extLst>
          </p:nvPr>
        </p:nvGraphicFramePr>
        <p:xfrm>
          <a:off x="584120" y="2442879"/>
          <a:ext cx="7481074" cy="3330134"/>
        </p:xfrm>
        <a:graphic>
          <a:graphicData uri="http://schemas.openxmlformats.org/drawingml/2006/table">
            <a:tbl>
              <a:tblPr firstRow="1" firstCol="1" bandRow="1">
                <a:tableStyleId>{B301B821-A1FF-4177-AEE7-76D212191A09}</a:tableStyleId>
              </a:tblPr>
              <a:tblGrid>
                <a:gridCol w="1439467">
                  <a:extLst>
                    <a:ext uri="{9D8B030D-6E8A-4147-A177-3AD203B41FA5}">
                      <a16:colId xmlns:a16="http://schemas.microsoft.com/office/drawing/2014/main" val="3828515064"/>
                    </a:ext>
                  </a:extLst>
                </a:gridCol>
                <a:gridCol w="1089733">
                  <a:extLst>
                    <a:ext uri="{9D8B030D-6E8A-4147-A177-3AD203B41FA5}">
                      <a16:colId xmlns:a16="http://schemas.microsoft.com/office/drawing/2014/main" val="2987083651"/>
                    </a:ext>
                  </a:extLst>
                </a:gridCol>
                <a:gridCol w="756969">
                  <a:extLst>
                    <a:ext uri="{9D8B030D-6E8A-4147-A177-3AD203B41FA5}">
                      <a16:colId xmlns:a16="http://schemas.microsoft.com/office/drawing/2014/main" val="37129296"/>
                    </a:ext>
                  </a:extLst>
                </a:gridCol>
                <a:gridCol w="4194905">
                  <a:extLst>
                    <a:ext uri="{9D8B030D-6E8A-4147-A177-3AD203B41FA5}">
                      <a16:colId xmlns:a16="http://schemas.microsoft.com/office/drawing/2014/main" val="2016223327"/>
                    </a:ext>
                  </a:extLst>
                </a:gridCol>
              </a:tblGrid>
              <a:tr h="182880">
                <a:tc>
                  <a:txBody>
                    <a:bodyPr/>
                    <a:lstStyle/>
                    <a:p>
                      <a:pPr marL="0" marR="0">
                        <a:lnSpc>
                          <a:spcPct val="115000"/>
                        </a:lnSpc>
                        <a:spcBef>
                          <a:spcPts val="0"/>
                        </a:spcBef>
                        <a:spcAft>
                          <a:spcPts val="0"/>
                        </a:spcAft>
                        <a:tabLst>
                          <a:tab pos="685800" algn="l"/>
                        </a:tabLst>
                      </a:pPr>
                      <a:r>
                        <a:rPr lang="en-US" sz="1800" kern="100">
                          <a:effectLst/>
                        </a:rPr>
                        <a:t>Port Name</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Direction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Width</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Description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extLst>
                  <a:ext uri="{0D108BD9-81ED-4DB2-BD59-A6C34878D82A}">
                    <a16:rowId xmlns:a16="http://schemas.microsoft.com/office/drawing/2014/main" val="2985509516"/>
                  </a:ext>
                </a:extLst>
              </a:tr>
              <a:tr h="182880">
                <a:tc>
                  <a:txBody>
                    <a:bodyPr/>
                    <a:lstStyle/>
                    <a:p>
                      <a:pPr marL="0" marR="0">
                        <a:lnSpc>
                          <a:spcPct val="115000"/>
                        </a:lnSpc>
                        <a:spcBef>
                          <a:spcPts val="0"/>
                        </a:spcBef>
                        <a:spcAft>
                          <a:spcPts val="0"/>
                        </a:spcAft>
                        <a:tabLst>
                          <a:tab pos="685800" algn="l"/>
                        </a:tabLst>
                      </a:pPr>
                      <a:r>
                        <a:rPr lang="en-US" sz="1800" kern="100">
                          <a:effectLst/>
                        </a:rPr>
                        <a:t>i_funct3</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Input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3</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funct3 bits of the instruction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660411850"/>
                  </a:ext>
                </a:extLst>
              </a:tr>
              <a:tr h="182880">
                <a:tc>
                  <a:txBody>
                    <a:bodyPr/>
                    <a:lstStyle/>
                    <a:p>
                      <a:pPr marL="0" marR="0">
                        <a:lnSpc>
                          <a:spcPct val="115000"/>
                        </a:lnSpc>
                        <a:spcBef>
                          <a:spcPts val="0"/>
                        </a:spcBef>
                        <a:spcAft>
                          <a:spcPts val="0"/>
                        </a:spcAft>
                        <a:tabLst>
                          <a:tab pos="685800" algn="l"/>
                        </a:tabLst>
                      </a:pPr>
                      <a:r>
                        <a:rPr lang="en-US" sz="1800" kern="100">
                          <a:effectLst/>
                        </a:rPr>
                        <a:t>i_aluop</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Input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Enables the ALU decoder</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1492059635"/>
                  </a:ext>
                </a:extLst>
              </a:tr>
              <a:tr h="182880">
                <a:tc>
                  <a:txBody>
                    <a:bodyPr/>
                    <a:lstStyle/>
                    <a:p>
                      <a:pPr marL="0" marR="0">
                        <a:lnSpc>
                          <a:spcPct val="115000"/>
                        </a:lnSpc>
                        <a:spcBef>
                          <a:spcPts val="0"/>
                        </a:spcBef>
                        <a:spcAft>
                          <a:spcPts val="0"/>
                        </a:spcAft>
                        <a:tabLst>
                          <a:tab pos="685800" algn="l"/>
                        </a:tabLst>
                      </a:pPr>
                      <a:r>
                        <a:rPr lang="en-US" sz="1800" kern="100">
                          <a:effectLst/>
                        </a:rPr>
                        <a:t>i_funct7_5</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Input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Bit number 5 of funct7 part of the instruction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924423996"/>
                  </a:ext>
                </a:extLst>
              </a:tr>
              <a:tr h="182880">
                <a:tc>
                  <a:txBody>
                    <a:bodyPr/>
                    <a:lstStyle/>
                    <a:p>
                      <a:pPr marL="0" marR="0">
                        <a:lnSpc>
                          <a:spcPct val="115000"/>
                        </a:lnSpc>
                        <a:spcBef>
                          <a:spcPts val="0"/>
                        </a:spcBef>
                        <a:spcAft>
                          <a:spcPts val="0"/>
                        </a:spcAft>
                        <a:tabLst>
                          <a:tab pos="685800" algn="l"/>
                        </a:tabLst>
                      </a:pPr>
                      <a:r>
                        <a:rPr lang="en-US" sz="1800" kern="100">
                          <a:effectLst/>
                        </a:rPr>
                        <a:t>i_funct7_0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Input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Bit number 0 of funct7 part of the instruction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284182552"/>
                  </a:ext>
                </a:extLst>
              </a:tr>
              <a:tr h="182880">
                <a:tc>
                  <a:txBody>
                    <a:bodyPr/>
                    <a:lstStyle/>
                    <a:p>
                      <a:pPr marL="0" marR="0">
                        <a:lnSpc>
                          <a:spcPct val="115000"/>
                        </a:lnSpc>
                        <a:spcBef>
                          <a:spcPts val="0"/>
                        </a:spcBef>
                        <a:spcAft>
                          <a:spcPts val="0"/>
                        </a:spcAft>
                        <a:tabLst>
                          <a:tab pos="685800" algn="l"/>
                        </a:tabLst>
                      </a:pPr>
                      <a:r>
                        <a:rPr lang="en-US" sz="1800" kern="100">
                          <a:effectLst/>
                        </a:rPr>
                        <a:t>i_opcode_5</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Input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Bit number 5 of opcode part of the instruction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945906883"/>
                  </a:ext>
                </a:extLst>
              </a:tr>
              <a:tr h="182880">
                <a:tc>
                  <a:txBody>
                    <a:bodyPr/>
                    <a:lstStyle/>
                    <a:p>
                      <a:pPr marL="0" marR="0">
                        <a:lnSpc>
                          <a:spcPct val="115000"/>
                        </a:lnSpc>
                        <a:spcBef>
                          <a:spcPts val="0"/>
                        </a:spcBef>
                        <a:spcAft>
                          <a:spcPts val="0"/>
                        </a:spcAft>
                        <a:tabLst>
                          <a:tab pos="685800" algn="l"/>
                        </a:tabLst>
                      </a:pPr>
                      <a:r>
                        <a:rPr lang="en-US" sz="1800" kern="100">
                          <a:effectLst/>
                        </a:rPr>
                        <a:t>o_alu_control</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Output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Specifies the ALU operation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373826704"/>
                  </a:ext>
                </a:extLst>
              </a:tr>
            </a:tbl>
          </a:graphicData>
        </a:graphic>
      </p:graphicFrame>
    </p:spTree>
    <p:extLst>
      <p:ext uri="{BB962C8B-B14F-4D97-AF65-F5344CB8AC3E}">
        <p14:creationId xmlns:p14="http://schemas.microsoft.com/office/powerpoint/2010/main" val="347186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Decode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Main Decoder and ALU Decoder </a:t>
            </a:r>
          </a:p>
        </p:txBody>
      </p:sp>
      <p:pic>
        <p:nvPicPr>
          <p:cNvPr id="5" name="Picture 4">
            <a:extLst>
              <a:ext uri="{FF2B5EF4-FFF2-40B4-BE49-F238E27FC236}">
                <a16:creationId xmlns:a16="http://schemas.microsoft.com/office/drawing/2014/main" id="{4CC07559-80A1-4726-D44D-2D777A3DBF6E}"/>
              </a:ext>
            </a:extLst>
          </p:cNvPr>
          <p:cNvPicPr>
            <a:picLocks noChangeAspect="1"/>
          </p:cNvPicPr>
          <p:nvPr/>
        </p:nvPicPr>
        <p:blipFill>
          <a:blip r:embed="rId5"/>
          <a:stretch>
            <a:fillRect/>
          </a:stretch>
        </p:blipFill>
        <p:spPr>
          <a:xfrm>
            <a:off x="0" y="2057769"/>
            <a:ext cx="12192000" cy="4023454"/>
          </a:xfrm>
          <a:prstGeom prst="rect">
            <a:avLst/>
          </a:prstGeom>
        </p:spPr>
      </p:pic>
      <p:sp>
        <p:nvSpPr>
          <p:cNvPr id="6" name="TextBox 5">
            <a:extLst>
              <a:ext uri="{FF2B5EF4-FFF2-40B4-BE49-F238E27FC236}">
                <a16:creationId xmlns:a16="http://schemas.microsoft.com/office/drawing/2014/main" id="{62B055C1-C975-DE17-197E-D5D5A1AFCD62}"/>
              </a:ext>
            </a:extLst>
          </p:cNvPr>
          <p:cNvSpPr txBox="1"/>
          <p:nvPr/>
        </p:nvSpPr>
        <p:spPr>
          <a:xfrm>
            <a:off x="8850471" y="3807886"/>
            <a:ext cx="1088829" cy="523220"/>
          </a:xfrm>
          <a:prstGeom prst="rect">
            <a:avLst/>
          </a:prstGeom>
          <a:solidFill>
            <a:srgbClr val="F7B217"/>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sz="2800" b="1">
                <a:hlinkClick r:id="rId6"/>
              </a:rPr>
              <a:t>Link</a:t>
            </a:r>
            <a:endParaRPr lang="en-GB" b="1"/>
          </a:p>
        </p:txBody>
      </p:sp>
    </p:spTree>
    <p:extLst>
      <p:ext uri="{BB962C8B-B14F-4D97-AF65-F5344CB8AC3E}">
        <p14:creationId xmlns:p14="http://schemas.microsoft.com/office/powerpoint/2010/main" val="2369995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Decode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Immediate Extend</a:t>
            </a:r>
          </a:p>
        </p:txBody>
      </p:sp>
      <p:pic>
        <p:nvPicPr>
          <p:cNvPr id="5" name="Picture 4">
            <a:extLst>
              <a:ext uri="{FF2B5EF4-FFF2-40B4-BE49-F238E27FC236}">
                <a16:creationId xmlns:a16="http://schemas.microsoft.com/office/drawing/2014/main" id="{790A8045-3D21-4FE4-FF3A-7A99DFCFF218}"/>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802575" y="3429000"/>
            <a:ext cx="5143437" cy="1369411"/>
          </a:xfrm>
          <a:prstGeom prst="rect">
            <a:avLst/>
          </a:prstGeom>
          <a:noFill/>
          <a:ln>
            <a:noFill/>
          </a:ln>
        </p:spPr>
      </p:pic>
      <p:graphicFrame>
        <p:nvGraphicFramePr>
          <p:cNvPr id="7" name="Table 6">
            <a:extLst>
              <a:ext uri="{FF2B5EF4-FFF2-40B4-BE49-F238E27FC236}">
                <a16:creationId xmlns:a16="http://schemas.microsoft.com/office/drawing/2014/main" id="{94DB333C-74C2-21A9-3707-EEF8A2D78630}"/>
              </a:ext>
            </a:extLst>
          </p:cNvPr>
          <p:cNvGraphicFramePr>
            <a:graphicFrameLocks noGrp="1"/>
          </p:cNvGraphicFramePr>
          <p:nvPr>
            <p:extLst>
              <p:ext uri="{D42A27DB-BD31-4B8C-83A1-F6EECF244321}">
                <p14:modId xmlns:p14="http://schemas.microsoft.com/office/powerpoint/2010/main" val="3326478606"/>
              </p:ext>
            </p:extLst>
          </p:nvPr>
        </p:nvGraphicFramePr>
        <p:xfrm>
          <a:off x="735270" y="2724409"/>
          <a:ext cx="5624324" cy="2546226"/>
        </p:xfrm>
        <a:graphic>
          <a:graphicData uri="http://schemas.openxmlformats.org/drawingml/2006/table">
            <a:tbl>
              <a:tblPr firstRow="1" bandRow="1">
                <a:tableStyleId>{5C22544A-7EE6-4342-B048-85BDC9FD1C3A}</a:tableStyleId>
              </a:tblPr>
              <a:tblGrid>
                <a:gridCol w="2233742">
                  <a:extLst>
                    <a:ext uri="{9D8B030D-6E8A-4147-A177-3AD203B41FA5}">
                      <a16:colId xmlns:a16="http://schemas.microsoft.com/office/drawing/2014/main" val="3244236399"/>
                    </a:ext>
                  </a:extLst>
                </a:gridCol>
                <a:gridCol w="862686">
                  <a:extLst>
                    <a:ext uri="{9D8B030D-6E8A-4147-A177-3AD203B41FA5}">
                      <a16:colId xmlns:a16="http://schemas.microsoft.com/office/drawing/2014/main" val="2944558279"/>
                    </a:ext>
                  </a:extLst>
                </a:gridCol>
                <a:gridCol w="2527896">
                  <a:extLst>
                    <a:ext uri="{9D8B030D-6E8A-4147-A177-3AD203B41FA5}">
                      <a16:colId xmlns:a16="http://schemas.microsoft.com/office/drawing/2014/main" val="488315228"/>
                    </a:ext>
                  </a:extLst>
                </a:gridCol>
              </a:tblGrid>
              <a:tr h="443106">
                <a:tc>
                  <a:txBody>
                    <a:bodyPr/>
                    <a:lstStyle/>
                    <a:p>
                      <a:r>
                        <a:rPr lang="en-US"/>
                        <a:t>I/O</a:t>
                      </a:r>
                      <a:endParaRPr lang="en-GB"/>
                    </a:p>
                  </a:txBody>
                  <a:tcPr>
                    <a:solidFill>
                      <a:srgbClr val="F7B217"/>
                    </a:solidFill>
                  </a:tcPr>
                </a:tc>
                <a:tc>
                  <a:txBody>
                    <a:bodyPr/>
                    <a:lstStyle/>
                    <a:p>
                      <a:r>
                        <a:rPr lang="en-US"/>
                        <a:t>Width</a:t>
                      </a:r>
                      <a:endParaRPr lang="en-GB"/>
                    </a:p>
                  </a:txBody>
                  <a:tcPr>
                    <a:solidFill>
                      <a:srgbClr val="F7B217"/>
                    </a:solidFill>
                  </a:tcPr>
                </a:tc>
                <a:tc>
                  <a:txBody>
                    <a:bodyPr/>
                    <a:lstStyle/>
                    <a:p>
                      <a:r>
                        <a:rPr lang="en-US"/>
                        <a:t>Description</a:t>
                      </a:r>
                      <a:endParaRPr lang="en-GB"/>
                    </a:p>
                  </a:txBody>
                  <a:tcPr>
                    <a:solidFill>
                      <a:srgbClr val="F7B217"/>
                    </a:solidFill>
                  </a:tcPr>
                </a:tc>
                <a:extLst>
                  <a:ext uri="{0D108BD9-81ED-4DB2-BD59-A6C34878D82A}">
                    <a16:rowId xmlns:a16="http://schemas.microsoft.com/office/drawing/2014/main" val="2899987924"/>
                  </a:ext>
                </a:extLst>
              </a:tr>
              <a:tr h="294439">
                <a:tc rowSpan="3">
                  <a:txBody>
                    <a:bodyPr/>
                    <a:lstStyle/>
                    <a:p>
                      <a:r>
                        <a:rPr lang="en-US" err="1"/>
                        <a:t>i_immextend_imm</a:t>
                      </a:r>
                      <a:endParaRPr lang="en-GB"/>
                    </a:p>
                  </a:txBody>
                  <a:tcPr anchor="ctr"/>
                </a:tc>
                <a:tc rowSpan="3">
                  <a:txBody>
                    <a:bodyPr/>
                    <a:lstStyle/>
                    <a:p>
                      <a:r>
                        <a:rPr lang="en-US"/>
                        <a:t>25</a:t>
                      </a:r>
                      <a:endParaRPr lang="en-GB"/>
                    </a:p>
                  </a:txBody>
                  <a:tcPr anchor="ctr"/>
                </a:tc>
                <a:tc>
                  <a:txBody>
                    <a:bodyPr/>
                    <a:lstStyle/>
                    <a:p>
                      <a:r>
                        <a:rPr lang="en-US" err="1"/>
                        <a:t>Instr</a:t>
                      </a:r>
                      <a:r>
                        <a:rPr lang="en-US"/>
                        <a:t>[31:20]</a:t>
                      </a:r>
                      <a:endParaRPr lang="en-GB"/>
                    </a:p>
                  </a:txBody>
                  <a:tcPr/>
                </a:tc>
                <a:extLst>
                  <a:ext uri="{0D108BD9-81ED-4DB2-BD59-A6C34878D82A}">
                    <a16:rowId xmlns:a16="http://schemas.microsoft.com/office/drawing/2014/main" val="157388964"/>
                  </a:ext>
                </a:extLst>
              </a:tr>
              <a:tr h="294439">
                <a:tc vMerge="1">
                  <a:txBody>
                    <a:bodyPr/>
                    <a:lstStyle/>
                    <a:p>
                      <a:endParaRPr lang="en-GB"/>
                    </a:p>
                  </a:txBody>
                  <a:tcPr/>
                </a:tc>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Instr</a:t>
                      </a:r>
                      <a:r>
                        <a:rPr lang="en-US"/>
                        <a:t>[31:25], </a:t>
                      </a:r>
                      <a:r>
                        <a:rPr lang="en-US" err="1"/>
                        <a:t>Instr</a:t>
                      </a:r>
                      <a:r>
                        <a:rPr lang="en-US"/>
                        <a:t>[11:7]</a:t>
                      </a:r>
                      <a:endParaRPr lang="en-GB"/>
                    </a:p>
                  </a:txBody>
                  <a:tcPr/>
                </a:tc>
                <a:extLst>
                  <a:ext uri="{0D108BD9-81ED-4DB2-BD59-A6C34878D82A}">
                    <a16:rowId xmlns:a16="http://schemas.microsoft.com/office/drawing/2014/main" val="1908177057"/>
                  </a:ext>
                </a:extLst>
              </a:tr>
              <a:tr h="294439">
                <a:tc vMerge="1">
                  <a:txBody>
                    <a:bodyPr/>
                    <a:lstStyle/>
                    <a:p>
                      <a:endParaRPr lang="en-GB"/>
                    </a:p>
                  </a:txBody>
                  <a:tcPr/>
                </a:tc>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Instr</a:t>
                      </a:r>
                      <a:r>
                        <a:rPr lang="en-US"/>
                        <a:t>[31:12]</a:t>
                      </a:r>
                      <a:endParaRPr lang="en-GB"/>
                    </a:p>
                  </a:txBody>
                  <a:tcPr/>
                </a:tc>
                <a:extLst>
                  <a:ext uri="{0D108BD9-81ED-4DB2-BD59-A6C34878D82A}">
                    <a16:rowId xmlns:a16="http://schemas.microsoft.com/office/drawing/2014/main" val="2082755412"/>
                  </a:ext>
                </a:extLst>
              </a:tr>
              <a:tr h="294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i_immextend_immsrc</a:t>
                      </a:r>
                      <a:endParaRPr lang="en-GB"/>
                    </a:p>
                  </a:txBody>
                  <a:tcPr/>
                </a:tc>
                <a:tc>
                  <a:txBody>
                    <a:bodyPr/>
                    <a:lstStyle/>
                    <a:p>
                      <a:r>
                        <a:rPr lang="en-US"/>
                        <a:t>3</a:t>
                      </a:r>
                      <a:endParaRPr lang="en-GB"/>
                    </a:p>
                  </a:txBody>
                  <a:tcPr/>
                </a:tc>
                <a:tc>
                  <a:txBody>
                    <a:bodyPr/>
                    <a:lstStyle/>
                    <a:p>
                      <a:r>
                        <a:rPr lang="en-US"/>
                        <a:t>Type of extend according to instruction type</a:t>
                      </a:r>
                      <a:endParaRPr lang="en-GB"/>
                    </a:p>
                  </a:txBody>
                  <a:tcPr/>
                </a:tc>
                <a:extLst>
                  <a:ext uri="{0D108BD9-81ED-4DB2-BD59-A6C34878D82A}">
                    <a16:rowId xmlns:a16="http://schemas.microsoft.com/office/drawing/2014/main" val="39774310"/>
                  </a:ext>
                </a:extLst>
              </a:tr>
              <a:tr h="294439">
                <a:tc>
                  <a:txBody>
                    <a:bodyPr/>
                    <a:lstStyle/>
                    <a:p>
                      <a:r>
                        <a:rPr lang="en-US" err="1"/>
                        <a:t>O_immextend_out</a:t>
                      </a:r>
                      <a:endParaRPr lang="en-GB"/>
                    </a:p>
                  </a:txBody>
                  <a:tcPr/>
                </a:tc>
                <a:tc>
                  <a:txBody>
                    <a:bodyPr/>
                    <a:lstStyle/>
                    <a:p>
                      <a:r>
                        <a:rPr lang="en-US"/>
                        <a:t>64</a:t>
                      </a:r>
                      <a:endParaRPr lang="en-GB"/>
                    </a:p>
                  </a:txBody>
                  <a:tcPr/>
                </a:tc>
                <a:tc>
                  <a:txBody>
                    <a:bodyPr/>
                    <a:lstStyle/>
                    <a:p>
                      <a:r>
                        <a:rPr lang="en-US"/>
                        <a:t>Extended output</a:t>
                      </a:r>
                      <a:endParaRPr lang="en-GB"/>
                    </a:p>
                  </a:txBody>
                  <a:tcPr/>
                </a:tc>
                <a:extLst>
                  <a:ext uri="{0D108BD9-81ED-4DB2-BD59-A6C34878D82A}">
                    <a16:rowId xmlns:a16="http://schemas.microsoft.com/office/drawing/2014/main" val="4182382876"/>
                  </a:ext>
                </a:extLst>
              </a:tr>
            </a:tbl>
          </a:graphicData>
        </a:graphic>
      </p:graphicFrame>
    </p:spTree>
    <p:extLst>
      <p:ext uri="{BB962C8B-B14F-4D97-AF65-F5344CB8AC3E}">
        <p14:creationId xmlns:p14="http://schemas.microsoft.com/office/powerpoint/2010/main" val="1277300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Decode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Immediate Extend</a:t>
            </a:r>
          </a:p>
        </p:txBody>
      </p:sp>
      <p:graphicFrame>
        <p:nvGraphicFramePr>
          <p:cNvPr id="4" name="Table 3">
            <a:extLst>
              <a:ext uri="{FF2B5EF4-FFF2-40B4-BE49-F238E27FC236}">
                <a16:creationId xmlns:a16="http://schemas.microsoft.com/office/drawing/2014/main" id="{42B0E675-F9EA-2D9B-D7D0-3D38C223CE60}"/>
              </a:ext>
            </a:extLst>
          </p:cNvPr>
          <p:cNvGraphicFramePr>
            <a:graphicFrameLocks noGrp="1"/>
          </p:cNvGraphicFramePr>
          <p:nvPr>
            <p:extLst>
              <p:ext uri="{D42A27DB-BD31-4B8C-83A1-F6EECF244321}">
                <p14:modId xmlns:p14="http://schemas.microsoft.com/office/powerpoint/2010/main" val="111524760"/>
              </p:ext>
            </p:extLst>
          </p:nvPr>
        </p:nvGraphicFramePr>
        <p:xfrm>
          <a:off x="1813264" y="2933364"/>
          <a:ext cx="8789114" cy="1772796"/>
        </p:xfrm>
        <a:graphic>
          <a:graphicData uri="http://schemas.openxmlformats.org/drawingml/2006/table">
            <a:tbl>
              <a:tblPr firstRow="1" firstCol="1" bandRow="1">
                <a:tableStyleId>{B301B821-A1FF-4177-AEE7-76D212191A09}</a:tableStyleId>
              </a:tblPr>
              <a:tblGrid>
                <a:gridCol w="893903">
                  <a:extLst>
                    <a:ext uri="{9D8B030D-6E8A-4147-A177-3AD203B41FA5}">
                      <a16:colId xmlns:a16="http://schemas.microsoft.com/office/drawing/2014/main" val="1664398288"/>
                    </a:ext>
                  </a:extLst>
                </a:gridCol>
                <a:gridCol w="2198666">
                  <a:extLst>
                    <a:ext uri="{9D8B030D-6E8A-4147-A177-3AD203B41FA5}">
                      <a16:colId xmlns:a16="http://schemas.microsoft.com/office/drawing/2014/main" val="2207157650"/>
                    </a:ext>
                  </a:extLst>
                </a:gridCol>
                <a:gridCol w="5696545">
                  <a:extLst>
                    <a:ext uri="{9D8B030D-6E8A-4147-A177-3AD203B41FA5}">
                      <a16:colId xmlns:a16="http://schemas.microsoft.com/office/drawing/2014/main" val="1518691642"/>
                    </a:ext>
                  </a:extLst>
                </a:gridCol>
              </a:tblGrid>
              <a:tr h="182880">
                <a:tc>
                  <a:txBody>
                    <a:bodyPr/>
                    <a:lstStyle/>
                    <a:p>
                      <a:pPr marL="0" marR="0">
                        <a:lnSpc>
                          <a:spcPct val="115000"/>
                        </a:lnSpc>
                        <a:spcBef>
                          <a:spcPts val="0"/>
                        </a:spcBef>
                        <a:spcAft>
                          <a:spcPts val="0"/>
                        </a:spcAft>
                        <a:tabLst>
                          <a:tab pos="685800" algn="l"/>
                        </a:tabLst>
                      </a:pPr>
                      <a:r>
                        <a:rPr lang="en-US" sz="1800" kern="100">
                          <a:effectLst/>
                        </a:rPr>
                        <a:t>Format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i_immextend_immsrc</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err="1">
                          <a:effectLst/>
                        </a:rPr>
                        <a:t>o_immextend_out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extLst>
                  <a:ext uri="{0D108BD9-81ED-4DB2-BD59-A6C34878D82A}">
                    <a16:rowId xmlns:a16="http://schemas.microsoft.com/office/drawing/2014/main" val="2853500394"/>
                  </a:ext>
                </a:extLst>
              </a:tr>
              <a:tr h="182880">
                <a:tc>
                  <a:txBody>
                    <a:bodyPr/>
                    <a:lstStyle/>
                    <a:p>
                      <a:pPr marL="0" marR="0">
                        <a:lnSpc>
                          <a:spcPct val="115000"/>
                        </a:lnSpc>
                        <a:spcBef>
                          <a:spcPts val="0"/>
                        </a:spcBef>
                        <a:spcAft>
                          <a:spcPts val="0"/>
                        </a:spcAft>
                        <a:tabLst>
                          <a:tab pos="685800" algn="l"/>
                        </a:tabLst>
                      </a:pPr>
                      <a:r>
                        <a:rPr lang="en-US" sz="1800" kern="100">
                          <a:effectLst/>
                        </a:rPr>
                        <a:t>I</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3’b000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{{52{instr[31]}},instr[31:20]}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2475292919"/>
                  </a:ext>
                </a:extLst>
              </a:tr>
              <a:tr h="182880">
                <a:tc>
                  <a:txBody>
                    <a:bodyPr/>
                    <a:lstStyle/>
                    <a:p>
                      <a:pPr marL="0" marR="0">
                        <a:lnSpc>
                          <a:spcPct val="115000"/>
                        </a:lnSpc>
                        <a:spcBef>
                          <a:spcPts val="0"/>
                        </a:spcBef>
                        <a:spcAft>
                          <a:spcPts val="0"/>
                        </a:spcAft>
                        <a:tabLst>
                          <a:tab pos="685800" algn="l"/>
                        </a:tabLst>
                      </a:pPr>
                      <a:r>
                        <a:rPr lang="en-US" sz="1800" kern="100">
                          <a:effectLst/>
                        </a:rPr>
                        <a:t>S</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3’b001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{{52{Instr[31]}}, Instr[31:25], Instr[11:7]}</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2288504251"/>
                  </a:ext>
                </a:extLst>
              </a:tr>
              <a:tr h="182880">
                <a:tc>
                  <a:txBody>
                    <a:bodyPr/>
                    <a:lstStyle/>
                    <a:p>
                      <a:pPr marL="0" marR="0">
                        <a:lnSpc>
                          <a:spcPct val="115000"/>
                        </a:lnSpc>
                        <a:spcBef>
                          <a:spcPts val="0"/>
                        </a:spcBef>
                        <a:spcAft>
                          <a:spcPts val="0"/>
                        </a:spcAft>
                        <a:tabLst>
                          <a:tab pos="685800" algn="l"/>
                        </a:tabLst>
                      </a:pPr>
                      <a:r>
                        <a:rPr lang="en-US" sz="1800" kern="100">
                          <a:effectLst/>
                        </a:rPr>
                        <a:t>B</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3’b010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{{52{</a:t>
                      </a:r>
                      <a:r>
                        <a:rPr lang="en-US" sz="1800" kern="100" err="1">
                          <a:effectLst/>
                        </a:rPr>
                        <a:t>Instr</a:t>
                      </a:r>
                      <a:r>
                        <a:rPr lang="en-US" sz="1800" kern="100">
                          <a:effectLst/>
                        </a:rPr>
                        <a:t>[31]}}, </a:t>
                      </a:r>
                      <a:r>
                        <a:rPr lang="en-US" sz="1800" kern="100" err="1">
                          <a:effectLst/>
                        </a:rPr>
                        <a:t>Instr</a:t>
                      </a:r>
                      <a:r>
                        <a:rPr lang="en-US" sz="1800" kern="100">
                          <a:effectLst/>
                        </a:rPr>
                        <a:t>[7], </a:t>
                      </a:r>
                      <a:r>
                        <a:rPr lang="en-US" sz="1800" kern="100" err="1">
                          <a:effectLst/>
                        </a:rPr>
                        <a:t>Instr</a:t>
                      </a:r>
                      <a:r>
                        <a:rPr lang="en-US" sz="1800" kern="100">
                          <a:effectLst/>
                        </a:rPr>
                        <a:t>[30:25], </a:t>
                      </a:r>
                      <a:r>
                        <a:rPr lang="en-US" sz="1800" kern="100" err="1">
                          <a:effectLst/>
                        </a:rPr>
                        <a:t>Instr</a:t>
                      </a:r>
                      <a:r>
                        <a:rPr lang="en-US" sz="1800" kern="100">
                          <a:effectLst/>
                        </a:rPr>
                        <a:t>[11:8], 1’b0}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833419815"/>
                  </a:ext>
                </a:extLst>
              </a:tr>
              <a:tr h="182880">
                <a:tc>
                  <a:txBody>
                    <a:bodyPr/>
                    <a:lstStyle/>
                    <a:p>
                      <a:pPr marL="0" marR="0">
                        <a:lnSpc>
                          <a:spcPct val="115000"/>
                        </a:lnSpc>
                        <a:spcBef>
                          <a:spcPts val="0"/>
                        </a:spcBef>
                        <a:spcAft>
                          <a:spcPts val="0"/>
                        </a:spcAft>
                        <a:tabLst>
                          <a:tab pos="685800" algn="l"/>
                        </a:tabLst>
                      </a:pPr>
                      <a:r>
                        <a:rPr lang="en-US" sz="1800" kern="100">
                          <a:effectLst/>
                        </a:rPr>
                        <a:t>J</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3’b011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{{44{</a:t>
                      </a:r>
                      <a:r>
                        <a:rPr lang="en-US" sz="1800" kern="100" err="1">
                          <a:effectLst/>
                        </a:rPr>
                        <a:t>Instr</a:t>
                      </a:r>
                      <a:r>
                        <a:rPr lang="en-US" sz="1800" kern="100">
                          <a:effectLst/>
                        </a:rPr>
                        <a:t>[31]}}, </a:t>
                      </a:r>
                      <a:r>
                        <a:rPr lang="en-US" sz="1800" kern="100" err="1">
                          <a:effectLst/>
                        </a:rPr>
                        <a:t>Instr</a:t>
                      </a:r>
                      <a:r>
                        <a:rPr lang="en-US" sz="1800" kern="100">
                          <a:effectLst/>
                        </a:rPr>
                        <a:t>[19:12], </a:t>
                      </a:r>
                      <a:r>
                        <a:rPr lang="en-US" sz="1800" kern="100" err="1">
                          <a:effectLst/>
                        </a:rPr>
                        <a:t>Instr</a:t>
                      </a:r>
                      <a:r>
                        <a:rPr lang="en-US" sz="1800" kern="100">
                          <a:effectLst/>
                        </a:rPr>
                        <a:t>[20], </a:t>
                      </a:r>
                      <a:r>
                        <a:rPr lang="en-US" sz="1800" kern="100" err="1">
                          <a:effectLst/>
                        </a:rPr>
                        <a:t>Instr</a:t>
                      </a:r>
                      <a:r>
                        <a:rPr lang="en-US" sz="1800" kern="100">
                          <a:effectLst/>
                        </a:rPr>
                        <a:t>[30:21], 1’b0}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94744352"/>
                  </a:ext>
                </a:extLst>
              </a:tr>
              <a:tr h="182880">
                <a:tc>
                  <a:txBody>
                    <a:bodyPr/>
                    <a:lstStyle/>
                    <a:p>
                      <a:pPr marL="0" marR="0">
                        <a:lnSpc>
                          <a:spcPct val="115000"/>
                        </a:lnSpc>
                        <a:spcBef>
                          <a:spcPts val="0"/>
                        </a:spcBef>
                        <a:spcAft>
                          <a:spcPts val="0"/>
                        </a:spcAft>
                        <a:tabLst>
                          <a:tab pos="685800" algn="l"/>
                        </a:tabLst>
                      </a:pPr>
                      <a:r>
                        <a:rPr lang="en-US" sz="1800" kern="100">
                          <a:effectLst/>
                        </a:rPr>
                        <a:t>R</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3’b100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{32{</a:t>
                      </a:r>
                      <a:r>
                        <a:rPr lang="en-US" sz="1800" kern="100" err="1">
                          <a:effectLst/>
                        </a:rPr>
                        <a:t>instr</a:t>
                      </a:r>
                      <a:r>
                        <a:rPr lang="en-US" sz="1800" kern="100">
                          <a:effectLst/>
                        </a:rPr>
                        <a:t>[31]} ,</a:t>
                      </a:r>
                      <a:r>
                        <a:rPr lang="en-US" sz="1800" kern="100" err="1">
                          <a:effectLst/>
                        </a:rPr>
                        <a:t>instr</a:t>
                      </a:r>
                      <a:r>
                        <a:rPr lang="en-US" sz="1800" kern="100">
                          <a:effectLst/>
                        </a:rPr>
                        <a:t>[31:12], {12{1'b0}}}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308623310"/>
                  </a:ext>
                </a:extLst>
              </a:tr>
            </a:tbl>
          </a:graphicData>
        </a:graphic>
      </p:graphicFrame>
    </p:spTree>
    <p:extLst>
      <p:ext uri="{BB962C8B-B14F-4D97-AF65-F5344CB8AC3E}">
        <p14:creationId xmlns:p14="http://schemas.microsoft.com/office/powerpoint/2010/main" val="931081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Execute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Graphic 4">
            <a:extLst>
              <a:ext uri="{FF2B5EF4-FFF2-40B4-BE49-F238E27FC236}">
                <a16:creationId xmlns:a16="http://schemas.microsoft.com/office/drawing/2014/main" id="{34EA3690-94CA-4998-D9C1-B643890AE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17174" y="1437591"/>
            <a:ext cx="7957652" cy="4953700"/>
          </a:xfrm>
          <a:prstGeom prst="rect">
            <a:avLst/>
          </a:prstGeom>
        </p:spPr>
      </p:pic>
    </p:spTree>
    <p:extLst>
      <p:ext uri="{BB962C8B-B14F-4D97-AF65-F5344CB8AC3E}">
        <p14:creationId xmlns:p14="http://schemas.microsoft.com/office/powerpoint/2010/main" val="1580291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Introduction</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64521" cy="47697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ea typeface="+mn-lt"/>
                <a:cs typeface="+mn-lt"/>
              </a:rPr>
              <a:t>Motivation:</a:t>
            </a:r>
          </a:p>
          <a:p>
            <a:pPr>
              <a:buNone/>
            </a:pPr>
            <a:r>
              <a:rPr lang="en-US" sz="2400">
                <a:ea typeface="+mn-lt"/>
                <a:cs typeface="+mn-lt"/>
              </a:rPr>
              <a:t>-   Chose a 64-bit RISC-V IMAC core with privilege modes and level 1 caches to run OS such as LINUX and assembly programs.</a:t>
            </a:r>
            <a:endParaRPr lang="en-US" sz="2400">
              <a:cs typeface="Calibri"/>
            </a:endParaRPr>
          </a:p>
          <a:p>
            <a:pPr>
              <a:buNone/>
            </a:pPr>
            <a:r>
              <a:rPr lang="en-US" sz="2400">
                <a:ea typeface="+mn-lt"/>
                <a:cs typeface="+mn-lt"/>
              </a:rPr>
              <a:t>- It aims to expand into automotive, aerospace, and telecommunications markets, standardize extensions, and improve compatibility.</a:t>
            </a:r>
            <a:endParaRPr lang="en-US" sz="2400">
              <a:cs typeface="Calibri"/>
            </a:endParaRPr>
          </a:p>
          <a:p>
            <a:pPr>
              <a:buNone/>
            </a:pPr>
            <a:r>
              <a:rPr lang="en-US" sz="2400">
                <a:ea typeface="+mn-lt"/>
                <a:cs typeface="+mn-lt"/>
              </a:rPr>
              <a:t>- Being open-source provides programmers maximum hardware access and software flexibility.</a:t>
            </a:r>
            <a:endParaRPr lang="en-US" sz="2400">
              <a:cs typeface="Calibri"/>
            </a:endParaRPr>
          </a:p>
          <a:p>
            <a:pPr marL="0" indent="0">
              <a:buNone/>
            </a:pPr>
            <a:r>
              <a:rPr lang="en-US" sz="2400">
                <a:ea typeface="+mn-lt"/>
                <a:cs typeface="+mn-lt"/>
              </a:rPr>
              <a:t>- A 64-bit architecture supports modern software applications, operating systems, </a:t>
            </a:r>
          </a:p>
          <a:p>
            <a:pPr marL="0" indent="0">
              <a:buNone/>
            </a:pPr>
            <a:r>
              <a:rPr lang="en-US" sz="2400">
                <a:ea typeface="+mn-lt"/>
                <a:cs typeface="+mn-lt"/>
              </a:rPr>
              <a:t>   and databases, with enhanced security features like larger cryptographic keys.</a:t>
            </a:r>
            <a:endParaRPr lang="en-US" sz="2400">
              <a:cs typeface="Calibri"/>
            </a:endParaRPr>
          </a:p>
          <a:p>
            <a:pPr marL="0" indent="0">
              <a:buNone/>
            </a:pPr>
            <a:r>
              <a:rPr lang="en-US" sz="3600">
                <a:cs typeface="Calibri"/>
              </a:rPr>
              <a:t>     </a:t>
            </a:r>
          </a:p>
        </p:txBody>
      </p:sp>
    </p:spTree>
    <p:extLst>
      <p:ext uri="{BB962C8B-B14F-4D97-AF65-F5344CB8AC3E}">
        <p14:creationId xmlns:p14="http://schemas.microsoft.com/office/powerpoint/2010/main" val="2620489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Execute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ALU </a:t>
            </a:r>
          </a:p>
        </p:txBody>
      </p:sp>
      <p:pic>
        <p:nvPicPr>
          <p:cNvPr id="4" name="Picture 3" descr="A diagram of a computer code&#10;&#10;Description automatically generated">
            <a:extLst>
              <a:ext uri="{FF2B5EF4-FFF2-40B4-BE49-F238E27FC236}">
                <a16:creationId xmlns:a16="http://schemas.microsoft.com/office/drawing/2014/main" id="{F74F351C-6C4E-6480-36ED-BC0A98BE3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6449" y="2885203"/>
            <a:ext cx="4729563" cy="2437544"/>
          </a:xfrm>
          <a:prstGeom prst="rect">
            <a:avLst/>
          </a:prstGeom>
        </p:spPr>
      </p:pic>
      <p:graphicFrame>
        <p:nvGraphicFramePr>
          <p:cNvPr id="5" name="Table 4">
            <a:extLst>
              <a:ext uri="{FF2B5EF4-FFF2-40B4-BE49-F238E27FC236}">
                <a16:creationId xmlns:a16="http://schemas.microsoft.com/office/drawing/2014/main" id="{1B7589F5-5419-B9A9-8A21-438DD7E84D53}"/>
              </a:ext>
            </a:extLst>
          </p:cNvPr>
          <p:cNvGraphicFramePr>
            <a:graphicFrameLocks noGrp="1"/>
          </p:cNvGraphicFramePr>
          <p:nvPr>
            <p:extLst>
              <p:ext uri="{D42A27DB-BD31-4B8C-83A1-F6EECF244321}">
                <p14:modId xmlns:p14="http://schemas.microsoft.com/office/powerpoint/2010/main" val="2377818171"/>
              </p:ext>
            </p:extLst>
          </p:nvPr>
        </p:nvGraphicFramePr>
        <p:xfrm>
          <a:off x="735271" y="3006695"/>
          <a:ext cx="5605568" cy="2468880"/>
        </p:xfrm>
        <a:graphic>
          <a:graphicData uri="http://schemas.openxmlformats.org/drawingml/2006/table">
            <a:tbl>
              <a:tblPr firstRow="1" bandRow="1">
                <a:tableStyleId>{5C22544A-7EE6-4342-B048-85BDC9FD1C3A}</a:tableStyleId>
              </a:tblPr>
              <a:tblGrid>
                <a:gridCol w="1530257">
                  <a:extLst>
                    <a:ext uri="{9D8B030D-6E8A-4147-A177-3AD203B41FA5}">
                      <a16:colId xmlns:a16="http://schemas.microsoft.com/office/drawing/2014/main" val="3178857057"/>
                    </a:ext>
                  </a:extLst>
                </a:gridCol>
                <a:gridCol w="950948">
                  <a:extLst>
                    <a:ext uri="{9D8B030D-6E8A-4147-A177-3AD203B41FA5}">
                      <a16:colId xmlns:a16="http://schemas.microsoft.com/office/drawing/2014/main" val="3599369205"/>
                    </a:ext>
                  </a:extLst>
                </a:gridCol>
                <a:gridCol w="3124363">
                  <a:extLst>
                    <a:ext uri="{9D8B030D-6E8A-4147-A177-3AD203B41FA5}">
                      <a16:colId xmlns:a16="http://schemas.microsoft.com/office/drawing/2014/main" val="3555565622"/>
                    </a:ext>
                  </a:extLst>
                </a:gridCol>
              </a:tblGrid>
              <a:tr h="294439">
                <a:tc>
                  <a:txBody>
                    <a:bodyPr/>
                    <a:lstStyle/>
                    <a:p>
                      <a:r>
                        <a:rPr lang="en-US"/>
                        <a:t>I/O</a:t>
                      </a:r>
                      <a:endParaRPr lang="en-GB"/>
                    </a:p>
                  </a:txBody>
                  <a:tcPr>
                    <a:solidFill>
                      <a:srgbClr val="F7B217"/>
                    </a:solidFill>
                  </a:tcPr>
                </a:tc>
                <a:tc>
                  <a:txBody>
                    <a:bodyPr/>
                    <a:lstStyle/>
                    <a:p>
                      <a:r>
                        <a:rPr lang="en-US"/>
                        <a:t>Width</a:t>
                      </a:r>
                      <a:endParaRPr lang="en-GB"/>
                    </a:p>
                  </a:txBody>
                  <a:tcPr>
                    <a:solidFill>
                      <a:srgbClr val="F7B217"/>
                    </a:solidFill>
                  </a:tcPr>
                </a:tc>
                <a:tc>
                  <a:txBody>
                    <a:bodyPr/>
                    <a:lstStyle/>
                    <a:p>
                      <a:r>
                        <a:rPr lang="en-US"/>
                        <a:t>Description</a:t>
                      </a:r>
                      <a:endParaRPr lang="en-GB"/>
                    </a:p>
                  </a:txBody>
                  <a:tcPr>
                    <a:solidFill>
                      <a:srgbClr val="F7B217"/>
                    </a:solidFill>
                  </a:tcPr>
                </a:tc>
                <a:extLst>
                  <a:ext uri="{0D108BD9-81ED-4DB2-BD59-A6C34878D82A}">
                    <a16:rowId xmlns:a16="http://schemas.microsoft.com/office/drawing/2014/main" val="2934582945"/>
                  </a:ext>
                </a:extLst>
              </a:tr>
              <a:tr h="294439">
                <a:tc>
                  <a:txBody>
                    <a:bodyPr/>
                    <a:lstStyle/>
                    <a:p>
                      <a:r>
                        <a:rPr lang="en-US" err="1"/>
                        <a:t>i_alu_srcA</a:t>
                      </a:r>
                      <a:endParaRPr lang="en-GB"/>
                    </a:p>
                  </a:txBody>
                  <a:tcPr/>
                </a:tc>
                <a:tc>
                  <a:txBody>
                    <a:bodyPr/>
                    <a:lstStyle/>
                    <a:p>
                      <a:r>
                        <a:rPr lang="en-US"/>
                        <a:t>64</a:t>
                      </a:r>
                      <a:endParaRPr lang="en-GB"/>
                    </a:p>
                  </a:txBody>
                  <a:tcPr/>
                </a:tc>
                <a:tc>
                  <a:txBody>
                    <a:bodyPr/>
                    <a:lstStyle/>
                    <a:p>
                      <a:r>
                        <a:rPr lang="en-US"/>
                        <a:t>Operand 1</a:t>
                      </a:r>
                      <a:endParaRPr lang="en-GB"/>
                    </a:p>
                  </a:txBody>
                  <a:tcPr/>
                </a:tc>
                <a:extLst>
                  <a:ext uri="{0D108BD9-81ED-4DB2-BD59-A6C34878D82A}">
                    <a16:rowId xmlns:a16="http://schemas.microsoft.com/office/drawing/2014/main" val="649846254"/>
                  </a:ext>
                </a:extLst>
              </a:tr>
              <a:tr h="294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i_alu_srcB</a:t>
                      </a:r>
                      <a:endParaRPr lang="en-GB"/>
                    </a:p>
                  </a:txBody>
                  <a:tcPr/>
                </a:tc>
                <a:tc>
                  <a:txBody>
                    <a:bodyPr/>
                    <a:lstStyle/>
                    <a:p>
                      <a:r>
                        <a:rPr lang="en-US"/>
                        <a:t>64</a:t>
                      </a:r>
                      <a:endParaRPr lang="en-GB"/>
                    </a:p>
                  </a:txBody>
                  <a:tcPr/>
                </a:tc>
                <a:tc>
                  <a:txBody>
                    <a:bodyPr/>
                    <a:lstStyle/>
                    <a:p>
                      <a:r>
                        <a:rPr lang="en-US"/>
                        <a:t>Operand 2</a:t>
                      </a:r>
                      <a:endParaRPr lang="en-GB"/>
                    </a:p>
                  </a:txBody>
                  <a:tcPr/>
                </a:tc>
                <a:extLst>
                  <a:ext uri="{0D108BD9-81ED-4DB2-BD59-A6C34878D82A}">
                    <a16:rowId xmlns:a16="http://schemas.microsoft.com/office/drawing/2014/main" val="3429105400"/>
                  </a:ext>
                </a:extLst>
              </a:tr>
              <a:tr h="294439">
                <a:tc>
                  <a:txBody>
                    <a:bodyPr/>
                    <a:lstStyle/>
                    <a:p>
                      <a:r>
                        <a:rPr lang="en-US" err="1"/>
                        <a:t>i_alu_control</a:t>
                      </a:r>
                      <a:endParaRPr lang="en-GB"/>
                    </a:p>
                  </a:txBody>
                  <a:tcPr/>
                </a:tc>
                <a:tc>
                  <a:txBody>
                    <a:bodyPr/>
                    <a:lstStyle/>
                    <a:p>
                      <a:r>
                        <a:rPr lang="en-US"/>
                        <a:t>4</a:t>
                      </a:r>
                      <a:endParaRPr lang="en-GB"/>
                    </a:p>
                  </a:txBody>
                  <a:tcPr/>
                </a:tc>
                <a:tc>
                  <a:txBody>
                    <a:bodyPr/>
                    <a:lstStyle/>
                    <a:p>
                      <a:r>
                        <a:rPr lang="en-US"/>
                        <a:t>ALU operation</a:t>
                      </a:r>
                      <a:endParaRPr lang="en-GB"/>
                    </a:p>
                  </a:txBody>
                  <a:tcPr/>
                </a:tc>
                <a:extLst>
                  <a:ext uri="{0D108BD9-81ED-4DB2-BD59-A6C34878D82A}">
                    <a16:rowId xmlns:a16="http://schemas.microsoft.com/office/drawing/2014/main" val="1772746416"/>
                  </a:ext>
                </a:extLst>
              </a:tr>
              <a:tr h="294439">
                <a:tc>
                  <a:txBody>
                    <a:bodyPr/>
                    <a:lstStyle/>
                    <a:p>
                      <a:r>
                        <a:rPr lang="en-US" err="1"/>
                        <a:t>i_alu_isword</a:t>
                      </a:r>
                      <a:endParaRPr lang="en-GB"/>
                    </a:p>
                  </a:txBody>
                  <a:tcPr/>
                </a:tc>
                <a:tc>
                  <a:txBody>
                    <a:bodyPr/>
                    <a:lstStyle/>
                    <a:p>
                      <a:r>
                        <a:rPr lang="en-US"/>
                        <a:t>1</a:t>
                      </a:r>
                      <a:endParaRPr lang="en-GB"/>
                    </a:p>
                  </a:txBody>
                  <a:tcPr/>
                </a:tc>
                <a:tc>
                  <a:txBody>
                    <a:bodyPr/>
                    <a:lstStyle/>
                    <a:p>
                      <a:r>
                        <a:rPr lang="en-US"/>
                        <a:t>Specifies whether the </a:t>
                      </a:r>
                      <a:r>
                        <a:rPr lang="en-US" err="1"/>
                        <a:t>instr</a:t>
                      </a:r>
                      <a:r>
                        <a:rPr lang="en-US"/>
                        <a:t> is word or not</a:t>
                      </a:r>
                      <a:endParaRPr lang="en-GB"/>
                    </a:p>
                  </a:txBody>
                  <a:tcPr/>
                </a:tc>
                <a:extLst>
                  <a:ext uri="{0D108BD9-81ED-4DB2-BD59-A6C34878D82A}">
                    <a16:rowId xmlns:a16="http://schemas.microsoft.com/office/drawing/2014/main" val="3146779253"/>
                  </a:ext>
                </a:extLst>
              </a:tr>
              <a:tr h="294439">
                <a:tc>
                  <a:txBody>
                    <a:bodyPr/>
                    <a:lstStyle/>
                    <a:p>
                      <a:r>
                        <a:rPr lang="en-US" err="1"/>
                        <a:t>o_alu_result</a:t>
                      </a:r>
                      <a:endParaRPr lang="en-GB"/>
                    </a:p>
                  </a:txBody>
                  <a:tcPr/>
                </a:tc>
                <a:tc>
                  <a:txBody>
                    <a:bodyPr/>
                    <a:lstStyle/>
                    <a:p>
                      <a:r>
                        <a:rPr lang="en-US"/>
                        <a:t>64</a:t>
                      </a:r>
                      <a:endParaRPr lang="en-GB"/>
                    </a:p>
                  </a:txBody>
                  <a:tcPr/>
                </a:tc>
                <a:tc>
                  <a:txBody>
                    <a:bodyPr/>
                    <a:lstStyle/>
                    <a:p>
                      <a:r>
                        <a:rPr lang="en-US"/>
                        <a:t>ALU result</a:t>
                      </a:r>
                      <a:endParaRPr lang="en-GB"/>
                    </a:p>
                  </a:txBody>
                  <a:tcPr/>
                </a:tc>
                <a:extLst>
                  <a:ext uri="{0D108BD9-81ED-4DB2-BD59-A6C34878D82A}">
                    <a16:rowId xmlns:a16="http://schemas.microsoft.com/office/drawing/2014/main" val="3051799278"/>
                  </a:ext>
                </a:extLst>
              </a:tr>
            </a:tbl>
          </a:graphicData>
        </a:graphic>
      </p:graphicFrame>
    </p:spTree>
    <p:extLst>
      <p:ext uri="{BB962C8B-B14F-4D97-AF65-F5344CB8AC3E}">
        <p14:creationId xmlns:p14="http://schemas.microsoft.com/office/powerpoint/2010/main" val="451163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Execute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ALU </a:t>
            </a:r>
          </a:p>
        </p:txBody>
      </p:sp>
      <p:graphicFrame>
        <p:nvGraphicFramePr>
          <p:cNvPr id="6" name="Table 5">
            <a:extLst>
              <a:ext uri="{FF2B5EF4-FFF2-40B4-BE49-F238E27FC236}">
                <a16:creationId xmlns:a16="http://schemas.microsoft.com/office/drawing/2014/main" id="{3E3D4E25-E252-E8CD-598C-E4D9115E6D82}"/>
              </a:ext>
            </a:extLst>
          </p:cNvPr>
          <p:cNvGraphicFramePr>
            <a:graphicFrameLocks noGrp="1"/>
          </p:cNvGraphicFramePr>
          <p:nvPr>
            <p:extLst>
              <p:ext uri="{D42A27DB-BD31-4B8C-83A1-F6EECF244321}">
                <p14:modId xmlns:p14="http://schemas.microsoft.com/office/powerpoint/2010/main" val="1854486674"/>
              </p:ext>
            </p:extLst>
          </p:nvPr>
        </p:nvGraphicFramePr>
        <p:xfrm>
          <a:off x="2103475" y="1666787"/>
          <a:ext cx="8902310" cy="4727456"/>
        </p:xfrm>
        <a:graphic>
          <a:graphicData uri="http://schemas.openxmlformats.org/drawingml/2006/table">
            <a:tbl>
              <a:tblPr firstRow="1" firstCol="1" bandRow="1">
                <a:tableStyleId>{B301B821-A1FF-4177-AEE7-76D212191A09}</a:tableStyleId>
              </a:tblPr>
              <a:tblGrid>
                <a:gridCol w="1414543">
                  <a:extLst>
                    <a:ext uri="{9D8B030D-6E8A-4147-A177-3AD203B41FA5}">
                      <a16:colId xmlns:a16="http://schemas.microsoft.com/office/drawing/2014/main" val="1619756108"/>
                    </a:ext>
                  </a:extLst>
                </a:gridCol>
                <a:gridCol w="1406691">
                  <a:extLst>
                    <a:ext uri="{9D8B030D-6E8A-4147-A177-3AD203B41FA5}">
                      <a16:colId xmlns:a16="http://schemas.microsoft.com/office/drawing/2014/main" val="566259586"/>
                    </a:ext>
                  </a:extLst>
                </a:gridCol>
                <a:gridCol w="6081076">
                  <a:extLst>
                    <a:ext uri="{9D8B030D-6E8A-4147-A177-3AD203B41FA5}">
                      <a16:colId xmlns:a16="http://schemas.microsoft.com/office/drawing/2014/main" val="1882831940"/>
                    </a:ext>
                  </a:extLst>
                </a:gridCol>
              </a:tblGrid>
              <a:tr h="182880">
                <a:tc>
                  <a:txBody>
                    <a:bodyPr/>
                    <a:lstStyle/>
                    <a:p>
                      <a:pPr marL="0" marR="0">
                        <a:lnSpc>
                          <a:spcPct val="115000"/>
                        </a:lnSpc>
                        <a:spcBef>
                          <a:spcPts val="0"/>
                        </a:spcBef>
                        <a:spcAft>
                          <a:spcPts val="0"/>
                        </a:spcAft>
                        <a:tabLst>
                          <a:tab pos="685800" algn="l"/>
                        </a:tabLst>
                      </a:pPr>
                      <a:r>
                        <a:rPr lang="en-US" sz="1800" kern="100" err="1">
                          <a:effectLst/>
                        </a:rPr>
                        <a:t>i_alu_isword</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err="1">
                          <a:effectLst/>
                        </a:rPr>
                        <a:t>i_alu_control</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Operation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solidFill>
                      <a:srgbClr val="F7B217"/>
                    </a:solidFill>
                  </a:tcPr>
                </a:tc>
                <a:extLst>
                  <a:ext uri="{0D108BD9-81ED-4DB2-BD59-A6C34878D82A}">
                    <a16:rowId xmlns:a16="http://schemas.microsoft.com/office/drawing/2014/main" val="1294107048"/>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4’b0000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 + </a:t>
                      </a:r>
                      <a:r>
                        <a:rPr lang="en-GB" sz="1800" kern="100" err="1">
                          <a:effectLst/>
                        </a:rPr>
                        <a:t>i_alu_srcB</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75390916"/>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4’b0001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 - </a:t>
                      </a:r>
                      <a:r>
                        <a:rPr lang="en-GB" sz="1800" kern="100" err="1">
                          <a:effectLst/>
                        </a:rPr>
                        <a:t>i_alu_srcB</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95029944"/>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4’b0110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a:effectLst/>
                        </a:rPr>
                        <a:t>o_alu_result = i_alu_srcA ^ i_alu_srcB</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61291318"/>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4’b0011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 | </a:t>
                      </a:r>
                      <a:r>
                        <a:rPr lang="en-GB" sz="1800" kern="100" err="1">
                          <a:effectLst/>
                        </a:rPr>
                        <a:t>i_alu_srcB</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46654551"/>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4’b0010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 &amp; </a:t>
                      </a:r>
                      <a:r>
                        <a:rPr lang="en-GB" sz="1800" kern="100" err="1">
                          <a:effectLst/>
                        </a:rPr>
                        <a:t>i_alu_srcB</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1938970"/>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4’b0100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a:effectLst/>
                        </a:rPr>
                        <a:t>o_alu_result = i_alu_srcA &lt;&lt; i_alu_srcB[5:0]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84362767"/>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4’b0111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 &gt;&gt; </a:t>
                      </a:r>
                      <a:r>
                        <a:rPr lang="en-GB" sz="1800" kern="100" err="1">
                          <a:effectLst/>
                        </a:rPr>
                        <a:t>i_alu_srcB</a:t>
                      </a:r>
                      <a:r>
                        <a:rPr lang="en-GB" sz="1800" kern="100">
                          <a:effectLst/>
                        </a:rPr>
                        <a:t>[5:0]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43706671"/>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4’b1111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 &gt;&gt;&gt; </a:t>
                      </a:r>
                      <a:r>
                        <a:rPr lang="en-GB" sz="1800" kern="100" err="1">
                          <a:effectLst/>
                        </a:rPr>
                        <a:t>i_alu_srcB</a:t>
                      </a:r>
                      <a:r>
                        <a:rPr lang="en-GB" sz="1800" kern="100">
                          <a:effectLst/>
                        </a:rPr>
                        <a:t>[5:0]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10553682"/>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4’b0101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 &lt; </a:t>
                      </a:r>
                      <a:r>
                        <a:rPr lang="en-GB" sz="1800" kern="100" err="1">
                          <a:effectLst/>
                        </a:rPr>
                        <a:t>i_alu_srcB</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3892100"/>
                  </a:ext>
                </a:extLst>
              </a:tr>
              <a:tr h="182880">
                <a:tc>
                  <a:txBody>
                    <a:bodyPr/>
                    <a:lstStyle/>
                    <a:p>
                      <a:pPr marL="0" marR="0">
                        <a:lnSpc>
                          <a:spcPct val="115000"/>
                        </a:lnSpc>
                        <a:spcBef>
                          <a:spcPts val="0"/>
                        </a:spcBef>
                        <a:spcAft>
                          <a:spcPts val="0"/>
                        </a:spcAft>
                        <a:tabLst>
                          <a:tab pos="685800" algn="l"/>
                        </a:tabLst>
                      </a:pPr>
                      <a:r>
                        <a:rPr lang="en-US" sz="1800" b="0" kern="100">
                          <a:effectLst/>
                        </a:rPr>
                        <a:t>1’b0</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4’b1000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(U) &lt; </a:t>
                      </a:r>
                      <a:r>
                        <a:rPr lang="en-GB" sz="1800" kern="100" err="1">
                          <a:effectLst/>
                        </a:rPr>
                        <a:t>i_alu_srcB</a:t>
                      </a:r>
                      <a:r>
                        <a:rPr lang="en-GB" sz="1800" kern="100">
                          <a:effectLst/>
                        </a:rPr>
                        <a:t>(U)</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72109766"/>
                  </a:ext>
                </a:extLst>
              </a:tr>
              <a:tr h="182880">
                <a:tc>
                  <a:txBody>
                    <a:bodyPr/>
                    <a:lstStyle/>
                    <a:p>
                      <a:pPr marL="0" marR="0">
                        <a:lnSpc>
                          <a:spcPct val="115000"/>
                        </a:lnSpc>
                        <a:spcBef>
                          <a:spcPts val="0"/>
                        </a:spcBef>
                        <a:spcAft>
                          <a:spcPts val="0"/>
                        </a:spcAft>
                        <a:tabLst>
                          <a:tab pos="685800" algn="l"/>
                        </a:tabLst>
                      </a:pPr>
                      <a:r>
                        <a:rPr lang="en-US" sz="1800" b="0" kern="100">
                          <a:effectLst/>
                        </a:rPr>
                        <a:t>1’b1</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4’b0000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[31:0] + </a:t>
                      </a:r>
                      <a:r>
                        <a:rPr lang="en-GB" sz="1800" kern="100" err="1">
                          <a:effectLst/>
                        </a:rPr>
                        <a:t>i_alu_srcB</a:t>
                      </a:r>
                      <a:r>
                        <a:rPr lang="en-GB" sz="1800" kern="100">
                          <a:effectLst/>
                        </a:rPr>
                        <a:t>[31:0] (sign </a:t>
                      </a:r>
                      <a:r>
                        <a:rPr lang="en-GB" sz="1800" kern="100" err="1">
                          <a:effectLst/>
                        </a:rPr>
                        <a:t>ext</a:t>
                      </a:r>
                      <a:r>
                        <a:rPr lang="en-GB" sz="1800" kern="100">
                          <a:effectLst/>
                        </a:rPr>
                        <a: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153962"/>
                  </a:ext>
                </a:extLst>
              </a:tr>
              <a:tr h="182880">
                <a:tc>
                  <a:txBody>
                    <a:bodyPr/>
                    <a:lstStyle/>
                    <a:p>
                      <a:pPr marL="0" marR="0">
                        <a:lnSpc>
                          <a:spcPct val="115000"/>
                        </a:lnSpc>
                        <a:spcBef>
                          <a:spcPts val="0"/>
                        </a:spcBef>
                        <a:spcAft>
                          <a:spcPts val="0"/>
                        </a:spcAft>
                        <a:tabLst>
                          <a:tab pos="685800" algn="l"/>
                        </a:tabLst>
                      </a:pPr>
                      <a:r>
                        <a:rPr lang="en-US" sz="1800" b="0" kern="100">
                          <a:effectLst/>
                        </a:rPr>
                        <a:t>1’b1</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4’b0001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[31:0] - </a:t>
                      </a:r>
                      <a:r>
                        <a:rPr lang="en-GB" sz="1800" kern="100" err="1">
                          <a:effectLst/>
                        </a:rPr>
                        <a:t>i_alu_srcB</a:t>
                      </a:r>
                      <a:r>
                        <a:rPr lang="en-GB" sz="1800" kern="100">
                          <a:effectLst/>
                        </a:rPr>
                        <a:t>[31:0] (sign </a:t>
                      </a:r>
                      <a:r>
                        <a:rPr lang="en-GB" sz="1800" kern="100" err="1">
                          <a:effectLst/>
                        </a:rPr>
                        <a:t>ext</a:t>
                      </a:r>
                      <a:r>
                        <a:rPr lang="en-GB" sz="1800" kern="100">
                          <a:effectLst/>
                        </a:rPr>
                        <a: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75171396"/>
                  </a:ext>
                </a:extLst>
              </a:tr>
              <a:tr h="182880">
                <a:tc>
                  <a:txBody>
                    <a:bodyPr/>
                    <a:lstStyle/>
                    <a:p>
                      <a:pPr marL="0" marR="0">
                        <a:lnSpc>
                          <a:spcPct val="115000"/>
                        </a:lnSpc>
                        <a:spcBef>
                          <a:spcPts val="0"/>
                        </a:spcBef>
                        <a:spcAft>
                          <a:spcPts val="0"/>
                        </a:spcAft>
                        <a:tabLst>
                          <a:tab pos="685800" algn="l"/>
                        </a:tabLst>
                      </a:pPr>
                      <a:r>
                        <a:rPr lang="en-US" sz="1800" b="0" kern="100">
                          <a:effectLst/>
                        </a:rPr>
                        <a:t>1’b1</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4’b0100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[31:0] &lt;&lt; </a:t>
                      </a:r>
                      <a:r>
                        <a:rPr lang="en-GB" sz="1800" kern="100" err="1">
                          <a:effectLst/>
                        </a:rPr>
                        <a:t>i_alu_srcB</a:t>
                      </a:r>
                      <a:r>
                        <a:rPr lang="en-GB" sz="1800" kern="100">
                          <a:effectLst/>
                        </a:rPr>
                        <a:t>[4:0] (sign </a:t>
                      </a:r>
                      <a:r>
                        <a:rPr lang="en-GB" sz="1800" kern="100" err="1">
                          <a:effectLst/>
                        </a:rPr>
                        <a:t>ext</a:t>
                      </a:r>
                      <a:r>
                        <a:rPr lang="en-GB" sz="1800" kern="100">
                          <a:effectLst/>
                        </a:rPr>
                        <a: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46836405"/>
                  </a:ext>
                </a:extLst>
              </a:tr>
              <a:tr h="182880">
                <a:tc>
                  <a:txBody>
                    <a:bodyPr/>
                    <a:lstStyle/>
                    <a:p>
                      <a:pPr marL="0" marR="0">
                        <a:lnSpc>
                          <a:spcPct val="115000"/>
                        </a:lnSpc>
                        <a:spcBef>
                          <a:spcPts val="0"/>
                        </a:spcBef>
                        <a:spcAft>
                          <a:spcPts val="0"/>
                        </a:spcAft>
                        <a:tabLst>
                          <a:tab pos="685800" algn="l"/>
                        </a:tabLst>
                      </a:pPr>
                      <a:r>
                        <a:rPr lang="en-US" sz="1800" b="0" kern="100">
                          <a:effectLst/>
                        </a:rPr>
                        <a:t>1’b1</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4’b0111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[31:0] &gt;&gt; </a:t>
                      </a:r>
                      <a:r>
                        <a:rPr lang="en-GB" sz="1800" kern="100" err="1">
                          <a:effectLst/>
                        </a:rPr>
                        <a:t>i_alu_srcB</a:t>
                      </a:r>
                      <a:r>
                        <a:rPr lang="en-GB" sz="1800" kern="100">
                          <a:effectLst/>
                        </a:rPr>
                        <a:t>[4:0] (sign </a:t>
                      </a:r>
                      <a:r>
                        <a:rPr lang="en-GB" sz="1800" kern="100" err="1">
                          <a:effectLst/>
                        </a:rPr>
                        <a:t>ext</a:t>
                      </a:r>
                      <a:r>
                        <a:rPr lang="en-GB" sz="1800" kern="100">
                          <a:effectLst/>
                        </a:rPr>
                        <a: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33064704"/>
                  </a:ext>
                </a:extLst>
              </a:tr>
              <a:tr h="182880">
                <a:tc>
                  <a:txBody>
                    <a:bodyPr/>
                    <a:lstStyle/>
                    <a:p>
                      <a:pPr marL="0" marR="0">
                        <a:lnSpc>
                          <a:spcPct val="115000"/>
                        </a:lnSpc>
                        <a:spcBef>
                          <a:spcPts val="0"/>
                        </a:spcBef>
                        <a:spcAft>
                          <a:spcPts val="0"/>
                        </a:spcAft>
                        <a:tabLst>
                          <a:tab pos="685800" algn="l"/>
                        </a:tabLst>
                      </a:pPr>
                      <a:r>
                        <a:rPr lang="en-US" sz="1800" b="0" kern="100">
                          <a:effectLst/>
                        </a:rPr>
                        <a:t>1’b1</a:t>
                      </a:r>
                      <a:endParaRPr lang="en-GB" sz="2800" b="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4’b1111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R w="28575" cap="flat" cmpd="sng" algn="ctr">
                      <a:solidFill>
                        <a:schemeClr val="tx1"/>
                      </a:solidFill>
                      <a:prstDash val="solid"/>
                      <a:round/>
                      <a:headEnd type="none" w="med" len="med"/>
                      <a:tailEnd type="none" w="med" len="med"/>
                    </a:lnR>
                  </a:tcPr>
                </a:tc>
                <a:tc>
                  <a:txBody>
                    <a:bodyPr/>
                    <a:lstStyle/>
                    <a:p>
                      <a:pPr marL="0" marR="0">
                        <a:lnSpc>
                          <a:spcPct val="115000"/>
                        </a:lnSpc>
                        <a:spcBef>
                          <a:spcPts val="0"/>
                        </a:spcBef>
                        <a:spcAft>
                          <a:spcPts val="0"/>
                        </a:spcAft>
                        <a:tabLst>
                          <a:tab pos="685800" algn="l"/>
                        </a:tabLst>
                      </a:pPr>
                      <a:r>
                        <a:rPr lang="en-GB" sz="1800" kern="100" err="1">
                          <a:effectLst/>
                        </a:rPr>
                        <a:t>o_alu_result</a:t>
                      </a:r>
                      <a:r>
                        <a:rPr lang="en-GB" sz="1800" kern="100">
                          <a:effectLst/>
                        </a:rPr>
                        <a:t> = </a:t>
                      </a:r>
                      <a:r>
                        <a:rPr lang="en-GB" sz="1800" kern="100" err="1">
                          <a:effectLst/>
                        </a:rPr>
                        <a:t>i_alu_srcA</a:t>
                      </a:r>
                      <a:r>
                        <a:rPr lang="en-GB" sz="1800" kern="100">
                          <a:effectLst/>
                        </a:rPr>
                        <a:t>[31:0] &gt;&gt;&gt; </a:t>
                      </a:r>
                      <a:r>
                        <a:rPr lang="en-GB" sz="1800" kern="100" err="1">
                          <a:effectLst/>
                        </a:rPr>
                        <a:t>i_alu_srcB</a:t>
                      </a:r>
                      <a:r>
                        <a:rPr lang="en-GB" sz="1800" kern="100">
                          <a:effectLst/>
                        </a:rPr>
                        <a:t>[4:0] (sign </a:t>
                      </a:r>
                      <a:r>
                        <a:rPr lang="en-GB" sz="1800" kern="100" err="1">
                          <a:effectLst/>
                        </a:rPr>
                        <a:t>ext</a:t>
                      </a:r>
                      <a:r>
                        <a:rPr lang="en-GB" sz="1800" kern="100">
                          <a:effectLst/>
                        </a:rPr>
                        <a: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32292603"/>
                  </a:ext>
                </a:extLst>
              </a:tr>
            </a:tbl>
          </a:graphicData>
        </a:graphic>
      </p:graphicFrame>
    </p:spTree>
    <p:extLst>
      <p:ext uri="{BB962C8B-B14F-4D97-AF65-F5344CB8AC3E}">
        <p14:creationId xmlns:p14="http://schemas.microsoft.com/office/powerpoint/2010/main" val="3915626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Execute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Branch Unit </a:t>
            </a:r>
          </a:p>
        </p:txBody>
      </p:sp>
      <p:pic>
        <p:nvPicPr>
          <p:cNvPr id="6" name="Picture 5">
            <a:extLst>
              <a:ext uri="{FF2B5EF4-FFF2-40B4-BE49-F238E27FC236}">
                <a16:creationId xmlns:a16="http://schemas.microsoft.com/office/drawing/2014/main" id="{E049BD88-C43D-DA3D-CA3C-050DAD470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5248" y="3189575"/>
            <a:ext cx="4520764" cy="1817347"/>
          </a:xfrm>
          <a:prstGeom prst="rect">
            <a:avLst/>
          </a:prstGeom>
        </p:spPr>
      </p:pic>
      <p:graphicFrame>
        <p:nvGraphicFramePr>
          <p:cNvPr id="7" name="Table 6">
            <a:extLst>
              <a:ext uri="{FF2B5EF4-FFF2-40B4-BE49-F238E27FC236}">
                <a16:creationId xmlns:a16="http://schemas.microsoft.com/office/drawing/2014/main" id="{0720FC04-F441-81F9-095B-4DE5EB570C06}"/>
              </a:ext>
            </a:extLst>
          </p:cNvPr>
          <p:cNvGraphicFramePr>
            <a:graphicFrameLocks noGrp="1"/>
          </p:cNvGraphicFramePr>
          <p:nvPr>
            <p:extLst>
              <p:ext uri="{D42A27DB-BD31-4B8C-83A1-F6EECF244321}">
                <p14:modId xmlns:p14="http://schemas.microsoft.com/office/powerpoint/2010/main" val="2798845910"/>
              </p:ext>
            </p:extLst>
          </p:nvPr>
        </p:nvGraphicFramePr>
        <p:xfrm>
          <a:off x="735270" y="3189575"/>
          <a:ext cx="6498043" cy="1828800"/>
        </p:xfrm>
        <a:graphic>
          <a:graphicData uri="http://schemas.openxmlformats.org/drawingml/2006/table">
            <a:tbl>
              <a:tblPr firstRow="1" bandRow="1">
                <a:tableStyleId>{5C22544A-7EE6-4342-B048-85BDC9FD1C3A}</a:tableStyleId>
              </a:tblPr>
              <a:tblGrid>
                <a:gridCol w="2362770">
                  <a:extLst>
                    <a:ext uri="{9D8B030D-6E8A-4147-A177-3AD203B41FA5}">
                      <a16:colId xmlns:a16="http://schemas.microsoft.com/office/drawing/2014/main" val="3178857057"/>
                    </a:ext>
                  </a:extLst>
                </a:gridCol>
                <a:gridCol w="805218">
                  <a:extLst>
                    <a:ext uri="{9D8B030D-6E8A-4147-A177-3AD203B41FA5}">
                      <a16:colId xmlns:a16="http://schemas.microsoft.com/office/drawing/2014/main" val="3599369205"/>
                    </a:ext>
                  </a:extLst>
                </a:gridCol>
                <a:gridCol w="3330055">
                  <a:extLst>
                    <a:ext uri="{9D8B030D-6E8A-4147-A177-3AD203B41FA5}">
                      <a16:colId xmlns:a16="http://schemas.microsoft.com/office/drawing/2014/main" val="3555565622"/>
                    </a:ext>
                  </a:extLst>
                </a:gridCol>
              </a:tblGrid>
              <a:tr h="294439">
                <a:tc>
                  <a:txBody>
                    <a:bodyPr/>
                    <a:lstStyle/>
                    <a:p>
                      <a:r>
                        <a:rPr lang="en-US"/>
                        <a:t>I/O</a:t>
                      </a:r>
                      <a:endParaRPr lang="en-GB"/>
                    </a:p>
                  </a:txBody>
                  <a:tcPr>
                    <a:solidFill>
                      <a:srgbClr val="F7B217"/>
                    </a:solidFill>
                  </a:tcPr>
                </a:tc>
                <a:tc>
                  <a:txBody>
                    <a:bodyPr/>
                    <a:lstStyle/>
                    <a:p>
                      <a:r>
                        <a:rPr lang="en-US"/>
                        <a:t>Width</a:t>
                      </a:r>
                      <a:endParaRPr lang="en-GB"/>
                    </a:p>
                  </a:txBody>
                  <a:tcPr>
                    <a:solidFill>
                      <a:srgbClr val="F7B217"/>
                    </a:solidFill>
                  </a:tcPr>
                </a:tc>
                <a:tc>
                  <a:txBody>
                    <a:bodyPr/>
                    <a:lstStyle/>
                    <a:p>
                      <a:r>
                        <a:rPr lang="en-US"/>
                        <a:t>Description</a:t>
                      </a:r>
                      <a:endParaRPr lang="en-GB"/>
                    </a:p>
                  </a:txBody>
                  <a:tcPr>
                    <a:solidFill>
                      <a:srgbClr val="F7B217"/>
                    </a:solidFill>
                  </a:tcPr>
                </a:tc>
                <a:extLst>
                  <a:ext uri="{0D108BD9-81ED-4DB2-BD59-A6C34878D82A}">
                    <a16:rowId xmlns:a16="http://schemas.microsoft.com/office/drawing/2014/main" val="2934582945"/>
                  </a:ext>
                </a:extLst>
              </a:tr>
              <a:tr h="294439">
                <a:tc>
                  <a:txBody>
                    <a:bodyPr/>
                    <a:lstStyle/>
                    <a:p>
                      <a:r>
                        <a:rPr lang="en-US" err="1"/>
                        <a:t>i_branch_unit_srcA</a:t>
                      </a:r>
                      <a:endParaRPr lang="en-GB"/>
                    </a:p>
                  </a:txBody>
                  <a:tcPr/>
                </a:tc>
                <a:tc>
                  <a:txBody>
                    <a:bodyPr/>
                    <a:lstStyle/>
                    <a:p>
                      <a:r>
                        <a:rPr lang="en-US"/>
                        <a:t>64</a:t>
                      </a:r>
                      <a:endParaRPr lang="en-GB"/>
                    </a:p>
                  </a:txBody>
                  <a:tcPr/>
                </a:tc>
                <a:tc>
                  <a:txBody>
                    <a:bodyPr/>
                    <a:lstStyle/>
                    <a:p>
                      <a:r>
                        <a:rPr lang="en-US"/>
                        <a:t>Operand 1</a:t>
                      </a:r>
                      <a:endParaRPr lang="en-GB"/>
                    </a:p>
                  </a:txBody>
                  <a:tcPr/>
                </a:tc>
                <a:extLst>
                  <a:ext uri="{0D108BD9-81ED-4DB2-BD59-A6C34878D82A}">
                    <a16:rowId xmlns:a16="http://schemas.microsoft.com/office/drawing/2014/main" val="649846254"/>
                  </a:ext>
                </a:extLst>
              </a:tr>
              <a:tr h="294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i_branch_unit_srcB</a:t>
                      </a:r>
                      <a:endParaRPr lang="en-GB"/>
                    </a:p>
                  </a:txBody>
                  <a:tcPr/>
                </a:tc>
                <a:tc>
                  <a:txBody>
                    <a:bodyPr/>
                    <a:lstStyle/>
                    <a:p>
                      <a:r>
                        <a:rPr lang="en-US"/>
                        <a:t>64</a:t>
                      </a:r>
                      <a:endParaRPr lang="en-GB"/>
                    </a:p>
                  </a:txBody>
                  <a:tcPr/>
                </a:tc>
                <a:tc>
                  <a:txBody>
                    <a:bodyPr/>
                    <a:lstStyle/>
                    <a:p>
                      <a:r>
                        <a:rPr lang="en-US"/>
                        <a:t>Operand 2</a:t>
                      </a:r>
                      <a:endParaRPr lang="en-GB"/>
                    </a:p>
                  </a:txBody>
                  <a:tcPr/>
                </a:tc>
                <a:extLst>
                  <a:ext uri="{0D108BD9-81ED-4DB2-BD59-A6C34878D82A}">
                    <a16:rowId xmlns:a16="http://schemas.microsoft.com/office/drawing/2014/main" val="3429105400"/>
                  </a:ext>
                </a:extLst>
              </a:tr>
              <a:tr h="294439">
                <a:tc>
                  <a:txBody>
                    <a:bodyPr/>
                    <a:lstStyle/>
                    <a:p>
                      <a:r>
                        <a:rPr lang="en-US"/>
                        <a:t>i_branch_unit_funct3</a:t>
                      </a:r>
                      <a:endParaRPr lang="en-GB"/>
                    </a:p>
                  </a:txBody>
                  <a:tcPr/>
                </a:tc>
                <a:tc>
                  <a:txBody>
                    <a:bodyPr/>
                    <a:lstStyle/>
                    <a:p>
                      <a:r>
                        <a:rPr lang="en-US"/>
                        <a:t>3</a:t>
                      </a:r>
                      <a:endParaRPr lang="en-GB"/>
                    </a:p>
                  </a:txBody>
                  <a:tcPr/>
                </a:tc>
                <a:tc>
                  <a:txBody>
                    <a:bodyPr/>
                    <a:lstStyle/>
                    <a:p>
                      <a:r>
                        <a:rPr lang="en-US"/>
                        <a:t>Specifies branch </a:t>
                      </a:r>
                      <a:r>
                        <a:rPr lang="en-US" err="1"/>
                        <a:t>instr</a:t>
                      </a:r>
                      <a:endParaRPr lang="en-GB"/>
                    </a:p>
                  </a:txBody>
                  <a:tcPr/>
                </a:tc>
                <a:extLst>
                  <a:ext uri="{0D108BD9-81ED-4DB2-BD59-A6C34878D82A}">
                    <a16:rowId xmlns:a16="http://schemas.microsoft.com/office/drawing/2014/main" val="1772746416"/>
                  </a:ext>
                </a:extLst>
              </a:tr>
              <a:tr h="294439">
                <a:tc>
                  <a:txBody>
                    <a:bodyPr/>
                    <a:lstStyle/>
                    <a:p>
                      <a:r>
                        <a:rPr lang="en-US" err="1"/>
                        <a:t>o_branch_unit_istaken</a:t>
                      </a:r>
                      <a:endParaRPr lang="en-GB"/>
                    </a:p>
                  </a:txBody>
                  <a:tcPr/>
                </a:tc>
                <a:tc>
                  <a:txBody>
                    <a:bodyPr/>
                    <a:lstStyle/>
                    <a:p>
                      <a:r>
                        <a:rPr lang="en-US"/>
                        <a:t>1</a:t>
                      </a:r>
                      <a:endParaRPr lang="en-GB"/>
                    </a:p>
                  </a:txBody>
                  <a:tcPr/>
                </a:tc>
                <a:tc>
                  <a:txBody>
                    <a:bodyPr/>
                    <a:lstStyle/>
                    <a:p>
                      <a:r>
                        <a:rPr lang="en-US"/>
                        <a:t>Flag raised if the condition is true</a:t>
                      </a:r>
                      <a:endParaRPr lang="en-GB"/>
                    </a:p>
                  </a:txBody>
                  <a:tcPr/>
                </a:tc>
                <a:extLst>
                  <a:ext uri="{0D108BD9-81ED-4DB2-BD59-A6C34878D82A}">
                    <a16:rowId xmlns:a16="http://schemas.microsoft.com/office/drawing/2014/main" val="3051799278"/>
                  </a:ext>
                </a:extLst>
              </a:tr>
            </a:tbl>
          </a:graphicData>
        </a:graphic>
      </p:graphicFrame>
    </p:spTree>
    <p:extLst>
      <p:ext uri="{BB962C8B-B14F-4D97-AF65-F5344CB8AC3E}">
        <p14:creationId xmlns:p14="http://schemas.microsoft.com/office/powerpoint/2010/main" val="3130182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Execute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Branch Unit </a:t>
            </a:r>
          </a:p>
        </p:txBody>
      </p:sp>
      <p:graphicFrame>
        <p:nvGraphicFramePr>
          <p:cNvPr id="4" name="Table 3">
            <a:extLst>
              <a:ext uri="{FF2B5EF4-FFF2-40B4-BE49-F238E27FC236}">
                <a16:creationId xmlns:a16="http://schemas.microsoft.com/office/drawing/2014/main" id="{3F4C03E2-AA26-76F5-7805-000E94A41131}"/>
              </a:ext>
            </a:extLst>
          </p:cNvPr>
          <p:cNvGraphicFramePr>
            <a:graphicFrameLocks noGrp="1"/>
          </p:cNvGraphicFramePr>
          <p:nvPr>
            <p:extLst>
              <p:ext uri="{D42A27DB-BD31-4B8C-83A1-F6EECF244321}">
                <p14:modId xmlns:p14="http://schemas.microsoft.com/office/powerpoint/2010/main" val="2850646473"/>
              </p:ext>
            </p:extLst>
          </p:nvPr>
        </p:nvGraphicFramePr>
        <p:xfrm>
          <a:off x="1457776" y="2855623"/>
          <a:ext cx="9276448" cy="2078482"/>
        </p:xfrm>
        <a:graphic>
          <a:graphicData uri="http://schemas.openxmlformats.org/drawingml/2006/table">
            <a:tbl>
              <a:tblPr firstRow="1" firstCol="1" bandRow="1">
                <a:tableStyleId>{B301B821-A1FF-4177-AEE7-76D212191A09}</a:tableStyleId>
              </a:tblPr>
              <a:tblGrid>
                <a:gridCol w="2265342">
                  <a:extLst>
                    <a:ext uri="{9D8B030D-6E8A-4147-A177-3AD203B41FA5}">
                      <a16:colId xmlns:a16="http://schemas.microsoft.com/office/drawing/2014/main" val="478260873"/>
                    </a:ext>
                  </a:extLst>
                </a:gridCol>
                <a:gridCol w="884863">
                  <a:extLst>
                    <a:ext uri="{9D8B030D-6E8A-4147-A177-3AD203B41FA5}">
                      <a16:colId xmlns:a16="http://schemas.microsoft.com/office/drawing/2014/main" val="2170897905"/>
                    </a:ext>
                  </a:extLst>
                </a:gridCol>
                <a:gridCol w="6126243">
                  <a:extLst>
                    <a:ext uri="{9D8B030D-6E8A-4147-A177-3AD203B41FA5}">
                      <a16:colId xmlns:a16="http://schemas.microsoft.com/office/drawing/2014/main" val="1264560402"/>
                    </a:ext>
                  </a:extLst>
                </a:gridCol>
              </a:tblGrid>
              <a:tr h="182880">
                <a:tc>
                  <a:txBody>
                    <a:bodyPr/>
                    <a:lstStyle/>
                    <a:p>
                      <a:pPr marL="0" marR="0">
                        <a:lnSpc>
                          <a:spcPct val="115000"/>
                        </a:lnSpc>
                        <a:spcBef>
                          <a:spcPts val="0"/>
                        </a:spcBef>
                        <a:spcAft>
                          <a:spcPts val="0"/>
                        </a:spcAft>
                        <a:tabLst>
                          <a:tab pos="685800" algn="l"/>
                        </a:tabLst>
                      </a:pPr>
                      <a:r>
                        <a:rPr lang="en-US" sz="1800" kern="100">
                          <a:effectLst/>
                        </a:rPr>
                        <a:t>i_branch_unit_funct3</a:t>
                      </a:r>
                      <a:endParaRPr lang="en-US"/>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Instr.</a:t>
                      </a:r>
                      <a:endParaRPr lang="en-US"/>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Operation</a:t>
                      </a:r>
                      <a:endParaRPr lang="en-US"/>
                    </a:p>
                  </a:txBody>
                  <a:tcPr marL="68580" marR="68580" marT="0" marB="0">
                    <a:solidFill>
                      <a:srgbClr val="F7B217"/>
                    </a:solidFill>
                  </a:tcPr>
                </a:tc>
                <a:extLst>
                  <a:ext uri="{0D108BD9-81ED-4DB2-BD59-A6C34878D82A}">
                    <a16:rowId xmlns:a16="http://schemas.microsoft.com/office/drawing/2014/main" val="1796925639"/>
                  </a:ext>
                </a:extLst>
              </a:tr>
              <a:tr h="182880">
                <a:tc>
                  <a:txBody>
                    <a:bodyPr/>
                    <a:lstStyle/>
                    <a:p>
                      <a:pPr marL="0" marR="0">
                        <a:lnSpc>
                          <a:spcPct val="115000"/>
                        </a:lnSpc>
                        <a:spcBef>
                          <a:spcPts val="0"/>
                        </a:spcBef>
                        <a:spcAft>
                          <a:spcPts val="0"/>
                        </a:spcAft>
                        <a:tabLst>
                          <a:tab pos="685800" algn="l"/>
                        </a:tabLst>
                      </a:pPr>
                      <a:r>
                        <a:rPr lang="en-US" sz="1800" b="0" kern="100">
                          <a:effectLst/>
                        </a:rPr>
                        <a:t>3’b000</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BEQ</a:t>
                      </a:r>
                      <a:endParaRPr lang="en-US"/>
                    </a:p>
                  </a:txBody>
                  <a:tcPr marL="68580" marR="68580" marT="0" marB="0"/>
                </a:tc>
                <a:tc>
                  <a:txBody>
                    <a:bodyPr/>
                    <a:lstStyle/>
                    <a:p>
                      <a:pPr marL="0" marR="0">
                        <a:lnSpc>
                          <a:spcPct val="115000"/>
                        </a:lnSpc>
                        <a:spcBef>
                          <a:spcPts val="0"/>
                        </a:spcBef>
                        <a:spcAft>
                          <a:spcPts val="0"/>
                        </a:spcAft>
                        <a:tabLst>
                          <a:tab pos="685800" algn="l"/>
                        </a:tabLst>
                      </a:pPr>
                      <a:r>
                        <a:rPr lang="en-GB" sz="1800" kern="100">
                          <a:effectLst/>
                        </a:rPr>
                        <a:t>istaken = i_branch_unit_srcA == i_branch_unit_srcB</a:t>
                      </a:r>
                      <a:endParaRPr lang="en-US"/>
                    </a:p>
                  </a:txBody>
                  <a:tcPr marL="68580" marR="68580" marT="0" marB="0"/>
                </a:tc>
                <a:extLst>
                  <a:ext uri="{0D108BD9-81ED-4DB2-BD59-A6C34878D82A}">
                    <a16:rowId xmlns:a16="http://schemas.microsoft.com/office/drawing/2014/main" val="4220080041"/>
                  </a:ext>
                </a:extLst>
              </a:tr>
              <a:tr h="182880">
                <a:tc>
                  <a:txBody>
                    <a:bodyPr/>
                    <a:lstStyle/>
                    <a:p>
                      <a:pPr marL="0" marR="0">
                        <a:lnSpc>
                          <a:spcPct val="115000"/>
                        </a:lnSpc>
                        <a:spcBef>
                          <a:spcPts val="0"/>
                        </a:spcBef>
                        <a:spcAft>
                          <a:spcPts val="0"/>
                        </a:spcAft>
                        <a:tabLst>
                          <a:tab pos="685800" algn="l"/>
                        </a:tabLst>
                      </a:pPr>
                      <a:r>
                        <a:rPr lang="en-US" sz="1800" b="0" kern="100">
                          <a:effectLst/>
                        </a:rPr>
                        <a:t>3’b001</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BNE</a:t>
                      </a:r>
                      <a:endParaRPr lang="en-US"/>
                    </a:p>
                  </a:txBody>
                  <a:tcPr marL="68580" marR="68580" marT="0" marB="0"/>
                </a:tc>
                <a:tc>
                  <a:txBody>
                    <a:bodyPr/>
                    <a:lstStyle/>
                    <a:p>
                      <a:pPr marL="0" marR="0">
                        <a:lnSpc>
                          <a:spcPct val="115000"/>
                        </a:lnSpc>
                        <a:spcBef>
                          <a:spcPts val="0"/>
                        </a:spcBef>
                        <a:spcAft>
                          <a:spcPts val="0"/>
                        </a:spcAft>
                        <a:tabLst>
                          <a:tab pos="685800" algn="l"/>
                        </a:tabLst>
                      </a:pPr>
                      <a:r>
                        <a:rPr lang="en-GB" sz="1800" kern="100">
                          <a:effectLst/>
                        </a:rPr>
                        <a:t>istaken = i_branch_unit_srcA != i_branch_unit_srcB</a:t>
                      </a:r>
                      <a:endParaRPr lang="en-US" err="1"/>
                    </a:p>
                  </a:txBody>
                  <a:tcPr marL="68580" marR="68580" marT="0" marB="0"/>
                </a:tc>
                <a:extLst>
                  <a:ext uri="{0D108BD9-81ED-4DB2-BD59-A6C34878D82A}">
                    <a16:rowId xmlns:a16="http://schemas.microsoft.com/office/drawing/2014/main" val="3383937731"/>
                  </a:ext>
                </a:extLst>
              </a:tr>
              <a:tr h="182880">
                <a:tc>
                  <a:txBody>
                    <a:bodyPr/>
                    <a:lstStyle/>
                    <a:p>
                      <a:pPr marL="0" marR="0">
                        <a:lnSpc>
                          <a:spcPct val="115000"/>
                        </a:lnSpc>
                        <a:spcBef>
                          <a:spcPts val="0"/>
                        </a:spcBef>
                        <a:spcAft>
                          <a:spcPts val="0"/>
                        </a:spcAft>
                        <a:tabLst>
                          <a:tab pos="685800" algn="l"/>
                        </a:tabLst>
                      </a:pPr>
                      <a:r>
                        <a:rPr lang="en-US" sz="1800" b="0" kern="100">
                          <a:effectLst/>
                        </a:rPr>
                        <a:t>3’b100</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BLT</a:t>
                      </a:r>
                      <a:endParaRPr lang="en-US"/>
                    </a:p>
                  </a:txBody>
                  <a:tcPr marL="68580" marR="68580" marT="0" marB="0"/>
                </a:tc>
                <a:tc>
                  <a:txBody>
                    <a:bodyPr/>
                    <a:lstStyle/>
                    <a:p>
                      <a:pPr marL="0" marR="0">
                        <a:lnSpc>
                          <a:spcPct val="115000"/>
                        </a:lnSpc>
                        <a:spcBef>
                          <a:spcPts val="0"/>
                        </a:spcBef>
                        <a:spcAft>
                          <a:spcPts val="0"/>
                        </a:spcAft>
                        <a:tabLst>
                          <a:tab pos="685800" algn="l"/>
                        </a:tabLst>
                      </a:pPr>
                      <a:r>
                        <a:rPr lang="en-GB" sz="1800" kern="100">
                          <a:effectLst/>
                        </a:rPr>
                        <a:t>istaken = i_branch_unit_srcA &lt; i_branch_unit_srcB</a:t>
                      </a:r>
                      <a:endParaRPr lang="en-US"/>
                    </a:p>
                  </a:txBody>
                  <a:tcPr marL="68580" marR="68580" marT="0" marB="0"/>
                </a:tc>
                <a:extLst>
                  <a:ext uri="{0D108BD9-81ED-4DB2-BD59-A6C34878D82A}">
                    <a16:rowId xmlns:a16="http://schemas.microsoft.com/office/drawing/2014/main" val="431338104"/>
                  </a:ext>
                </a:extLst>
              </a:tr>
              <a:tr h="182880">
                <a:tc>
                  <a:txBody>
                    <a:bodyPr/>
                    <a:lstStyle/>
                    <a:p>
                      <a:pPr marL="0" marR="0">
                        <a:lnSpc>
                          <a:spcPct val="115000"/>
                        </a:lnSpc>
                        <a:spcBef>
                          <a:spcPts val="0"/>
                        </a:spcBef>
                        <a:spcAft>
                          <a:spcPts val="0"/>
                        </a:spcAft>
                        <a:tabLst>
                          <a:tab pos="685800" algn="l"/>
                        </a:tabLst>
                      </a:pPr>
                      <a:r>
                        <a:rPr lang="en-US" sz="1800" b="0" kern="100">
                          <a:effectLst/>
                        </a:rPr>
                        <a:t>3’b101</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BGE</a:t>
                      </a:r>
                      <a:endParaRPr lang="en-US"/>
                    </a:p>
                  </a:txBody>
                  <a:tcPr marL="68580" marR="68580" marT="0" marB="0"/>
                </a:tc>
                <a:tc>
                  <a:txBody>
                    <a:bodyPr/>
                    <a:lstStyle/>
                    <a:p>
                      <a:pPr marL="0" marR="0">
                        <a:lnSpc>
                          <a:spcPct val="115000"/>
                        </a:lnSpc>
                        <a:spcBef>
                          <a:spcPts val="0"/>
                        </a:spcBef>
                        <a:spcAft>
                          <a:spcPts val="0"/>
                        </a:spcAft>
                        <a:tabLst>
                          <a:tab pos="685800" algn="l"/>
                        </a:tabLst>
                      </a:pPr>
                      <a:r>
                        <a:rPr lang="en-GB" sz="1800" kern="100">
                          <a:effectLst/>
                        </a:rPr>
                        <a:t>istaken = i_branch_unit_srcA &gt;= i_branch_unit_srcB</a:t>
                      </a:r>
                      <a:endParaRPr lang="en-US"/>
                    </a:p>
                  </a:txBody>
                  <a:tcPr marL="68580" marR="68580" marT="0" marB="0"/>
                </a:tc>
                <a:extLst>
                  <a:ext uri="{0D108BD9-81ED-4DB2-BD59-A6C34878D82A}">
                    <a16:rowId xmlns:a16="http://schemas.microsoft.com/office/drawing/2014/main" val="1449990956"/>
                  </a:ext>
                </a:extLst>
              </a:tr>
              <a:tr h="182880">
                <a:tc>
                  <a:txBody>
                    <a:bodyPr/>
                    <a:lstStyle/>
                    <a:p>
                      <a:pPr marL="0" marR="0">
                        <a:lnSpc>
                          <a:spcPct val="115000"/>
                        </a:lnSpc>
                        <a:spcBef>
                          <a:spcPts val="0"/>
                        </a:spcBef>
                        <a:spcAft>
                          <a:spcPts val="0"/>
                        </a:spcAft>
                        <a:tabLst>
                          <a:tab pos="685800" algn="l"/>
                        </a:tabLst>
                      </a:pPr>
                      <a:r>
                        <a:rPr lang="en-US" sz="1800" b="0" kern="100">
                          <a:effectLst/>
                        </a:rPr>
                        <a:t>3’b110</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BLTU</a:t>
                      </a:r>
                      <a:endParaRPr lang="en-US"/>
                    </a:p>
                  </a:txBody>
                  <a:tcPr marL="68580" marR="68580" marT="0" marB="0"/>
                </a:tc>
                <a:tc>
                  <a:txBody>
                    <a:bodyPr/>
                    <a:lstStyle/>
                    <a:p>
                      <a:pPr marL="0" marR="0">
                        <a:lnSpc>
                          <a:spcPct val="115000"/>
                        </a:lnSpc>
                        <a:spcBef>
                          <a:spcPts val="0"/>
                        </a:spcBef>
                        <a:spcAft>
                          <a:spcPts val="0"/>
                        </a:spcAft>
                        <a:tabLst>
                          <a:tab pos="685800" algn="l"/>
                        </a:tabLst>
                      </a:pPr>
                      <a:r>
                        <a:rPr lang="en-GB" sz="1800" kern="100">
                          <a:effectLst/>
                        </a:rPr>
                        <a:t>istaken = i_branch_unit_srcA(U) &lt; i_branch_unit_srcB(U)</a:t>
                      </a:r>
                      <a:endParaRPr lang="en-US"/>
                    </a:p>
                  </a:txBody>
                  <a:tcPr marL="68580" marR="68580" marT="0" marB="0"/>
                </a:tc>
                <a:extLst>
                  <a:ext uri="{0D108BD9-81ED-4DB2-BD59-A6C34878D82A}">
                    <a16:rowId xmlns:a16="http://schemas.microsoft.com/office/drawing/2014/main" val="3194433380"/>
                  </a:ext>
                </a:extLst>
              </a:tr>
              <a:tr h="182880">
                <a:tc>
                  <a:txBody>
                    <a:bodyPr/>
                    <a:lstStyle/>
                    <a:p>
                      <a:pPr marL="0" marR="0">
                        <a:lnSpc>
                          <a:spcPct val="115000"/>
                        </a:lnSpc>
                        <a:spcBef>
                          <a:spcPts val="0"/>
                        </a:spcBef>
                        <a:spcAft>
                          <a:spcPts val="0"/>
                        </a:spcAft>
                        <a:tabLst>
                          <a:tab pos="685800" algn="l"/>
                        </a:tabLst>
                      </a:pPr>
                      <a:r>
                        <a:rPr lang="en-US" sz="1800" b="0" kern="100">
                          <a:effectLst/>
                        </a:rPr>
                        <a:t>3’b111</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BGEU</a:t>
                      </a:r>
                      <a:endParaRPr lang="en-US"/>
                    </a:p>
                  </a:txBody>
                  <a:tcPr marL="68580" marR="68580" marT="0" marB="0"/>
                </a:tc>
                <a:tc>
                  <a:txBody>
                    <a:bodyPr/>
                    <a:lstStyle/>
                    <a:p>
                      <a:pPr marL="0" marR="0">
                        <a:lnSpc>
                          <a:spcPct val="115000"/>
                        </a:lnSpc>
                        <a:spcBef>
                          <a:spcPts val="0"/>
                        </a:spcBef>
                        <a:spcAft>
                          <a:spcPts val="0"/>
                        </a:spcAft>
                        <a:tabLst>
                          <a:tab pos="685800" algn="l"/>
                        </a:tabLst>
                      </a:pPr>
                      <a:r>
                        <a:rPr lang="en-GB" sz="1800" kern="100">
                          <a:effectLst/>
                        </a:rPr>
                        <a:t>Istaken = i_branch_unit_srcA(U) &gt;= i_branch_unit_srcB(U)</a:t>
                      </a:r>
                      <a:endParaRPr lang="en-US"/>
                    </a:p>
                  </a:txBody>
                  <a:tcPr marL="68580" marR="68580" marT="0" marB="0"/>
                </a:tc>
                <a:extLst>
                  <a:ext uri="{0D108BD9-81ED-4DB2-BD59-A6C34878D82A}">
                    <a16:rowId xmlns:a16="http://schemas.microsoft.com/office/drawing/2014/main" val="2655647930"/>
                  </a:ext>
                </a:extLst>
              </a:tr>
            </a:tbl>
          </a:graphicData>
        </a:graphic>
      </p:graphicFrame>
    </p:spTree>
    <p:extLst>
      <p:ext uri="{BB962C8B-B14F-4D97-AF65-F5344CB8AC3E}">
        <p14:creationId xmlns:p14="http://schemas.microsoft.com/office/powerpoint/2010/main" val="3960319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Memory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Graphic 4">
            <a:extLst>
              <a:ext uri="{FF2B5EF4-FFF2-40B4-BE49-F238E27FC236}">
                <a16:creationId xmlns:a16="http://schemas.microsoft.com/office/drawing/2014/main" id="{29C8B33E-ED37-AA10-A983-3129A6A0CF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1769" y="1418412"/>
            <a:ext cx="7988462" cy="4972879"/>
          </a:xfrm>
          <a:prstGeom prst="rect">
            <a:avLst/>
          </a:prstGeom>
        </p:spPr>
      </p:pic>
    </p:spTree>
    <p:extLst>
      <p:ext uri="{BB962C8B-B14F-4D97-AF65-F5344CB8AC3E}">
        <p14:creationId xmlns:p14="http://schemas.microsoft.com/office/powerpoint/2010/main" val="82035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Memory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Data Memory</a:t>
            </a:r>
          </a:p>
          <a:p>
            <a:pPr lvl="1">
              <a:buClr>
                <a:srgbClr val="F7B217"/>
              </a:buClr>
            </a:pPr>
            <a:r>
              <a:rPr lang="en-US" sz="3200"/>
              <a:t>will be discussed in caches </a:t>
            </a:r>
          </a:p>
        </p:txBody>
      </p:sp>
    </p:spTree>
    <p:extLst>
      <p:ext uri="{BB962C8B-B14F-4D97-AF65-F5344CB8AC3E}">
        <p14:creationId xmlns:p14="http://schemas.microsoft.com/office/powerpoint/2010/main" val="300109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Memory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Load Extend</a:t>
            </a:r>
          </a:p>
        </p:txBody>
      </p:sp>
      <p:grpSp>
        <p:nvGrpSpPr>
          <p:cNvPr id="4" name="Graphic 1">
            <a:extLst>
              <a:ext uri="{FF2B5EF4-FFF2-40B4-BE49-F238E27FC236}">
                <a16:creationId xmlns:a16="http://schemas.microsoft.com/office/drawing/2014/main" id="{B673A51E-0024-73F7-1CB4-F6AB703A6B0A}"/>
              </a:ext>
            </a:extLst>
          </p:cNvPr>
          <p:cNvGrpSpPr/>
          <p:nvPr/>
        </p:nvGrpSpPr>
        <p:grpSpPr>
          <a:xfrm>
            <a:off x="8539271" y="3313036"/>
            <a:ext cx="3166109" cy="1219200"/>
            <a:chOff x="-34290" y="0"/>
            <a:chExt cx="3166120" cy="1219200"/>
          </a:xfrm>
        </p:grpSpPr>
        <p:sp>
          <p:nvSpPr>
            <p:cNvPr id="5" name="Freeform: Shape 4">
              <a:extLst>
                <a:ext uri="{FF2B5EF4-FFF2-40B4-BE49-F238E27FC236}">
                  <a16:creationId xmlns:a16="http://schemas.microsoft.com/office/drawing/2014/main" id="{769B1D01-8C07-D49F-9F7C-F78E56E45835}"/>
                </a:ext>
              </a:extLst>
            </p:cNvPr>
            <p:cNvSpPr/>
            <p:nvPr/>
          </p:nvSpPr>
          <p:spPr>
            <a:xfrm>
              <a:off x="2286000" y="609600"/>
              <a:ext cx="244125" cy="9525"/>
            </a:xfrm>
            <a:custGeom>
              <a:avLst/>
              <a:gdLst>
                <a:gd name="connsiteX0" fmla="*/ 0 w 244125"/>
                <a:gd name="connsiteY0" fmla="*/ 0 h 9525"/>
                <a:gd name="connsiteX1" fmla="*/ 244126 w 244125"/>
                <a:gd name="connsiteY1" fmla="*/ 0 h 9525"/>
              </a:gdLst>
              <a:ahLst/>
              <a:cxnLst>
                <a:cxn ang="0">
                  <a:pos x="connsiteX0" y="connsiteY0"/>
                </a:cxn>
                <a:cxn ang="0">
                  <a:pos x="connsiteX1" y="connsiteY1"/>
                </a:cxn>
              </a:cxnLst>
              <a:rect l="l" t="t" r="r" b="b"/>
              <a:pathLst>
                <a:path w="244125" h="9525">
                  <a:moveTo>
                    <a:pt x="0" y="0"/>
                  </a:moveTo>
                  <a:lnTo>
                    <a:pt x="244126"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Freeform: Shape 5">
              <a:extLst>
                <a:ext uri="{FF2B5EF4-FFF2-40B4-BE49-F238E27FC236}">
                  <a16:creationId xmlns:a16="http://schemas.microsoft.com/office/drawing/2014/main" id="{4DAFEBB0-BC17-8B80-3E73-C4807EE50BF1}"/>
                </a:ext>
              </a:extLst>
            </p:cNvPr>
            <p:cNvSpPr/>
            <p:nvPr/>
          </p:nvSpPr>
          <p:spPr>
            <a:xfrm>
              <a:off x="2513457" y="576262"/>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Freeform: Shape 6">
              <a:extLst>
                <a:ext uri="{FF2B5EF4-FFF2-40B4-BE49-F238E27FC236}">
                  <a16:creationId xmlns:a16="http://schemas.microsoft.com/office/drawing/2014/main" id="{AD479B63-91B3-8484-3E6C-9D20E0327009}"/>
                </a:ext>
              </a:extLst>
            </p:cNvPr>
            <p:cNvSpPr/>
            <p:nvPr/>
          </p:nvSpPr>
          <p:spPr>
            <a:xfrm>
              <a:off x="1066800" y="0"/>
              <a:ext cx="1219200" cy="1219200"/>
            </a:xfrm>
            <a:custGeom>
              <a:avLst/>
              <a:gdLst>
                <a:gd name="connsiteX0" fmla="*/ 1036320 w 1219200"/>
                <a:gd name="connsiteY0" fmla="*/ 0 h 1219200"/>
                <a:gd name="connsiteX1" fmla="*/ 1219200 w 1219200"/>
                <a:gd name="connsiteY1" fmla="*/ 182880 h 1219200"/>
                <a:gd name="connsiteX2" fmla="*/ 1219200 w 1219200"/>
                <a:gd name="connsiteY2" fmla="*/ 1036320 h 1219200"/>
                <a:gd name="connsiteX3" fmla="*/ 1036320 w 1219200"/>
                <a:gd name="connsiteY3" fmla="*/ 1219200 h 1219200"/>
                <a:gd name="connsiteX4" fmla="*/ 182880 w 1219200"/>
                <a:gd name="connsiteY4" fmla="*/ 1219200 h 1219200"/>
                <a:gd name="connsiteX5" fmla="*/ 0 w 1219200"/>
                <a:gd name="connsiteY5" fmla="*/ 1036320 h 1219200"/>
                <a:gd name="connsiteX6" fmla="*/ 0 w 1219200"/>
                <a:gd name="connsiteY6" fmla="*/ 182880 h 1219200"/>
                <a:gd name="connsiteX7" fmla="*/ 182880 w 1219200"/>
                <a:gd name="connsiteY7"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1219200">
                  <a:moveTo>
                    <a:pt x="1036320" y="0"/>
                  </a:moveTo>
                  <a:cubicBezTo>
                    <a:pt x="1137322" y="0"/>
                    <a:pt x="1219200" y="81878"/>
                    <a:pt x="1219200" y="182880"/>
                  </a:cubicBezTo>
                  <a:lnTo>
                    <a:pt x="1219200" y="1036320"/>
                  </a:lnTo>
                  <a:cubicBezTo>
                    <a:pt x="1219200" y="1137322"/>
                    <a:pt x="1137322" y="1219200"/>
                    <a:pt x="1036320" y="1219200"/>
                  </a:cubicBezTo>
                  <a:lnTo>
                    <a:pt x="182880" y="1219200"/>
                  </a:lnTo>
                  <a:cubicBezTo>
                    <a:pt x="81878" y="1219200"/>
                    <a:pt x="0" y="1137322"/>
                    <a:pt x="0" y="1036320"/>
                  </a:cubicBezTo>
                  <a:lnTo>
                    <a:pt x="0" y="182880"/>
                  </a:lnTo>
                  <a:cubicBezTo>
                    <a:pt x="0" y="81878"/>
                    <a:pt x="81878" y="0"/>
                    <a:pt x="182880" y="0"/>
                  </a:cubicBezTo>
                  <a:close/>
                </a:path>
              </a:pathLst>
            </a:custGeom>
            <a:solidFill>
              <a:srgbClr val="F8CECC"/>
            </a:solidFill>
            <a:ln w="9525" cap="flat">
              <a:solidFill>
                <a:srgbClr val="B8545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Text Box 6">
              <a:extLst>
                <a:ext uri="{FF2B5EF4-FFF2-40B4-BE49-F238E27FC236}">
                  <a16:creationId xmlns:a16="http://schemas.microsoft.com/office/drawing/2014/main" id="{6A97CC10-4B90-F69F-4D72-E1BC540E5DC5}"/>
                </a:ext>
              </a:extLst>
            </p:cNvPr>
            <p:cNvSpPr txBox="1"/>
            <p:nvPr/>
          </p:nvSpPr>
          <p:spPr>
            <a:xfrm>
              <a:off x="1061065" y="482917"/>
              <a:ext cx="119951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riscv_core_ldextend</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10" name="Freeform: Shape 9">
              <a:extLst>
                <a:ext uri="{FF2B5EF4-FFF2-40B4-BE49-F238E27FC236}">
                  <a16:creationId xmlns:a16="http://schemas.microsoft.com/office/drawing/2014/main" id="{A3377244-EA17-690D-A919-FBB04667F4D8}"/>
                </a:ext>
              </a:extLst>
            </p:cNvPr>
            <p:cNvSpPr/>
            <p:nvPr/>
          </p:nvSpPr>
          <p:spPr>
            <a:xfrm>
              <a:off x="762000" y="304800"/>
              <a:ext cx="244125" cy="9525"/>
            </a:xfrm>
            <a:custGeom>
              <a:avLst/>
              <a:gdLst>
                <a:gd name="connsiteX0" fmla="*/ 0 w 244125"/>
                <a:gd name="connsiteY0" fmla="*/ 0 h 9525"/>
                <a:gd name="connsiteX1" fmla="*/ 244126 w 244125"/>
                <a:gd name="connsiteY1" fmla="*/ 0 h 9525"/>
              </a:gdLst>
              <a:ahLst/>
              <a:cxnLst>
                <a:cxn ang="0">
                  <a:pos x="connsiteX0" y="connsiteY0"/>
                </a:cxn>
                <a:cxn ang="0">
                  <a:pos x="connsiteX1" y="connsiteY1"/>
                </a:cxn>
              </a:cxnLst>
              <a:rect l="l" t="t" r="r" b="b"/>
              <a:pathLst>
                <a:path w="244125" h="9525">
                  <a:moveTo>
                    <a:pt x="0" y="0"/>
                  </a:moveTo>
                  <a:lnTo>
                    <a:pt x="244126"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Freeform: Shape 10">
              <a:extLst>
                <a:ext uri="{FF2B5EF4-FFF2-40B4-BE49-F238E27FC236}">
                  <a16:creationId xmlns:a16="http://schemas.microsoft.com/office/drawing/2014/main" id="{4862AA41-35E8-C3A0-C44F-0F8009E00F6D}"/>
                </a:ext>
              </a:extLst>
            </p:cNvPr>
            <p:cNvSpPr/>
            <p:nvPr/>
          </p:nvSpPr>
          <p:spPr>
            <a:xfrm>
              <a:off x="989456" y="271462"/>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 name="Freeform: Shape 11">
              <a:extLst>
                <a:ext uri="{FF2B5EF4-FFF2-40B4-BE49-F238E27FC236}">
                  <a16:creationId xmlns:a16="http://schemas.microsoft.com/office/drawing/2014/main" id="{4A8304AF-56B9-40DB-BD85-EB9EA59D35CF}"/>
                </a:ext>
              </a:extLst>
            </p:cNvPr>
            <p:cNvSpPr/>
            <p:nvPr/>
          </p:nvSpPr>
          <p:spPr>
            <a:xfrm>
              <a:off x="0" y="161925"/>
              <a:ext cx="762000" cy="285750"/>
            </a:xfrm>
            <a:custGeom>
              <a:avLst/>
              <a:gdLst>
                <a:gd name="connsiteX0" fmla="*/ 0 w 762000"/>
                <a:gd name="connsiteY0" fmla="*/ 0 h 285750"/>
                <a:gd name="connsiteX1" fmla="*/ 762000 w 762000"/>
                <a:gd name="connsiteY1" fmla="*/ 0 h 285750"/>
                <a:gd name="connsiteX2" fmla="*/ 762000 w 762000"/>
                <a:gd name="connsiteY2" fmla="*/ 285750 h 285750"/>
                <a:gd name="connsiteX3" fmla="*/ 0 w 76200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762000" h="285750">
                  <a:moveTo>
                    <a:pt x="0" y="0"/>
                  </a:moveTo>
                  <a:lnTo>
                    <a:pt x="762000" y="0"/>
                  </a:lnTo>
                  <a:lnTo>
                    <a:pt x="762000" y="285750"/>
                  </a:lnTo>
                  <a:lnTo>
                    <a:pt x="0" y="2857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Text Box 10">
              <a:extLst>
                <a:ext uri="{FF2B5EF4-FFF2-40B4-BE49-F238E27FC236}">
                  <a16:creationId xmlns:a16="http://schemas.microsoft.com/office/drawing/2014/main" id="{9D564CBD-039D-E3A2-4D48-7C38C38FBE18}"/>
                </a:ext>
              </a:extLst>
            </p:cNvPr>
            <p:cNvSpPr txBox="1"/>
            <p:nvPr/>
          </p:nvSpPr>
          <p:spPr>
            <a:xfrm>
              <a:off x="-34290" y="178117"/>
              <a:ext cx="7994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i_su_extend</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16" name="Freeform: Shape 15">
              <a:extLst>
                <a:ext uri="{FF2B5EF4-FFF2-40B4-BE49-F238E27FC236}">
                  <a16:creationId xmlns:a16="http://schemas.microsoft.com/office/drawing/2014/main" id="{6DF91498-895A-7660-5CB5-9D2768B2DC35}"/>
                </a:ext>
              </a:extLst>
            </p:cNvPr>
            <p:cNvSpPr/>
            <p:nvPr/>
          </p:nvSpPr>
          <p:spPr>
            <a:xfrm>
              <a:off x="762000" y="609600"/>
              <a:ext cx="244125" cy="9525"/>
            </a:xfrm>
            <a:custGeom>
              <a:avLst/>
              <a:gdLst>
                <a:gd name="connsiteX0" fmla="*/ 0 w 244125"/>
                <a:gd name="connsiteY0" fmla="*/ 0 h 9525"/>
                <a:gd name="connsiteX1" fmla="*/ 244126 w 244125"/>
                <a:gd name="connsiteY1" fmla="*/ 0 h 9525"/>
              </a:gdLst>
              <a:ahLst/>
              <a:cxnLst>
                <a:cxn ang="0">
                  <a:pos x="connsiteX0" y="connsiteY0"/>
                </a:cxn>
                <a:cxn ang="0">
                  <a:pos x="connsiteX1" y="connsiteY1"/>
                </a:cxn>
              </a:cxnLst>
              <a:rect l="l" t="t" r="r" b="b"/>
              <a:pathLst>
                <a:path w="244125" h="9525">
                  <a:moveTo>
                    <a:pt x="0" y="0"/>
                  </a:moveTo>
                  <a:lnTo>
                    <a:pt x="244126"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Freeform: Shape 17">
              <a:extLst>
                <a:ext uri="{FF2B5EF4-FFF2-40B4-BE49-F238E27FC236}">
                  <a16:creationId xmlns:a16="http://schemas.microsoft.com/office/drawing/2014/main" id="{67D2E25A-F44F-9CDA-9490-D03BE7BFC493}"/>
                </a:ext>
              </a:extLst>
            </p:cNvPr>
            <p:cNvSpPr/>
            <p:nvPr/>
          </p:nvSpPr>
          <p:spPr>
            <a:xfrm>
              <a:off x="989456" y="576262"/>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Freeform: Shape 18">
              <a:extLst>
                <a:ext uri="{FF2B5EF4-FFF2-40B4-BE49-F238E27FC236}">
                  <a16:creationId xmlns:a16="http://schemas.microsoft.com/office/drawing/2014/main" id="{3F549DC9-5149-B0B8-80F5-98DAF474D881}"/>
                </a:ext>
              </a:extLst>
            </p:cNvPr>
            <p:cNvSpPr/>
            <p:nvPr/>
          </p:nvSpPr>
          <p:spPr>
            <a:xfrm>
              <a:off x="76200" y="466725"/>
              <a:ext cx="685800" cy="285750"/>
            </a:xfrm>
            <a:custGeom>
              <a:avLst/>
              <a:gdLst>
                <a:gd name="connsiteX0" fmla="*/ 0 w 685800"/>
                <a:gd name="connsiteY0" fmla="*/ 0 h 285750"/>
                <a:gd name="connsiteX1" fmla="*/ 685800 w 685800"/>
                <a:gd name="connsiteY1" fmla="*/ 0 h 285750"/>
                <a:gd name="connsiteX2" fmla="*/ 685800 w 685800"/>
                <a:gd name="connsiteY2" fmla="*/ 285750 h 285750"/>
                <a:gd name="connsiteX3" fmla="*/ 0 w 68580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685800" h="285750">
                  <a:moveTo>
                    <a:pt x="0" y="0"/>
                  </a:moveTo>
                  <a:lnTo>
                    <a:pt x="685800" y="0"/>
                  </a:lnTo>
                  <a:lnTo>
                    <a:pt x="685800" y="285750"/>
                  </a:lnTo>
                  <a:lnTo>
                    <a:pt x="0" y="2857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Text Box 14">
              <a:extLst>
                <a:ext uri="{FF2B5EF4-FFF2-40B4-BE49-F238E27FC236}">
                  <a16:creationId xmlns:a16="http://schemas.microsoft.com/office/drawing/2014/main" id="{CA824568-2043-3AED-FE3C-2F36614B5572}"/>
                </a:ext>
              </a:extLst>
            </p:cNvPr>
            <p:cNvSpPr txBox="1"/>
            <p:nvPr/>
          </p:nvSpPr>
          <p:spPr>
            <a:xfrm>
              <a:off x="41901" y="482917"/>
              <a:ext cx="7232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i_r_w_size</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1" name="Freeform: Shape 20">
              <a:extLst>
                <a:ext uri="{FF2B5EF4-FFF2-40B4-BE49-F238E27FC236}">
                  <a16:creationId xmlns:a16="http://schemas.microsoft.com/office/drawing/2014/main" id="{9BAAA582-2467-C64D-6543-3ED82B1A3D89}"/>
                </a:ext>
              </a:extLst>
            </p:cNvPr>
            <p:cNvSpPr/>
            <p:nvPr/>
          </p:nvSpPr>
          <p:spPr>
            <a:xfrm>
              <a:off x="762000" y="914400"/>
              <a:ext cx="244125" cy="9525"/>
            </a:xfrm>
            <a:custGeom>
              <a:avLst/>
              <a:gdLst>
                <a:gd name="connsiteX0" fmla="*/ 0 w 244125"/>
                <a:gd name="connsiteY0" fmla="*/ 0 h 9525"/>
                <a:gd name="connsiteX1" fmla="*/ 244126 w 244125"/>
                <a:gd name="connsiteY1" fmla="*/ 0 h 9525"/>
              </a:gdLst>
              <a:ahLst/>
              <a:cxnLst>
                <a:cxn ang="0">
                  <a:pos x="connsiteX0" y="connsiteY0"/>
                </a:cxn>
                <a:cxn ang="0">
                  <a:pos x="connsiteX1" y="connsiteY1"/>
                </a:cxn>
              </a:cxnLst>
              <a:rect l="l" t="t" r="r" b="b"/>
              <a:pathLst>
                <a:path w="244125" h="9525">
                  <a:moveTo>
                    <a:pt x="0" y="0"/>
                  </a:moveTo>
                  <a:lnTo>
                    <a:pt x="244126"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2" name="Freeform: Shape 21">
              <a:extLst>
                <a:ext uri="{FF2B5EF4-FFF2-40B4-BE49-F238E27FC236}">
                  <a16:creationId xmlns:a16="http://schemas.microsoft.com/office/drawing/2014/main" id="{DD82F8F3-6C18-0B2C-BE71-E0C57B727BC8}"/>
                </a:ext>
              </a:extLst>
            </p:cNvPr>
            <p:cNvSpPr/>
            <p:nvPr/>
          </p:nvSpPr>
          <p:spPr>
            <a:xfrm>
              <a:off x="989456" y="881062"/>
              <a:ext cx="66675" cy="66675"/>
            </a:xfrm>
            <a:custGeom>
              <a:avLst/>
              <a:gdLst>
                <a:gd name="connsiteX0" fmla="*/ 66675 w 66675"/>
                <a:gd name="connsiteY0" fmla="*/ 33338 h 66675"/>
                <a:gd name="connsiteX1" fmla="*/ 0 w 66675"/>
                <a:gd name="connsiteY1" fmla="*/ 66675 h 66675"/>
                <a:gd name="connsiteX2" fmla="*/ 16669 w 66675"/>
                <a:gd name="connsiteY2" fmla="*/ 33338 h 66675"/>
                <a:gd name="connsiteX3" fmla="*/ 0 w 66675"/>
                <a:gd name="connsiteY3" fmla="*/ 0 h 66675"/>
              </a:gdLst>
              <a:ahLst/>
              <a:cxnLst>
                <a:cxn ang="0">
                  <a:pos x="connsiteX0" y="connsiteY0"/>
                </a:cxn>
                <a:cxn ang="0">
                  <a:pos x="connsiteX1" y="connsiteY1"/>
                </a:cxn>
                <a:cxn ang="0">
                  <a:pos x="connsiteX2" y="connsiteY2"/>
                </a:cxn>
                <a:cxn ang="0">
                  <a:pos x="connsiteX3" y="connsiteY3"/>
                </a:cxn>
              </a:cxnLst>
              <a:rect l="l" t="t" r="r" b="b"/>
              <a:pathLst>
                <a:path w="66675" h="66675">
                  <a:moveTo>
                    <a:pt x="66675" y="33338"/>
                  </a:moveTo>
                  <a:lnTo>
                    <a:pt x="0" y="66675"/>
                  </a:lnTo>
                  <a:lnTo>
                    <a:pt x="16669" y="33338"/>
                  </a:lnTo>
                  <a:lnTo>
                    <a:pt x="0" y="0"/>
                  </a:lnTo>
                  <a:close/>
                </a:path>
              </a:pathLst>
            </a:custGeom>
            <a:solidFill>
              <a:srgbClr val="000000"/>
            </a:solid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Freeform: Shape 22">
              <a:extLst>
                <a:ext uri="{FF2B5EF4-FFF2-40B4-BE49-F238E27FC236}">
                  <a16:creationId xmlns:a16="http://schemas.microsoft.com/office/drawing/2014/main" id="{32632067-3B95-1E3E-E0A9-843A4CD7E3F8}"/>
                </a:ext>
              </a:extLst>
            </p:cNvPr>
            <p:cNvSpPr/>
            <p:nvPr/>
          </p:nvSpPr>
          <p:spPr>
            <a:xfrm>
              <a:off x="228600" y="771525"/>
              <a:ext cx="533400" cy="285750"/>
            </a:xfrm>
            <a:custGeom>
              <a:avLst/>
              <a:gdLst>
                <a:gd name="connsiteX0" fmla="*/ 0 w 533400"/>
                <a:gd name="connsiteY0" fmla="*/ 0 h 285750"/>
                <a:gd name="connsiteX1" fmla="*/ 533400 w 533400"/>
                <a:gd name="connsiteY1" fmla="*/ 0 h 285750"/>
                <a:gd name="connsiteX2" fmla="*/ 533400 w 533400"/>
                <a:gd name="connsiteY2" fmla="*/ 285750 h 285750"/>
                <a:gd name="connsiteX3" fmla="*/ 0 w 53340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533400" h="285750">
                  <a:moveTo>
                    <a:pt x="0" y="0"/>
                  </a:moveTo>
                  <a:lnTo>
                    <a:pt x="533400" y="0"/>
                  </a:lnTo>
                  <a:lnTo>
                    <a:pt x="533400" y="285750"/>
                  </a:lnTo>
                  <a:lnTo>
                    <a:pt x="0" y="2857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Text Box 18">
              <a:extLst>
                <a:ext uri="{FF2B5EF4-FFF2-40B4-BE49-F238E27FC236}">
                  <a16:creationId xmlns:a16="http://schemas.microsoft.com/office/drawing/2014/main" id="{401381F6-D0CB-EB6E-7966-8B4A7A9175F5}"/>
                </a:ext>
              </a:extLst>
            </p:cNvPr>
            <p:cNvSpPr txBox="1"/>
            <p:nvPr/>
          </p:nvSpPr>
          <p:spPr>
            <a:xfrm>
              <a:off x="218092" y="787717"/>
              <a:ext cx="5327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i_rdata</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5" name="Freeform: Shape 24">
              <a:extLst>
                <a:ext uri="{FF2B5EF4-FFF2-40B4-BE49-F238E27FC236}">
                  <a16:creationId xmlns:a16="http://schemas.microsoft.com/office/drawing/2014/main" id="{74C19BDD-7FE9-4ADE-A78D-11B335A80668}"/>
                </a:ext>
              </a:extLst>
            </p:cNvPr>
            <p:cNvSpPr/>
            <p:nvPr/>
          </p:nvSpPr>
          <p:spPr>
            <a:xfrm>
              <a:off x="2590800" y="466725"/>
              <a:ext cx="533400" cy="285750"/>
            </a:xfrm>
            <a:custGeom>
              <a:avLst/>
              <a:gdLst>
                <a:gd name="connsiteX0" fmla="*/ 0 w 533400"/>
                <a:gd name="connsiteY0" fmla="*/ 0 h 285750"/>
                <a:gd name="connsiteX1" fmla="*/ 533400 w 533400"/>
                <a:gd name="connsiteY1" fmla="*/ 0 h 285750"/>
                <a:gd name="connsiteX2" fmla="*/ 533400 w 533400"/>
                <a:gd name="connsiteY2" fmla="*/ 285750 h 285750"/>
                <a:gd name="connsiteX3" fmla="*/ 0 w 53340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533400" h="285750">
                  <a:moveTo>
                    <a:pt x="0" y="0"/>
                  </a:moveTo>
                  <a:lnTo>
                    <a:pt x="533400" y="0"/>
                  </a:lnTo>
                  <a:lnTo>
                    <a:pt x="533400" y="285750"/>
                  </a:lnTo>
                  <a:lnTo>
                    <a:pt x="0" y="28575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Text Box 20">
              <a:extLst>
                <a:ext uri="{FF2B5EF4-FFF2-40B4-BE49-F238E27FC236}">
                  <a16:creationId xmlns:a16="http://schemas.microsoft.com/office/drawing/2014/main" id="{BC9AEF63-C903-62ED-2020-294A94E0E230}"/>
                </a:ext>
              </a:extLst>
            </p:cNvPr>
            <p:cNvSpPr txBox="1"/>
            <p:nvPr/>
          </p:nvSpPr>
          <p:spPr>
            <a:xfrm>
              <a:off x="2560965" y="482917"/>
              <a:ext cx="570865" cy="345440"/>
            </a:xfrm>
            <a:prstGeom prst="rect">
              <a:avLst/>
            </a:prstGeom>
            <a:noFill/>
          </p:spPr>
          <p:txBody>
            <a:bodyPr rot="0" spcFirstLastPara="0" vert="horz" wrap="none" lIns="91440" tIns="45720" rIns="91440" bIns="45720" numCol="1" spcCol="0" rtlCol="0" fromWordArt="0" anchor="t" anchorCtr="0" forceAA="0" compatLnSpc="1">
              <a:prstTxWarp prst="textNoShape">
                <a:avLst/>
              </a:prstTxWarp>
              <a:spAutoFit/>
            </a:bodyPr>
            <a:lstStyle/>
            <a:p>
              <a:pPr marL="0" marR="0" fontAlgn="base">
                <a:lnSpc>
                  <a:spcPct val="115000"/>
                </a:lnSpc>
                <a:spcBef>
                  <a:spcPts val="0"/>
                </a:spcBef>
                <a:spcAft>
                  <a:spcPts val="800"/>
                </a:spcAft>
              </a:pPr>
              <a:r>
                <a:rPr lang="en-GB" sz="900" kern="100">
                  <a:solidFill>
                    <a:srgbClr val="000000"/>
                  </a:solidFill>
                  <a:effectLst/>
                  <a:latin typeface="Helvetica" panose="020B0604020202020204" pitchFamily="34" charset="0"/>
                  <a:ea typeface="Aptos" panose="020B0004020202020204" pitchFamily="34" charset="0"/>
                </a:rPr>
                <a:t>o_rdata</a:t>
              </a:r>
              <a:endParaRPr lang="en-GB" sz="1200" kern="100">
                <a:solidFill>
                  <a:srgbClr val="000000"/>
                </a:solidFill>
                <a:effectLst/>
                <a:latin typeface="Times New Roman" panose="02020603050405020304" pitchFamily="18" charset="0"/>
                <a:ea typeface="Aptos" panose="020B0004020202020204" pitchFamily="34" charset="0"/>
              </a:endParaRPr>
            </a:p>
          </p:txBody>
        </p:sp>
        <p:sp>
          <p:nvSpPr>
            <p:cNvPr id="27" name="Freeform: Shape 26">
              <a:extLst>
                <a:ext uri="{FF2B5EF4-FFF2-40B4-BE49-F238E27FC236}">
                  <a16:creationId xmlns:a16="http://schemas.microsoft.com/office/drawing/2014/main" id="{13671D21-8B17-B5EC-BE9B-E0B8C288C0CB}"/>
                </a:ext>
              </a:extLst>
            </p:cNvPr>
            <p:cNvSpPr/>
            <p:nvPr/>
          </p:nvSpPr>
          <p:spPr>
            <a:xfrm>
              <a:off x="838200" y="876300"/>
              <a:ext cx="76200" cy="76200"/>
            </a:xfrm>
            <a:custGeom>
              <a:avLst/>
              <a:gdLst>
                <a:gd name="connsiteX0" fmla="*/ 0 w 76200"/>
                <a:gd name="connsiteY0" fmla="*/ 76200 h 76200"/>
                <a:gd name="connsiteX1" fmla="*/ 76200 w 76200"/>
                <a:gd name="connsiteY1" fmla="*/ 0 h 76200"/>
              </a:gdLst>
              <a:ahLst/>
              <a:cxnLst>
                <a:cxn ang="0">
                  <a:pos x="connsiteX0" y="connsiteY0"/>
                </a:cxn>
                <a:cxn ang="0">
                  <a:pos x="connsiteX1" y="connsiteY1"/>
                </a:cxn>
              </a:cxnLst>
              <a:rect l="l" t="t" r="r" b="b"/>
              <a:pathLst>
                <a:path w="76200" h="76200">
                  <a:moveTo>
                    <a:pt x="0" y="76200"/>
                  </a:moveTo>
                  <a:lnTo>
                    <a:pt x="76200"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Freeform: Shape 27">
              <a:extLst>
                <a:ext uri="{FF2B5EF4-FFF2-40B4-BE49-F238E27FC236}">
                  <a16:creationId xmlns:a16="http://schemas.microsoft.com/office/drawing/2014/main" id="{5B7C121B-1109-8418-94B3-D2E6E507BEFE}"/>
                </a:ext>
              </a:extLst>
            </p:cNvPr>
            <p:cNvSpPr/>
            <p:nvPr/>
          </p:nvSpPr>
          <p:spPr>
            <a:xfrm>
              <a:off x="2362200" y="571500"/>
              <a:ext cx="76200" cy="76200"/>
            </a:xfrm>
            <a:custGeom>
              <a:avLst/>
              <a:gdLst>
                <a:gd name="connsiteX0" fmla="*/ 0 w 76200"/>
                <a:gd name="connsiteY0" fmla="*/ 76200 h 76200"/>
                <a:gd name="connsiteX1" fmla="*/ 76200 w 76200"/>
                <a:gd name="connsiteY1" fmla="*/ 0 h 76200"/>
              </a:gdLst>
              <a:ahLst/>
              <a:cxnLst>
                <a:cxn ang="0">
                  <a:pos x="connsiteX0" y="connsiteY0"/>
                </a:cxn>
                <a:cxn ang="0">
                  <a:pos x="connsiteX1" y="connsiteY1"/>
                </a:cxn>
              </a:cxnLst>
              <a:rect l="l" t="t" r="r" b="b"/>
              <a:pathLst>
                <a:path w="76200" h="76200">
                  <a:moveTo>
                    <a:pt x="0" y="76200"/>
                  </a:moveTo>
                  <a:lnTo>
                    <a:pt x="76200" y="0"/>
                  </a:lnTo>
                </a:path>
              </a:pathLst>
            </a:custGeom>
            <a:noFill/>
            <a:ln w="9525" cap="flat">
              <a:solidFill>
                <a:srgbClr val="000000"/>
              </a:solid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aphicFrame>
        <p:nvGraphicFramePr>
          <p:cNvPr id="29" name="Table 28">
            <a:extLst>
              <a:ext uri="{FF2B5EF4-FFF2-40B4-BE49-F238E27FC236}">
                <a16:creationId xmlns:a16="http://schemas.microsoft.com/office/drawing/2014/main" id="{FFA07E8F-CE79-D3B6-76F5-60C569C7A088}"/>
              </a:ext>
            </a:extLst>
          </p:cNvPr>
          <p:cNvGraphicFramePr>
            <a:graphicFrameLocks noGrp="1"/>
          </p:cNvGraphicFramePr>
          <p:nvPr>
            <p:extLst>
              <p:ext uri="{D42A27DB-BD31-4B8C-83A1-F6EECF244321}">
                <p14:modId xmlns:p14="http://schemas.microsoft.com/office/powerpoint/2010/main" val="237897428"/>
              </p:ext>
            </p:extLst>
          </p:nvPr>
        </p:nvGraphicFramePr>
        <p:xfrm>
          <a:off x="717596" y="2599072"/>
          <a:ext cx="6804519" cy="2739202"/>
        </p:xfrm>
        <a:graphic>
          <a:graphicData uri="http://schemas.openxmlformats.org/drawingml/2006/table">
            <a:tbl>
              <a:tblPr firstRow="1" firstCol="1" bandRow="1">
                <a:tableStyleId>{B301B821-A1FF-4177-AEE7-76D212191A09}</a:tableStyleId>
              </a:tblPr>
              <a:tblGrid>
                <a:gridCol w="1350205">
                  <a:extLst>
                    <a:ext uri="{9D8B030D-6E8A-4147-A177-3AD203B41FA5}">
                      <a16:colId xmlns:a16="http://schemas.microsoft.com/office/drawing/2014/main" val="2304159056"/>
                    </a:ext>
                  </a:extLst>
                </a:gridCol>
                <a:gridCol w="1042737">
                  <a:extLst>
                    <a:ext uri="{9D8B030D-6E8A-4147-A177-3AD203B41FA5}">
                      <a16:colId xmlns:a16="http://schemas.microsoft.com/office/drawing/2014/main" val="642671993"/>
                    </a:ext>
                  </a:extLst>
                </a:gridCol>
                <a:gridCol w="921003">
                  <a:extLst>
                    <a:ext uri="{9D8B030D-6E8A-4147-A177-3AD203B41FA5}">
                      <a16:colId xmlns:a16="http://schemas.microsoft.com/office/drawing/2014/main" val="3650681037"/>
                    </a:ext>
                  </a:extLst>
                </a:gridCol>
                <a:gridCol w="3490574">
                  <a:extLst>
                    <a:ext uri="{9D8B030D-6E8A-4147-A177-3AD203B41FA5}">
                      <a16:colId xmlns:a16="http://schemas.microsoft.com/office/drawing/2014/main" val="4227312257"/>
                    </a:ext>
                  </a:extLst>
                </a:gridCol>
              </a:tblGrid>
              <a:tr h="182880">
                <a:tc>
                  <a:txBody>
                    <a:bodyPr/>
                    <a:lstStyle/>
                    <a:p>
                      <a:pPr marL="0" marR="0">
                        <a:lnSpc>
                          <a:spcPct val="115000"/>
                        </a:lnSpc>
                        <a:spcBef>
                          <a:spcPts val="0"/>
                        </a:spcBef>
                        <a:spcAft>
                          <a:spcPts val="0"/>
                        </a:spcAft>
                        <a:tabLst>
                          <a:tab pos="685800" algn="l"/>
                        </a:tabLst>
                      </a:pPr>
                      <a:r>
                        <a:rPr lang="en-US" sz="1800" kern="100">
                          <a:effectLst/>
                        </a:rPr>
                        <a:t>Port Name</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Direction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Width</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Description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extLst>
                  <a:ext uri="{0D108BD9-81ED-4DB2-BD59-A6C34878D82A}">
                    <a16:rowId xmlns:a16="http://schemas.microsoft.com/office/drawing/2014/main" val="2990147272"/>
                  </a:ext>
                </a:extLst>
              </a:tr>
              <a:tr h="182880">
                <a:tc>
                  <a:txBody>
                    <a:bodyPr/>
                    <a:lstStyle/>
                    <a:p>
                      <a:pPr marL="0" marR="0">
                        <a:lnSpc>
                          <a:spcPct val="115000"/>
                        </a:lnSpc>
                        <a:spcBef>
                          <a:spcPts val="0"/>
                        </a:spcBef>
                        <a:spcAft>
                          <a:spcPts val="0"/>
                        </a:spcAft>
                        <a:tabLst>
                          <a:tab pos="685800" algn="l"/>
                        </a:tabLst>
                      </a:pPr>
                      <a:r>
                        <a:rPr lang="en-US" sz="1800" kern="100">
                          <a:effectLst/>
                        </a:rPr>
                        <a:t>i_su_extend</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Input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1</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Determines whether the instruction is signed or unsigned.</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89309449"/>
                  </a:ext>
                </a:extLst>
              </a:tr>
              <a:tr h="182880">
                <a:tc>
                  <a:txBody>
                    <a:bodyPr/>
                    <a:lstStyle/>
                    <a:p>
                      <a:pPr marL="0" marR="0">
                        <a:lnSpc>
                          <a:spcPct val="115000"/>
                        </a:lnSpc>
                        <a:spcBef>
                          <a:spcPts val="0"/>
                        </a:spcBef>
                        <a:spcAft>
                          <a:spcPts val="0"/>
                        </a:spcAft>
                        <a:tabLst>
                          <a:tab pos="685800" algn="l"/>
                        </a:tabLst>
                      </a:pPr>
                      <a:r>
                        <a:rPr lang="en-US" sz="1800" kern="100">
                          <a:effectLst/>
                        </a:rPr>
                        <a:t>i_r_w_size</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Input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2</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Determines the size of the load instruction e.g., LD, LW, LH, LB. </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12331435"/>
                  </a:ext>
                </a:extLst>
              </a:tr>
              <a:tr h="182880">
                <a:tc>
                  <a:txBody>
                    <a:bodyPr/>
                    <a:lstStyle/>
                    <a:p>
                      <a:pPr marL="0" marR="0">
                        <a:lnSpc>
                          <a:spcPct val="115000"/>
                        </a:lnSpc>
                        <a:spcBef>
                          <a:spcPts val="0"/>
                        </a:spcBef>
                        <a:spcAft>
                          <a:spcPts val="0"/>
                        </a:spcAft>
                        <a:tabLst>
                          <a:tab pos="685800" algn="l"/>
                        </a:tabLst>
                      </a:pPr>
                      <a:r>
                        <a:rPr lang="en-US" sz="1800" kern="100">
                          <a:effectLst/>
                        </a:rPr>
                        <a:t>i_rdata</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Input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64</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Data loaded from memory without extend.</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4016767745"/>
                  </a:ext>
                </a:extLst>
              </a:tr>
              <a:tr h="182880">
                <a:tc>
                  <a:txBody>
                    <a:bodyPr/>
                    <a:lstStyle/>
                    <a:p>
                      <a:pPr marL="0" marR="0">
                        <a:lnSpc>
                          <a:spcPct val="115000"/>
                        </a:lnSpc>
                        <a:spcBef>
                          <a:spcPts val="0"/>
                        </a:spcBef>
                        <a:spcAft>
                          <a:spcPts val="0"/>
                        </a:spcAft>
                        <a:tabLst>
                          <a:tab pos="685800" algn="l"/>
                        </a:tabLst>
                      </a:pPr>
                      <a:r>
                        <a:rPr lang="en-US" sz="1800" kern="100">
                          <a:effectLst/>
                        </a:rPr>
                        <a:t>o_rdata</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Output</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64</a:t>
                      </a:r>
                      <a:endParaRPr lang="en-US"/>
                    </a:p>
                  </a:txBody>
                  <a:tcPr marL="68580" marR="68580" marT="0" marB="0"/>
                </a:tc>
                <a:tc>
                  <a:txBody>
                    <a:bodyPr/>
                    <a:lstStyle/>
                    <a:p>
                      <a:pPr marL="0" marR="0">
                        <a:lnSpc>
                          <a:spcPct val="115000"/>
                        </a:lnSpc>
                        <a:spcBef>
                          <a:spcPts val="0"/>
                        </a:spcBef>
                        <a:spcAft>
                          <a:spcPts val="0"/>
                        </a:spcAft>
                        <a:tabLst>
                          <a:tab pos="685800" algn="l"/>
                        </a:tabLst>
                      </a:pPr>
                      <a:r>
                        <a:rPr lang="en-US" sz="1800" kern="100">
                          <a:effectLst/>
                        </a:rPr>
                        <a:t>Data loaded from memory after sign/zero extend.</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1663010431"/>
                  </a:ext>
                </a:extLst>
              </a:tr>
            </a:tbl>
          </a:graphicData>
        </a:graphic>
      </p:graphicFrame>
    </p:spTree>
    <p:extLst>
      <p:ext uri="{BB962C8B-B14F-4D97-AF65-F5344CB8AC3E}">
        <p14:creationId xmlns:p14="http://schemas.microsoft.com/office/powerpoint/2010/main" val="4274018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Writeback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5" name="Graphic 4">
            <a:extLst>
              <a:ext uri="{FF2B5EF4-FFF2-40B4-BE49-F238E27FC236}">
                <a16:creationId xmlns:a16="http://schemas.microsoft.com/office/drawing/2014/main" id="{C8B8DA63-EF52-A8FB-0427-7D57A958AA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3475" y="1436154"/>
            <a:ext cx="7985809" cy="4972965"/>
          </a:xfrm>
          <a:prstGeom prst="rect">
            <a:avLst/>
          </a:prstGeom>
        </p:spPr>
      </p:pic>
    </p:spTree>
    <p:extLst>
      <p:ext uri="{BB962C8B-B14F-4D97-AF65-F5344CB8AC3E}">
        <p14:creationId xmlns:p14="http://schemas.microsoft.com/office/powerpoint/2010/main" val="1378224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Writeback Stage</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3" name="Table 2">
            <a:extLst>
              <a:ext uri="{FF2B5EF4-FFF2-40B4-BE49-F238E27FC236}">
                <a16:creationId xmlns:a16="http://schemas.microsoft.com/office/drawing/2014/main" id="{E63EA406-BB43-62C4-FF41-2529A0D86D68}"/>
              </a:ext>
            </a:extLst>
          </p:cNvPr>
          <p:cNvGraphicFramePr>
            <a:graphicFrameLocks noGrp="1"/>
          </p:cNvGraphicFramePr>
          <p:nvPr>
            <p:extLst>
              <p:ext uri="{D42A27DB-BD31-4B8C-83A1-F6EECF244321}">
                <p14:modId xmlns:p14="http://schemas.microsoft.com/office/powerpoint/2010/main" val="2946555746"/>
              </p:ext>
            </p:extLst>
          </p:nvPr>
        </p:nvGraphicFramePr>
        <p:xfrm>
          <a:off x="2552461" y="3228830"/>
          <a:ext cx="6294271" cy="1181864"/>
        </p:xfrm>
        <a:graphic>
          <a:graphicData uri="http://schemas.openxmlformats.org/drawingml/2006/table">
            <a:tbl>
              <a:tblPr firstRow="1" firstCol="1" bandRow="1">
                <a:tableStyleId>{B301B821-A1FF-4177-AEE7-76D212191A09}</a:tableStyleId>
              </a:tblPr>
              <a:tblGrid>
                <a:gridCol w="1548563">
                  <a:extLst>
                    <a:ext uri="{9D8B030D-6E8A-4147-A177-3AD203B41FA5}">
                      <a16:colId xmlns:a16="http://schemas.microsoft.com/office/drawing/2014/main" val="293228330"/>
                    </a:ext>
                  </a:extLst>
                </a:gridCol>
                <a:gridCol w="4745708">
                  <a:extLst>
                    <a:ext uri="{9D8B030D-6E8A-4147-A177-3AD203B41FA5}">
                      <a16:colId xmlns:a16="http://schemas.microsoft.com/office/drawing/2014/main" val="527663623"/>
                    </a:ext>
                  </a:extLst>
                </a:gridCol>
              </a:tblGrid>
              <a:tr h="182880">
                <a:tc>
                  <a:txBody>
                    <a:bodyPr/>
                    <a:lstStyle/>
                    <a:p>
                      <a:pPr marL="0" marR="0">
                        <a:lnSpc>
                          <a:spcPct val="115000"/>
                        </a:lnSpc>
                        <a:spcBef>
                          <a:spcPts val="0"/>
                        </a:spcBef>
                        <a:spcAft>
                          <a:spcPts val="0"/>
                        </a:spcAft>
                        <a:tabLst>
                          <a:tab pos="685800" algn="l"/>
                        </a:tabLst>
                      </a:pPr>
                      <a:r>
                        <a:rPr lang="en-US" sz="1800" kern="100">
                          <a:effectLst/>
                        </a:rPr>
                        <a:t>resultsrc</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tc>
                  <a:txBody>
                    <a:bodyPr/>
                    <a:lstStyle/>
                    <a:p>
                      <a:pPr marL="0" marR="0">
                        <a:lnSpc>
                          <a:spcPct val="115000"/>
                        </a:lnSpc>
                        <a:spcBef>
                          <a:spcPts val="0"/>
                        </a:spcBef>
                        <a:spcAft>
                          <a:spcPts val="0"/>
                        </a:spcAft>
                        <a:tabLst>
                          <a:tab pos="685800" algn="l"/>
                        </a:tabLst>
                      </a:pPr>
                      <a:r>
                        <a:rPr lang="en-US" sz="1800" kern="100">
                          <a:effectLst/>
                        </a:rPr>
                        <a:t>Operation</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solidFill>
                      <a:srgbClr val="F7B217"/>
                    </a:solidFill>
                  </a:tcPr>
                </a:tc>
                <a:extLst>
                  <a:ext uri="{0D108BD9-81ED-4DB2-BD59-A6C34878D82A}">
                    <a16:rowId xmlns:a16="http://schemas.microsoft.com/office/drawing/2014/main" val="3484784382"/>
                  </a:ext>
                </a:extLst>
              </a:tr>
              <a:tr h="182880">
                <a:tc>
                  <a:txBody>
                    <a:bodyPr/>
                    <a:lstStyle/>
                    <a:p>
                      <a:pPr marL="0" marR="0">
                        <a:lnSpc>
                          <a:spcPct val="115000"/>
                        </a:lnSpc>
                        <a:spcBef>
                          <a:spcPts val="0"/>
                        </a:spcBef>
                        <a:spcAft>
                          <a:spcPts val="0"/>
                        </a:spcAft>
                        <a:tabLst>
                          <a:tab pos="685800" algn="l"/>
                        </a:tabLst>
                      </a:pPr>
                      <a:r>
                        <a:rPr lang="en-US" sz="1800" kern="100">
                          <a:effectLst/>
                        </a:rPr>
                        <a:t>2’b00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GB" sz="1800" kern="100">
                          <a:effectLst/>
                        </a:rPr>
                        <a:t>Writes back the data computed from EX stage</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88240289"/>
                  </a:ext>
                </a:extLst>
              </a:tr>
              <a:tr h="182880">
                <a:tc>
                  <a:txBody>
                    <a:bodyPr/>
                    <a:lstStyle/>
                    <a:p>
                      <a:pPr marL="0" marR="0">
                        <a:lnSpc>
                          <a:spcPct val="115000"/>
                        </a:lnSpc>
                        <a:spcBef>
                          <a:spcPts val="0"/>
                        </a:spcBef>
                        <a:spcAft>
                          <a:spcPts val="0"/>
                        </a:spcAft>
                        <a:tabLst>
                          <a:tab pos="685800" algn="l"/>
                        </a:tabLst>
                      </a:pPr>
                      <a:r>
                        <a:rPr lang="en-US" sz="1800" kern="100">
                          <a:effectLst/>
                        </a:rPr>
                        <a:t>2’b01</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GB" sz="1800" kern="100">
                          <a:effectLst/>
                        </a:rPr>
                        <a:t>Writes back the data loaded from data memory</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113638711"/>
                  </a:ext>
                </a:extLst>
              </a:tr>
              <a:tr h="182880">
                <a:tc>
                  <a:txBody>
                    <a:bodyPr/>
                    <a:lstStyle/>
                    <a:p>
                      <a:pPr marL="0" marR="0">
                        <a:lnSpc>
                          <a:spcPct val="115000"/>
                        </a:lnSpc>
                        <a:spcBef>
                          <a:spcPts val="0"/>
                        </a:spcBef>
                        <a:spcAft>
                          <a:spcPts val="0"/>
                        </a:spcAft>
                        <a:tabLst>
                          <a:tab pos="685800" algn="l"/>
                        </a:tabLst>
                      </a:pPr>
                      <a:r>
                        <a:rPr lang="en-US" sz="1800" kern="100">
                          <a:effectLst/>
                        </a:rPr>
                        <a:t>2’b10</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115000"/>
                        </a:lnSpc>
                        <a:spcBef>
                          <a:spcPts val="0"/>
                        </a:spcBef>
                        <a:spcAft>
                          <a:spcPts val="0"/>
                        </a:spcAft>
                        <a:tabLst>
                          <a:tab pos="685800" algn="l"/>
                        </a:tabLst>
                      </a:pPr>
                      <a:r>
                        <a:rPr lang="en-GB" sz="1800" kern="100">
                          <a:effectLst/>
                        </a:rPr>
                        <a:t>Writes back PC+4 for JAL &amp; JALR instructions</a:t>
                      </a:r>
                      <a:endParaRPr lang="en-GB" sz="2800" kern="100">
                        <a:solidFill>
                          <a:srgbClr val="000000"/>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613781027"/>
                  </a:ext>
                </a:extLst>
              </a:tr>
            </a:tbl>
          </a:graphicData>
        </a:graphic>
      </p:graphicFrame>
      <p:sp>
        <p:nvSpPr>
          <p:cNvPr id="4" name="Text Placeholder 2">
            <a:extLst>
              <a:ext uri="{FF2B5EF4-FFF2-40B4-BE49-F238E27FC236}">
                <a16:creationId xmlns:a16="http://schemas.microsoft.com/office/drawing/2014/main" id="{A716D56A-D4E5-2891-8C76-327C28FFF1D7}"/>
              </a:ext>
            </a:extLst>
          </p:cNvPr>
          <p:cNvSpPr txBox="1">
            <a:spLocks/>
          </p:cNvSpPr>
          <p:nvPr/>
        </p:nvSpPr>
        <p:spPr>
          <a:xfrm>
            <a:off x="649143" y="1589515"/>
            <a:ext cx="10438900" cy="4460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Writeback Mux</a:t>
            </a:r>
          </a:p>
        </p:txBody>
      </p:sp>
    </p:spTree>
    <p:extLst>
      <p:ext uri="{BB962C8B-B14F-4D97-AF65-F5344CB8AC3E}">
        <p14:creationId xmlns:p14="http://schemas.microsoft.com/office/powerpoint/2010/main" val="2093766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7" name="Graphic 6">
            <a:extLst>
              <a:ext uri="{FF2B5EF4-FFF2-40B4-BE49-F238E27FC236}">
                <a16:creationId xmlns:a16="http://schemas.microsoft.com/office/drawing/2014/main" id="{E48FC631-3004-F609-7866-EB4039D795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76449" y="1400646"/>
            <a:ext cx="8039101" cy="4990645"/>
          </a:xfrm>
          <a:prstGeom prst="rect">
            <a:avLst/>
          </a:prstGeom>
        </p:spPr>
      </p:pic>
    </p:spTree>
    <p:extLst>
      <p:ext uri="{BB962C8B-B14F-4D97-AF65-F5344CB8AC3E}">
        <p14:creationId xmlns:p14="http://schemas.microsoft.com/office/powerpoint/2010/main" val="3566559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br>
              <a:rPr lang="en-GB" b="1">
                <a:solidFill>
                  <a:schemeClr val="bg1"/>
                </a:solidFill>
              </a:rPr>
            </a:br>
            <a:r>
              <a:rPr lang="en-GB" b="1">
                <a:solidFill>
                  <a:schemeClr val="bg1"/>
                </a:solidFill>
              </a:rPr>
              <a:t>Introduction</a:t>
            </a:r>
            <a:endParaRPr lang="en-GB">
              <a:solidFill>
                <a:schemeClr val="bg1"/>
              </a:solidFill>
            </a:endParaRPr>
          </a:p>
          <a:p>
            <a:endParaRPr lang="en-GB" b="1">
              <a:solidFill>
                <a:schemeClr val="bg1"/>
              </a:solidFill>
              <a:cs typeface="Calibri Light"/>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510388" y="1578467"/>
            <a:ext cx="11148606" cy="446049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r>
              <a:rPr lang="en-US" sz="3600" b="1">
                <a:ea typeface="+mn-lt"/>
                <a:cs typeface="+mn-lt"/>
              </a:rPr>
              <a:t>History:</a:t>
            </a:r>
          </a:p>
          <a:p>
            <a:pPr>
              <a:buNone/>
            </a:pPr>
            <a:r>
              <a:rPr lang="en-US" sz="3600">
                <a:ea typeface="+mn-lt"/>
                <a:cs typeface="+mn-lt"/>
              </a:rPr>
              <a:t>         1. Developed at UC Berkeley's Parallel Computing Lab</a:t>
            </a:r>
            <a:endParaRPr lang="en-US">
              <a:ea typeface="+mn-lt"/>
              <a:cs typeface="+mn-lt"/>
            </a:endParaRPr>
          </a:p>
          <a:p>
            <a:pPr>
              <a:buNone/>
            </a:pPr>
            <a:r>
              <a:rPr lang="en-US" sz="3600">
                <a:ea typeface="+mn-lt"/>
                <a:cs typeface="+mn-lt"/>
              </a:rPr>
              <a:t>          from 2010.</a:t>
            </a:r>
            <a:endParaRPr lang="en-US">
              <a:cs typeface="Calibri"/>
            </a:endParaRPr>
          </a:p>
          <a:p>
            <a:pPr>
              <a:buNone/>
            </a:pPr>
            <a:r>
              <a:rPr lang="en-US" sz="3600">
                <a:ea typeface="+mn-lt"/>
                <a:cs typeface="+mn-lt"/>
              </a:rPr>
              <a:t>         2. Open-source instruction set architecture (ISA) known for</a:t>
            </a:r>
            <a:endParaRPr lang="en-US">
              <a:ea typeface="+mn-lt"/>
              <a:cs typeface="+mn-lt"/>
            </a:endParaRPr>
          </a:p>
          <a:p>
            <a:pPr>
              <a:buNone/>
            </a:pPr>
            <a:r>
              <a:rPr lang="en-US" sz="3600">
                <a:ea typeface="+mn-lt"/>
                <a:cs typeface="+mn-lt"/>
              </a:rPr>
              <a:t>         simplicity and modularity.</a:t>
            </a:r>
            <a:endParaRPr lang="en-US">
              <a:ea typeface="+mn-lt"/>
              <a:cs typeface="+mn-lt"/>
            </a:endParaRPr>
          </a:p>
          <a:p>
            <a:pPr marL="0" indent="0">
              <a:buNone/>
            </a:pPr>
            <a:r>
              <a:rPr lang="en-US" sz="3600">
                <a:ea typeface="+mn-lt"/>
                <a:cs typeface="+mn-lt"/>
              </a:rPr>
              <a:t>         3. Widely adopted across diverse applications from IoT to</a:t>
            </a:r>
            <a:endParaRPr lang="en-US">
              <a:ea typeface="+mn-lt"/>
              <a:cs typeface="+mn-lt"/>
            </a:endParaRPr>
          </a:p>
          <a:p>
            <a:pPr marL="0" indent="0">
              <a:buNone/>
            </a:pPr>
            <a:r>
              <a:rPr lang="en-US" sz="3600">
                <a:ea typeface="+mn-lt"/>
                <a:cs typeface="+mn-lt"/>
              </a:rPr>
              <a:t>         high-performance computing for its customizable and</a:t>
            </a:r>
            <a:endParaRPr lang="en-US">
              <a:ea typeface="+mn-lt"/>
              <a:cs typeface="+mn-lt"/>
            </a:endParaRPr>
          </a:p>
          <a:p>
            <a:pPr marL="0" indent="0">
              <a:buNone/>
            </a:pPr>
            <a:r>
              <a:rPr lang="en-US" sz="3600">
                <a:ea typeface="+mn-lt"/>
                <a:cs typeface="+mn-lt"/>
              </a:rPr>
              <a:t>         scalable design.</a:t>
            </a:r>
            <a:endParaRPr lang="en-US">
              <a:ea typeface="+mn-lt"/>
              <a:cs typeface="+mn-lt"/>
            </a:endParaRPr>
          </a:p>
        </p:txBody>
      </p:sp>
    </p:spTree>
    <p:extLst>
      <p:ext uri="{BB962C8B-B14F-4D97-AF65-F5344CB8AC3E}">
        <p14:creationId xmlns:p14="http://schemas.microsoft.com/office/powerpoint/2010/main" val="219257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HU Block Diagram</a:t>
            </a:r>
          </a:p>
          <a:p>
            <a:pPr>
              <a:buClr>
                <a:srgbClr val="F7B217"/>
              </a:buClr>
            </a:pPr>
            <a:endParaRPr lang="en-US" sz="3600">
              <a:cs typeface="Calibri"/>
            </a:endParaRPr>
          </a:p>
          <a:p>
            <a:pPr>
              <a:buClr>
                <a:srgbClr val="F7B217"/>
              </a:buClr>
            </a:pPr>
            <a:endParaRPr lang="en-US" sz="3600">
              <a:cs typeface="Calibri"/>
            </a:endParaRPr>
          </a:p>
        </p:txBody>
      </p:sp>
      <p:pic>
        <p:nvPicPr>
          <p:cNvPr id="14" name="Picture 13" descr="A blue rectangle with black border&#10;&#10;Description automatically generated">
            <a:extLst>
              <a:ext uri="{FF2B5EF4-FFF2-40B4-BE49-F238E27FC236}">
                <a16:creationId xmlns:a16="http://schemas.microsoft.com/office/drawing/2014/main" id="{95FCD0E7-072C-BCE5-D23A-8BB190A8B1A9}"/>
              </a:ext>
            </a:extLst>
          </p:cNvPr>
          <p:cNvPicPr>
            <a:picLocks noChangeAspect="1"/>
          </p:cNvPicPr>
          <p:nvPr/>
        </p:nvPicPr>
        <p:blipFill>
          <a:blip r:embed="rId5"/>
          <a:stretch>
            <a:fillRect/>
          </a:stretch>
        </p:blipFill>
        <p:spPr>
          <a:xfrm>
            <a:off x="1978251" y="2074789"/>
            <a:ext cx="7463337" cy="4313701"/>
          </a:xfrm>
          <a:prstGeom prst="rect">
            <a:avLst/>
          </a:prstGeom>
        </p:spPr>
      </p:pic>
    </p:spTree>
    <p:extLst>
      <p:ext uri="{BB962C8B-B14F-4D97-AF65-F5344CB8AC3E}">
        <p14:creationId xmlns:p14="http://schemas.microsoft.com/office/powerpoint/2010/main" val="2575016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12" name="Table 11">
            <a:extLst>
              <a:ext uri="{FF2B5EF4-FFF2-40B4-BE49-F238E27FC236}">
                <a16:creationId xmlns:a16="http://schemas.microsoft.com/office/drawing/2014/main" id="{20909BF6-3E6C-5BF0-07D0-5C7934F2C6B1}"/>
              </a:ext>
            </a:extLst>
          </p:cNvPr>
          <p:cNvGraphicFramePr>
            <a:graphicFrameLocks noGrp="1"/>
          </p:cNvGraphicFramePr>
          <p:nvPr>
            <p:extLst>
              <p:ext uri="{D42A27DB-BD31-4B8C-83A1-F6EECF244321}">
                <p14:modId xmlns:p14="http://schemas.microsoft.com/office/powerpoint/2010/main" val="3027361577"/>
              </p:ext>
            </p:extLst>
          </p:nvPr>
        </p:nvGraphicFramePr>
        <p:xfrm>
          <a:off x="242252" y="1717040"/>
          <a:ext cx="5225140" cy="4389120"/>
        </p:xfrm>
        <a:graphic>
          <a:graphicData uri="http://schemas.openxmlformats.org/drawingml/2006/table">
            <a:tbl>
              <a:tblPr bandRow="1">
                <a:tableStyleId>{5C22544A-7EE6-4342-B048-85BDC9FD1C3A}</a:tableStyleId>
              </a:tblPr>
              <a:tblGrid>
                <a:gridCol w="3075213">
                  <a:extLst>
                    <a:ext uri="{9D8B030D-6E8A-4147-A177-3AD203B41FA5}">
                      <a16:colId xmlns:a16="http://schemas.microsoft.com/office/drawing/2014/main" val="408693563"/>
                    </a:ext>
                  </a:extLst>
                </a:gridCol>
                <a:gridCol w="830035">
                  <a:extLst>
                    <a:ext uri="{9D8B030D-6E8A-4147-A177-3AD203B41FA5}">
                      <a16:colId xmlns:a16="http://schemas.microsoft.com/office/drawing/2014/main" val="4273491972"/>
                    </a:ext>
                  </a:extLst>
                </a:gridCol>
                <a:gridCol w="1319892">
                  <a:extLst>
                    <a:ext uri="{9D8B030D-6E8A-4147-A177-3AD203B41FA5}">
                      <a16:colId xmlns:a16="http://schemas.microsoft.com/office/drawing/2014/main" val="318582935"/>
                    </a:ext>
                  </a:extLst>
                </a:gridCol>
              </a:tblGrid>
              <a:tr h="344768">
                <a:tc>
                  <a:txBody>
                    <a:bodyPr/>
                    <a:lstStyle/>
                    <a:p>
                      <a:pPr algn="l" fontAlgn="base"/>
                      <a:r>
                        <a:rPr lang="en-US" sz="1800" b="1" i="0">
                          <a:solidFill>
                            <a:srgbClr val="FFFFFF"/>
                          </a:solidFill>
                          <a:effectLst/>
                          <a:latin typeface="Calibri"/>
                        </a:rPr>
                        <a:t>I/O</a:t>
                      </a:r>
                      <a:endParaRPr lang="en-US" b="1" i="0">
                        <a:solidFill>
                          <a:srgbClr val="FFFFFF"/>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F7B217"/>
                    </a:solidFill>
                  </a:tcPr>
                </a:tc>
                <a:tc>
                  <a:txBody>
                    <a:bodyPr/>
                    <a:lstStyle/>
                    <a:p>
                      <a:pPr algn="l" fontAlgn="base"/>
                      <a:r>
                        <a:rPr lang="en-US" sz="1800" b="1" i="0">
                          <a:solidFill>
                            <a:srgbClr val="FFFFFF"/>
                          </a:solidFill>
                          <a:effectLst/>
                          <a:latin typeface="Calibri"/>
                        </a:rPr>
                        <a:t>Width</a:t>
                      </a:r>
                      <a:endParaRPr lang="en-US" b="1" i="0">
                        <a:solidFill>
                          <a:srgbClr val="FFFFFF"/>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F7B217"/>
                    </a:solidFill>
                  </a:tcPr>
                </a:tc>
                <a:tc>
                  <a:txBody>
                    <a:bodyPr/>
                    <a:lstStyle/>
                    <a:p>
                      <a:pPr lvl="0" algn="l">
                        <a:buNone/>
                      </a:pPr>
                      <a:r>
                        <a:rPr lang="en-US" sz="1800" b="1" i="0" u="none" strike="noStrike" noProof="0">
                          <a:solidFill>
                            <a:srgbClr val="FFFFFF"/>
                          </a:solidFill>
                          <a:effectLst/>
                          <a:latin typeface="Calibri"/>
                        </a:rPr>
                        <a:t>Description</a:t>
                      </a:r>
                      <a:endParaRPr lang="en-US"/>
                    </a:p>
                  </a:txBody>
                  <a:tcPr>
                    <a:lnL w="9525" cap="flat" cmpd="sng" algn="ctr">
                      <a:solidFill>
                        <a:srgbClr val="FFFFFF"/>
                      </a:solidFill>
                      <a:prstDash val="solid"/>
                      <a:round/>
                      <a:headEnd type="none" w="med" len="med"/>
                      <a:tailEnd type="none" w="med" len="med"/>
                    </a:lnL>
                    <a:lnR w="0">
                      <a:noFill/>
                    </a:lnR>
                    <a:lnT w="9524">
                      <a:solidFill>
                        <a:srgbClr val="FFFFFF"/>
                      </a:solidFill>
                    </a:lnT>
                    <a:lnB w="24003">
                      <a:solidFill>
                        <a:srgbClr val="FFFFFF"/>
                      </a:solidFill>
                    </a:lnB>
                    <a:solidFill>
                      <a:srgbClr val="F7B217"/>
                    </a:solidFill>
                  </a:tcPr>
                </a:tc>
                <a:extLst>
                  <a:ext uri="{0D108BD9-81ED-4DB2-BD59-A6C34878D82A}">
                    <a16:rowId xmlns:a16="http://schemas.microsoft.com/office/drawing/2014/main" val="3685431989"/>
                  </a:ext>
                </a:extLst>
              </a:tr>
              <a:tr h="344768">
                <a:tc>
                  <a:txBody>
                    <a:bodyPr/>
                    <a:lstStyle/>
                    <a:p>
                      <a:pPr algn="l" fontAlgn="base"/>
                      <a:r>
                        <a:rPr lang="en-US" sz="1800" b="0" i="0" u="none" strike="noStrike">
                          <a:solidFill>
                            <a:srgbClr val="000000"/>
                          </a:solidFill>
                          <a:effectLst/>
                          <a:latin typeface="Calibri"/>
                        </a:rPr>
                        <a:t>i_hazard_unit_rs1_id</a:t>
                      </a:r>
                      <a:endParaRPr lang="en-US" b="0" i="0">
                        <a:solidFill>
                          <a:srgbClr val="000000"/>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base"/>
                      <a:r>
                        <a:rPr lang="en-US" sz="1800" b="0" i="0">
                          <a:solidFill>
                            <a:srgbClr val="000000"/>
                          </a:solidFill>
                          <a:effectLst/>
                          <a:latin typeface="Calibri"/>
                        </a:rPr>
                        <a:t>5</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rowSpan="11">
                  <a:txBody>
                    <a:bodyPr/>
                    <a:lstStyle/>
                    <a:p>
                      <a:pPr lvl="0" algn="ctr">
                        <a:buNone/>
                      </a:pPr>
                      <a:endParaRPr lang="en-US" sz="1600" b="0" i="0">
                        <a:solidFill>
                          <a:srgbClr val="000000"/>
                        </a:solidFill>
                        <a:effectLst/>
                        <a:latin typeface="Calibri"/>
                      </a:endParaRPr>
                    </a:p>
                    <a:p>
                      <a:pPr lvl="0" algn="ctr">
                        <a:buNone/>
                      </a:pPr>
                      <a:endParaRPr lang="en-US" sz="1600" b="0" i="0">
                        <a:solidFill>
                          <a:srgbClr val="000000"/>
                        </a:solidFill>
                        <a:effectLst/>
                        <a:latin typeface="Calibri"/>
                      </a:endParaRPr>
                    </a:p>
                    <a:p>
                      <a:pPr lvl="0" algn="ctr">
                        <a:buNone/>
                      </a:pPr>
                      <a:endParaRPr lang="en-US" sz="1600" b="0" i="0">
                        <a:solidFill>
                          <a:srgbClr val="000000"/>
                        </a:solidFill>
                        <a:effectLst/>
                        <a:latin typeface="Calibri"/>
                      </a:endParaRPr>
                    </a:p>
                    <a:p>
                      <a:pPr lvl="0" algn="ctr">
                        <a:buNone/>
                      </a:pPr>
                      <a:endParaRPr lang="en-US" sz="1600" b="0" i="0">
                        <a:solidFill>
                          <a:srgbClr val="000000"/>
                        </a:solidFill>
                        <a:effectLst/>
                        <a:latin typeface="Calibri"/>
                      </a:endParaRPr>
                    </a:p>
                    <a:p>
                      <a:pPr lvl="0" algn="ctr">
                        <a:buNone/>
                      </a:pPr>
                      <a:endParaRPr lang="en-US" sz="1600" b="0" i="0">
                        <a:solidFill>
                          <a:srgbClr val="000000"/>
                        </a:solidFill>
                        <a:effectLst/>
                        <a:latin typeface="Calibri"/>
                      </a:endParaRPr>
                    </a:p>
                    <a:p>
                      <a:pPr lvl="0" algn="ctr">
                        <a:buNone/>
                      </a:pPr>
                      <a:endParaRPr lang="en-US" sz="1600" b="0" i="0">
                        <a:solidFill>
                          <a:srgbClr val="000000"/>
                        </a:solidFill>
                        <a:effectLst/>
                        <a:latin typeface="Calibri"/>
                      </a:endParaRPr>
                    </a:p>
                    <a:p>
                      <a:pPr lvl="0" algn="ctr">
                        <a:buNone/>
                      </a:pPr>
                      <a:r>
                        <a:rPr lang="en-US" sz="1600" b="0" i="0">
                          <a:solidFill>
                            <a:srgbClr val="000000"/>
                          </a:solidFill>
                          <a:effectLst/>
                          <a:latin typeface="Calibri"/>
                        </a:rPr>
                        <a:t>RV64I Hazard Detection Control Signals</a:t>
                      </a:r>
                    </a:p>
                  </a:txBody>
                  <a:tcPr>
                    <a:lnL w="9525" cap="flat" cmpd="sng" algn="ctr">
                      <a:solidFill>
                        <a:srgbClr val="FFFFFF"/>
                      </a:solidFill>
                      <a:prstDash val="solid"/>
                      <a:round/>
                      <a:headEnd type="none" w="med" len="med"/>
                      <a:tailEnd type="none" w="med" len="med"/>
                    </a:lnL>
                    <a:lnR w="0">
                      <a:noFill/>
                    </a:lnR>
                    <a:lnT w="24003">
                      <a:solidFill>
                        <a:srgbClr val="FFFFFF"/>
                      </a:solidFill>
                    </a:lnT>
                    <a:lnB w="9524">
                      <a:solidFill>
                        <a:srgbClr val="FFFFFF"/>
                      </a:solidFill>
                    </a:lnB>
                    <a:solidFill>
                      <a:srgbClr val="D0D3E3"/>
                    </a:solidFill>
                  </a:tcPr>
                </a:tc>
                <a:extLst>
                  <a:ext uri="{0D108BD9-81ED-4DB2-BD59-A6C34878D82A}">
                    <a16:rowId xmlns:a16="http://schemas.microsoft.com/office/drawing/2014/main" val="626493646"/>
                  </a:ext>
                </a:extLst>
              </a:tr>
              <a:tr h="344768">
                <a:tc>
                  <a:txBody>
                    <a:bodyPr/>
                    <a:lstStyle/>
                    <a:p>
                      <a:pPr algn="l" fontAlgn="base"/>
                      <a:r>
                        <a:rPr lang="en-US" sz="1800" b="0" i="0" u="none" strike="noStrike">
                          <a:solidFill>
                            <a:srgbClr val="000000"/>
                          </a:solidFill>
                          <a:effectLst/>
                          <a:latin typeface="Calibri"/>
                        </a:rPr>
                        <a:t>i_hazard_unit_rs2_id</a:t>
                      </a:r>
                      <a:endParaRPr lang="en-US" b="0" i="0">
                        <a:solidFill>
                          <a:srgbClr val="000000"/>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base"/>
                      <a:r>
                        <a:rPr lang="en-US" sz="1800" b="0" i="0">
                          <a:solidFill>
                            <a:srgbClr val="000000"/>
                          </a:solidFill>
                          <a:effectLst/>
                          <a:latin typeface="Calibri"/>
                        </a:rPr>
                        <a:t>5</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3690884612"/>
                  </a:ext>
                </a:extLst>
              </a:tr>
              <a:tr h="344768">
                <a:tc>
                  <a:txBody>
                    <a:bodyPr/>
                    <a:lstStyle/>
                    <a:p>
                      <a:pPr algn="l" fontAlgn="base"/>
                      <a:r>
                        <a:rPr lang="en-US" sz="1800" b="0" i="0" u="none" strike="noStrike">
                          <a:solidFill>
                            <a:srgbClr val="000000"/>
                          </a:solidFill>
                          <a:effectLst/>
                          <a:latin typeface="Calibri"/>
                        </a:rPr>
                        <a:t>i_hazard_unit_rs1_ex</a:t>
                      </a:r>
                      <a:endParaRPr lang="en-US" b="0" i="0">
                        <a:solidFill>
                          <a:srgbClr val="000000"/>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base"/>
                      <a:r>
                        <a:rPr lang="en-US" sz="1800" b="0" i="0">
                          <a:solidFill>
                            <a:srgbClr val="000000"/>
                          </a:solidFill>
                          <a:effectLst/>
                          <a:latin typeface="Calibri"/>
                        </a:rPr>
                        <a:t>5</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D0D3E3"/>
                    </a:solidFill>
                  </a:tcPr>
                </a:tc>
                <a:extLst>
                  <a:ext uri="{0D108BD9-81ED-4DB2-BD59-A6C34878D82A}">
                    <a16:rowId xmlns:a16="http://schemas.microsoft.com/office/drawing/2014/main" val="553831917"/>
                  </a:ext>
                </a:extLst>
              </a:tr>
              <a:tr h="344768">
                <a:tc>
                  <a:txBody>
                    <a:bodyPr/>
                    <a:lstStyle/>
                    <a:p>
                      <a:pPr algn="l" fontAlgn="base"/>
                      <a:r>
                        <a:rPr lang="en-US" sz="1800" b="0" i="0" u="none" strike="noStrike">
                          <a:solidFill>
                            <a:srgbClr val="000000"/>
                          </a:solidFill>
                          <a:effectLst/>
                          <a:latin typeface="Calibri"/>
                        </a:rPr>
                        <a:t>i_hazard_unit_rs2_ex</a:t>
                      </a:r>
                      <a:endParaRPr lang="en-US" b="0" i="0">
                        <a:solidFill>
                          <a:srgbClr val="000000"/>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base"/>
                      <a:r>
                        <a:rPr lang="en-US" sz="1800" b="0" i="0">
                          <a:solidFill>
                            <a:srgbClr val="000000"/>
                          </a:solidFill>
                          <a:effectLst/>
                          <a:latin typeface="Calibri"/>
                        </a:rPr>
                        <a:t>5</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3072841818"/>
                  </a:ext>
                </a:extLst>
              </a:tr>
              <a:tr h="344768">
                <a:tc>
                  <a:txBody>
                    <a:bodyPr/>
                    <a:lstStyle/>
                    <a:p>
                      <a:pPr algn="l" fontAlgn="base"/>
                      <a:r>
                        <a:rPr lang="en-US" sz="1800" b="0" i="0" u="none" strike="noStrike" err="1">
                          <a:solidFill>
                            <a:srgbClr val="000000"/>
                          </a:solidFill>
                          <a:effectLst/>
                          <a:latin typeface="Calibri"/>
                        </a:rPr>
                        <a:t>i_hazard_unit_rd_ex</a:t>
                      </a:r>
                      <a:endParaRPr lang="en-US" b="0" i="0" err="1">
                        <a:solidFill>
                          <a:srgbClr val="000000"/>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base"/>
                      <a:r>
                        <a:rPr lang="en-US" sz="1800" b="0" i="0">
                          <a:solidFill>
                            <a:srgbClr val="000000"/>
                          </a:solidFill>
                          <a:effectLst/>
                          <a:latin typeface="Calibri"/>
                        </a:rPr>
                        <a:t>5</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D0D3E3"/>
                    </a:solidFill>
                  </a:tcPr>
                </a:tc>
                <a:extLst>
                  <a:ext uri="{0D108BD9-81ED-4DB2-BD59-A6C34878D82A}">
                    <a16:rowId xmlns:a16="http://schemas.microsoft.com/office/drawing/2014/main" val="1509567292"/>
                  </a:ext>
                </a:extLst>
              </a:tr>
              <a:tr h="344768">
                <a:tc>
                  <a:txBody>
                    <a:bodyPr/>
                    <a:lstStyle/>
                    <a:p>
                      <a:pPr lvl="0" algn="l">
                        <a:buNone/>
                      </a:pPr>
                      <a:r>
                        <a:rPr lang="en-US" sz="1800" b="0" i="0" u="none" strike="noStrike" noProof="0" err="1">
                          <a:solidFill>
                            <a:srgbClr val="000000"/>
                          </a:solidFill>
                          <a:effectLst/>
                        </a:rPr>
                        <a:t>i_hazard_unit_rd_mem</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auto"/>
                      <a:r>
                        <a:rPr lang="en-US" sz="1800" b="0" i="0">
                          <a:solidFill>
                            <a:srgbClr val="000000"/>
                          </a:solidFill>
                          <a:effectLst/>
                          <a:latin typeface="Calibri"/>
                        </a:rPr>
                        <a:t>5</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44537169"/>
                  </a:ext>
                </a:extLst>
              </a:tr>
              <a:tr h="344768">
                <a:tc>
                  <a:txBody>
                    <a:bodyPr/>
                    <a:lstStyle/>
                    <a:p>
                      <a:pPr lvl="0" algn="l">
                        <a:buNone/>
                      </a:pPr>
                      <a:r>
                        <a:rPr lang="en-US" sz="1800" b="0" i="0" u="none" strike="noStrike" noProof="0" err="1">
                          <a:solidFill>
                            <a:srgbClr val="000000"/>
                          </a:solidFill>
                          <a:effectLst/>
                        </a:rPr>
                        <a:t>i_hazard_unit_rd_wb</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auto"/>
                      <a:r>
                        <a:rPr lang="en-US" sz="1800" b="0" i="0">
                          <a:solidFill>
                            <a:srgbClr val="000000"/>
                          </a:solidFill>
                          <a:effectLst/>
                          <a:latin typeface="Calibri"/>
                        </a:rPr>
                        <a:t>5</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D0D3E3"/>
                    </a:solidFill>
                  </a:tcPr>
                </a:tc>
                <a:extLst>
                  <a:ext uri="{0D108BD9-81ED-4DB2-BD59-A6C34878D82A}">
                    <a16:rowId xmlns:a16="http://schemas.microsoft.com/office/drawing/2014/main" val="2516282994"/>
                  </a:ext>
                </a:extLst>
              </a:tr>
              <a:tr h="344768">
                <a:tc>
                  <a:txBody>
                    <a:bodyPr/>
                    <a:lstStyle/>
                    <a:p>
                      <a:pPr lvl="0" algn="l">
                        <a:buNone/>
                      </a:pPr>
                      <a:r>
                        <a:rPr lang="en-US" sz="1800" b="0" i="0" u="none" strike="noStrike" noProof="0" err="1">
                          <a:solidFill>
                            <a:srgbClr val="000000"/>
                          </a:solidFill>
                          <a:effectLst/>
                        </a:rPr>
                        <a:t>i_hazard_unit_regwrite_mem</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843876086"/>
                  </a:ext>
                </a:extLst>
              </a:tr>
              <a:tr h="344768">
                <a:tc>
                  <a:txBody>
                    <a:bodyPr/>
                    <a:lstStyle/>
                    <a:p>
                      <a:pPr lvl="0" algn="l">
                        <a:buNone/>
                      </a:pPr>
                      <a:r>
                        <a:rPr lang="en-US" sz="1800" b="0" i="0" u="none" strike="noStrike" noProof="0" err="1">
                          <a:solidFill>
                            <a:srgbClr val="000000"/>
                          </a:solidFill>
                          <a:effectLst/>
                        </a:rPr>
                        <a:t>i_hazard_unit_regwrite_wb</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D0D3E3"/>
                    </a:solidFill>
                  </a:tcPr>
                </a:tc>
                <a:extLst>
                  <a:ext uri="{0D108BD9-81ED-4DB2-BD59-A6C34878D82A}">
                    <a16:rowId xmlns:a16="http://schemas.microsoft.com/office/drawing/2014/main" val="2172875113"/>
                  </a:ext>
                </a:extLst>
              </a:tr>
              <a:tr h="344768">
                <a:tc>
                  <a:txBody>
                    <a:bodyPr/>
                    <a:lstStyle/>
                    <a:p>
                      <a:pPr lvl="0" algn="l">
                        <a:buNone/>
                      </a:pPr>
                      <a:r>
                        <a:rPr lang="en-US" sz="1800" b="0" i="0" u="none" strike="noStrike" noProof="0" err="1">
                          <a:solidFill>
                            <a:srgbClr val="000000"/>
                          </a:solidFill>
                          <a:effectLst/>
                        </a:rPr>
                        <a:t>i_hazard_unit_resultsrc_ex</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auto"/>
                      <a:r>
                        <a:rPr lang="en-US" sz="1800" b="0" i="0">
                          <a:solidFill>
                            <a:srgbClr val="000000"/>
                          </a:solidFill>
                          <a:effectLst/>
                          <a:latin typeface="Calibri"/>
                        </a:rPr>
                        <a:t>2</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494158627"/>
                  </a:ext>
                </a:extLst>
              </a:tr>
              <a:tr h="344768">
                <a:tc>
                  <a:txBody>
                    <a:bodyPr/>
                    <a:lstStyle/>
                    <a:p>
                      <a:pPr lvl="0" algn="l">
                        <a:buNone/>
                      </a:pPr>
                      <a:r>
                        <a:rPr lang="en-US" sz="1800" b="0" i="0" u="none" strike="noStrike" noProof="0" err="1">
                          <a:solidFill>
                            <a:srgbClr val="000000"/>
                          </a:solidFill>
                          <a:effectLst/>
                          <a:latin typeface="Calibri"/>
                        </a:rPr>
                        <a:t>i_hazard_unit_pcsrc_ex</a:t>
                      </a:r>
                      <a:endParaRPr lang="en-US" err="1"/>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E9EAF1"/>
                    </a:solidFill>
                  </a:tcPr>
                </a:tc>
                <a:tc>
                  <a:txBody>
                    <a:bodyPr/>
                    <a:lstStyle/>
                    <a:p>
                      <a:pPr lvl="0" algn="l">
                        <a:buNone/>
                      </a:pPr>
                      <a:r>
                        <a:rPr lang="en-US" sz="1800" b="0" i="0">
                          <a:solidFill>
                            <a:srgbClr val="000000"/>
                          </a:solidFill>
                          <a:effectLst/>
                          <a:latin typeface="Calibri"/>
                        </a:rPr>
                        <a:t>1</a:t>
                      </a:r>
                    </a:p>
                  </a:txBody>
                  <a:tcPr>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12700">
                      <a:solidFill>
                        <a:schemeClr val="tx1"/>
                      </a:solid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2557407909"/>
                  </a:ext>
                </a:extLst>
              </a:tr>
            </a:tbl>
          </a:graphicData>
        </a:graphic>
      </p:graphicFrame>
      <p:graphicFrame>
        <p:nvGraphicFramePr>
          <p:cNvPr id="4" name="Table 3">
            <a:extLst>
              <a:ext uri="{FF2B5EF4-FFF2-40B4-BE49-F238E27FC236}">
                <a16:creationId xmlns:a16="http://schemas.microsoft.com/office/drawing/2014/main" id="{3E56F0B5-F54D-C31C-7FC1-0B00036690DC}"/>
              </a:ext>
            </a:extLst>
          </p:cNvPr>
          <p:cNvGraphicFramePr>
            <a:graphicFrameLocks noGrp="1"/>
          </p:cNvGraphicFramePr>
          <p:nvPr>
            <p:extLst>
              <p:ext uri="{D42A27DB-BD31-4B8C-83A1-F6EECF244321}">
                <p14:modId xmlns:p14="http://schemas.microsoft.com/office/powerpoint/2010/main" val="75991055"/>
              </p:ext>
            </p:extLst>
          </p:nvPr>
        </p:nvGraphicFramePr>
        <p:xfrm>
          <a:off x="6348411" y="1717039"/>
          <a:ext cx="5591168" cy="3383280"/>
        </p:xfrm>
        <a:graphic>
          <a:graphicData uri="http://schemas.openxmlformats.org/drawingml/2006/table">
            <a:tbl>
              <a:tblPr bandRow="1">
                <a:tableStyleId>{5C22544A-7EE6-4342-B048-85BDC9FD1C3A}</a:tableStyleId>
              </a:tblPr>
              <a:tblGrid>
                <a:gridCol w="3007178">
                  <a:extLst>
                    <a:ext uri="{9D8B030D-6E8A-4147-A177-3AD203B41FA5}">
                      <a16:colId xmlns:a16="http://schemas.microsoft.com/office/drawing/2014/main" val="408693563"/>
                    </a:ext>
                  </a:extLst>
                </a:gridCol>
                <a:gridCol w="843642">
                  <a:extLst>
                    <a:ext uri="{9D8B030D-6E8A-4147-A177-3AD203B41FA5}">
                      <a16:colId xmlns:a16="http://schemas.microsoft.com/office/drawing/2014/main" val="4273491972"/>
                    </a:ext>
                  </a:extLst>
                </a:gridCol>
                <a:gridCol w="1740348">
                  <a:extLst>
                    <a:ext uri="{9D8B030D-6E8A-4147-A177-3AD203B41FA5}">
                      <a16:colId xmlns:a16="http://schemas.microsoft.com/office/drawing/2014/main" val="2817085717"/>
                    </a:ext>
                  </a:extLst>
                </a:gridCol>
              </a:tblGrid>
              <a:tr h="303433">
                <a:tc>
                  <a:txBody>
                    <a:bodyPr/>
                    <a:lstStyle/>
                    <a:p>
                      <a:pPr algn="l" fontAlgn="base"/>
                      <a:r>
                        <a:rPr lang="en-US" sz="1800" b="1" i="0">
                          <a:solidFill>
                            <a:srgbClr val="FFFFFF"/>
                          </a:solidFill>
                          <a:effectLst/>
                          <a:latin typeface="Calibri"/>
                        </a:rPr>
                        <a:t>I/O</a:t>
                      </a:r>
                      <a:endParaRPr lang="en-US" b="1" i="0">
                        <a:solidFill>
                          <a:srgbClr val="FFFFFF"/>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F7B217"/>
                    </a:solidFill>
                  </a:tcPr>
                </a:tc>
                <a:tc>
                  <a:txBody>
                    <a:bodyPr/>
                    <a:lstStyle/>
                    <a:p>
                      <a:pPr algn="l" fontAlgn="base"/>
                      <a:r>
                        <a:rPr lang="en-US" sz="1800" b="1" i="0">
                          <a:solidFill>
                            <a:srgbClr val="FFFFFF"/>
                          </a:solidFill>
                          <a:effectLst/>
                          <a:latin typeface="Calibri"/>
                        </a:rPr>
                        <a:t>Width</a:t>
                      </a:r>
                      <a:endParaRPr lang="en-US" b="1" i="0">
                        <a:solidFill>
                          <a:srgbClr val="FFFFFF"/>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F7B217"/>
                    </a:solidFill>
                  </a:tcPr>
                </a:tc>
                <a:tc>
                  <a:txBody>
                    <a:bodyPr/>
                    <a:lstStyle/>
                    <a:p>
                      <a:pPr algn="l" fontAlgn="base"/>
                      <a:r>
                        <a:rPr lang="en-US" sz="1800" b="1" i="0">
                          <a:solidFill>
                            <a:srgbClr val="FFFFFF"/>
                          </a:solidFill>
                          <a:effectLst/>
                          <a:latin typeface="Calibri"/>
                        </a:rPr>
                        <a:t>Description</a:t>
                      </a:r>
                      <a:endParaRPr lang="en-US" b="1" i="0">
                        <a:solidFill>
                          <a:srgbClr val="FFFFFF"/>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F7B217"/>
                    </a:solidFill>
                  </a:tcPr>
                </a:tc>
                <a:extLst>
                  <a:ext uri="{0D108BD9-81ED-4DB2-BD59-A6C34878D82A}">
                    <a16:rowId xmlns:a16="http://schemas.microsoft.com/office/drawing/2014/main" val="3685431989"/>
                  </a:ext>
                </a:extLst>
              </a:tr>
              <a:tr h="303433">
                <a:tc>
                  <a:txBody>
                    <a:bodyPr/>
                    <a:lstStyle/>
                    <a:p>
                      <a:pPr lvl="0" algn="l">
                        <a:buNone/>
                      </a:pPr>
                      <a:r>
                        <a:rPr lang="en-US" sz="1800" b="0" i="0" u="none" strike="noStrike" noProof="0" err="1">
                          <a:solidFill>
                            <a:srgbClr val="000000"/>
                          </a:solidFill>
                          <a:effectLst/>
                        </a:rPr>
                        <a:t>i_hazard_unit_mdone</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base"/>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rowSpan="2">
                  <a:txBody>
                    <a:bodyPr/>
                    <a:lstStyle/>
                    <a:p>
                      <a:pPr algn="ctr" fontAlgn="auto"/>
                      <a:r>
                        <a:rPr lang="en-US" sz="1600" b="0" i="0">
                          <a:solidFill>
                            <a:srgbClr val="000000"/>
                          </a:solidFill>
                          <a:effectLst/>
                          <a:latin typeface="Calibri"/>
                        </a:rPr>
                        <a:t>RV64M Hazard Detection Signals</a:t>
                      </a:r>
                      <a:endParaRPr lang="en-US" sz="1600" b="0" i="0">
                        <a:solidFill>
                          <a:srgbClr val="000000"/>
                        </a:solidFill>
                        <a:effectLst/>
                        <a:latin typeface="Calibri" panose="020F0502020204030204" pitchFamily="34" charset="0"/>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extLst>
                  <a:ext uri="{0D108BD9-81ED-4DB2-BD59-A6C34878D82A}">
                    <a16:rowId xmlns:a16="http://schemas.microsoft.com/office/drawing/2014/main" val="626493646"/>
                  </a:ext>
                </a:extLst>
              </a:tr>
              <a:tr h="303433">
                <a:tc>
                  <a:txBody>
                    <a:bodyPr/>
                    <a:lstStyle/>
                    <a:p>
                      <a:pPr lvl="0" algn="l">
                        <a:buNone/>
                      </a:pPr>
                      <a:r>
                        <a:rPr lang="en-US" sz="1800" b="0" i="0" u="none" strike="noStrike" noProof="0" err="1">
                          <a:solidFill>
                            <a:srgbClr val="000000"/>
                          </a:solidFill>
                          <a:effectLst/>
                        </a:rPr>
                        <a:t>i_hazard_unit_mbusy</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base"/>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extLst>
                  <a:ext uri="{0D108BD9-81ED-4DB2-BD59-A6C34878D82A}">
                    <a16:rowId xmlns:a16="http://schemas.microsoft.com/office/drawing/2014/main" val="3690884612"/>
                  </a:ext>
                </a:extLst>
              </a:tr>
              <a:tr h="303433">
                <a:tc>
                  <a:txBody>
                    <a:bodyPr/>
                    <a:lstStyle/>
                    <a:p>
                      <a:pPr lvl="0" algn="l">
                        <a:buNone/>
                      </a:pPr>
                      <a:r>
                        <a:rPr lang="en-US" sz="1800" b="0" i="0" u="none" strike="noStrike" noProof="0" err="1">
                          <a:solidFill>
                            <a:srgbClr val="000000"/>
                          </a:solidFill>
                          <a:effectLst/>
                        </a:rPr>
                        <a:t>i_hazard_unit_dcache_stall</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base"/>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rowSpan="2">
                  <a:txBody>
                    <a:bodyPr/>
                    <a:lstStyle/>
                    <a:p>
                      <a:pPr lvl="0" algn="ctr">
                        <a:buNone/>
                      </a:pPr>
                      <a:r>
                        <a:rPr lang="en-US" sz="1600" b="0" i="0">
                          <a:solidFill>
                            <a:srgbClr val="000000"/>
                          </a:solidFill>
                          <a:effectLst/>
                          <a:latin typeface="Calibri"/>
                        </a:rPr>
                        <a:t>I&amp;D Caches </a:t>
                      </a:r>
                      <a:r>
                        <a:rPr lang="en-US" sz="1600" b="0" i="0" err="1">
                          <a:solidFill>
                            <a:srgbClr val="000000"/>
                          </a:solidFill>
                          <a:effectLst/>
                          <a:latin typeface="Calibri"/>
                        </a:rPr>
                        <a:t>Hazrad</a:t>
                      </a:r>
                      <a:r>
                        <a:rPr lang="en-US" sz="1600" b="0" i="0">
                          <a:solidFill>
                            <a:srgbClr val="000000"/>
                          </a:solidFill>
                          <a:effectLst/>
                          <a:latin typeface="Calibri"/>
                        </a:rPr>
                        <a:t> Detection Signals</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extLst>
                  <a:ext uri="{0D108BD9-81ED-4DB2-BD59-A6C34878D82A}">
                    <a16:rowId xmlns:a16="http://schemas.microsoft.com/office/drawing/2014/main" val="553831917"/>
                  </a:ext>
                </a:extLst>
              </a:tr>
              <a:tr h="303433">
                <a:tc>
                  <a:txBody>
                    <a:bodyPr/>
                    <a:lstStyle/>
                    <a:p>
                      <a:pPr lvl="0" algn="l">
                        <a:buNone/>
                      </a:pPr>
                      <a:r>
                        <a:rPr lang="en-US" sz="1800" b="0" i="0" u="none" strike="noStrike" noProof="0" err="1">
                          <a:solidFill>
                            <a:srgbClr val="000000"/>
                          </a:solidFill>
                          <a:effectLst/>
                        </a:rPr>
                        <a:t>i_hazard_unit_icache_stall</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base"/>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extLst>
                  <a:ext uri="{0D108BD9-81ED-4DB2-BD59-A6C34878D82A}">
                    <a16:rowId xmlns:a16="http://schemas.microsoft.com/office/drawing/2014/main" val="3072841818"/>
                  </a:ext>
                </a:extLst>
              </a:tr>
              <a:tr h="303433">
                <a:tc>
                  <a:txBody>
                    <a:bodyPr/>
                    <a:lstStyle/>
                    <a:p>
                      <a:pPr lvl="0" algn="l">
                        <a:buNone/>
                      </a:pPr>
                      <a:r>
                        <a:rPr lang="en-US" sz="1800" b="0" i="0" u="none" strike="noStrike" noProof="0" err="1">
                          <a:solidFill>
                            <a:srgbClr val="000000"/>
                          </a:solidFill>
                          <a:effectLst/>
                        </a:rPr>
                        <a:t>i_hazard_unit_csr_flush_id</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base"/>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rowSpan="4">
                  <a:txBody>
                    <a:bodyPr/>
                    <a:lstStyle/>
                    <a:p>
                      <a:pPr lvl="0" algn="ctr">
                        <a:buNone/>
                      </a:pPr>
                      <a:endParaRPr lang="en-US" sz="1800" b="0" i="0">
                        <a:solidFill>
                          <a:srgbClr val="000000"/>
                        </a:solidFill>
                        <a:effectLst/>
                        <a:latin typeface="Calibri"/>
                      </a:endParaRPr>
                    </a:p>
                    <a:p>
                      <a:pPr lvl="0" algn="ctr">
                        <a:buNone/>
                      </a:pPr>
                      <a:r>
                        <a:rPr lang="en-US" sz="1800" b="0" i="0">
                          <a:solidFill>
                            <a:srgbClr val="000000"/>
                          </a:solidFill>
                          <a:effectLst/>
                          <a:latin typeface="Calibri"/>
                        </a:rPr>
                        <a:t>CSR Hazard Detection Signals</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extLst>
                  <a:ext uri="{0D108BD9-81ED-4DB2-BD59-A6C34878D82A}">
                    <a16:rowId xmlns:a16="http://schemas.microsoft.com/office/drawing/2014/main" val="1509567292"/>
                  </a:ext>
                </a:extLst>
              </a:tr>
              <a:tr h="303433">
                <a:tc>
                  <a:txBody>
                    <a:bodyPr/>
                    <a:lstStyle/>
                    <a:p>
                      <a:pPr lvl="0" algn="l">
                        <a:buNone/>
                      </a:pPr>
                      <a:r>
                        <a:rPr lang="en-US" sz="1800" b="0" i="0" u="none" strike="noStrike" noProof="0" err="1">
                          <a:solidFill>
                            <a:srgbClr val="000000"/>
                          </a:solidFill>
                          <a:effectLst/>
                          <a:latin typeface="Calibri"/>
                        </a:rPr>
                        <a:t>i_hazard_unit_csr_flush_ex</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extLst>
                  <a:ext uri="{0D108BD9-81ED-4DB2-BD59-A6C34878D82A}">
                    <a16:rowId xmlns:a16="http://schemas.microsoft.com/office/drawing/2014/main" val="44537169"/>
                  </a:ext>
                </a:extLst>
              </a:tr>
              <a:tr h="303433">
                <a:tc>
                  <a:txBody>
                    <a:bodyPr/>
                    <a:lstStyle/>
                    <a:p>
                      <a:pPr lvl="0" algn="l">
                        <a:buNone/>
                      </a:pPr>
                      <a:r>
                        <a:rPr lang="en-US" sz="1800" b="0" i="0" u="none" strike="noStrike" noProof="0" err="1">
                          <a:solidFill>
                            <a:srgbClr val="000000"/>
                          </a:solidFill>
                          <a:effectLst/>
                          <a:latin typeface="Calibri"/>
                        </a:rPr>
                        <a:t>i_hazard_unit_csr_flush_mem</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vMerge="1">
                  <a:txBody>
                    <a:bodyPr/>
                    <a:lstStyle/>
                    <a:p>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extLst>
                  <a:ext uri="{0D108BD9-81ED-4DB2-BD59-A6C34878D82A}">
                    <a16:rowId xmlns:a16="http://schemas.microsoft.com/office/drawing/2014/main" val="2516282994"/>
                  </a:ext>
                </a:extLst>
              </a:tr>
              <a:tr h="303433">
                <a:tc>
                  <a:txBody>
                    <a:bodyPr/>
                    <a:lstStyle/>
                    <a:p>
                      <a:pPr lvl="0" algn="l">
                        <a:buNone/>
                      </a:pPr>
                      <a:r>
                        <a:rPr lang="en-US" sz="1800" b="0" i="0" u="none" strike="noStrike" noProof="0" err="1">
                          <a:solidFill>
                            <a:srgbClr val="000000"/>
                          </a:solidFill>
                          <a:effectLst/>
                          <a:latin typeface="Calibri"/>
                        </a:rPr>
                        <a:t>i_hazard_unit_csr_flush_wb</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extLst>
                  <a:ext uri="{0D108BD9-81ED-4DB2-BD59-A6C34878D82A}">
                    <a16:rowId xmlns:a16="http://schemas.microsoft.com/office/drawing/2014/main" val="843876086"/>
                  </a:ext>
                </a:extLst>
              </a:tr>
            </a:tbl>
          </a:graphicData>
        </a:graphic>
      </p:graphicFrame>
    </p:spTree>
    <p:extLst>
      <p:ext uri="{BB962C8B-B14F-4D97-AF65-F5344CB8AC3E}">
        <p14:creationId xmlns:p14="http://schemas.microsoft.com/office/powerpoint/2010/main" val="502754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12" name="Table 11">
            <a:extLst>
              <a:ext uri="{FF2B5EF4-FFF2-40B4-BE49-F238E27FC236}">
                <a16:creationId xmlns:a16="http://schemas.microsoft.com/office/drawing/2014/main" id="{20909BF6-3E6C-5BF0-07D0-5C7934F2C6B1}"/>
              </a:ext>
            </a:extLst>
          </p:cNvPr>
          <p:cNvGraphicFramePr>
            <a:graphicFrameLocks noGrp="1"/>
          </p:cNvGraphicFramePr>
          <p:nvPr>
            <p:extLst>
              <p:ext uri="{D42A27DB-BD31-4B8C-83A1-F6EECF244321}">
                <p14:modId xmlns:p14="http://schemas.microsoft.com/office/powerpoint/2010/main" val="3085254815"/>
              </p:ext>
            </p:extLst>
          </p:nvPr>
        </p:nvGraphicFramePr>
        <p:xfrm>
          <a:off x="2741612" y="1717040"/>
          <a:ext cx="5919105" cy="4389120"/>
        </p:xfrm>
        <a:graphic>
          <a:graphicData uri="http://schemas.openxmlformats.org/drawingml/2006/table">
            <a:tbl>
              <a:tblPr bandRow="1">
                <a:tableStyleId>{5C22544A-7EE6-4342-B048-85BDC9FD1C3A}</a:tableStyleId>
              </a:tblPr>
              <a:tblGrid>
                <a:gridCol w="3116034">
                  <a:extLst>
                    <a:ext uri="{9D8B030D-6E8A-4147-A177-3AD203B41FA5}">
                      <a16:colId xmlns:a16="http://schemas.microsoft.com/office/drawing/2014/main" val="408693563"/>
                    </a:ext>
                  </a:extLst>
                </a:gridCol>
                <a:gridCol w="775607">
                  <a:extLst>
                    <a:ext uri="{9D8B030D-6E8A-4147-A177-3AD203B41FA5}">
                      <a16:colId xmlns:a16="http://schemas.microsoft.com/office/drawing/2014/main" val="4273491972"/>
                    </a:ext>
                  </a:extLst>
                </a:gridCol>
                <a:gridCol w="2027464">
                  <a:extLst>
                    <a:ext uri="{9D8B030D-6E8A-4147-A177-3AD203B41FA5}">
                      <a16:colId xmlns:a16="http://schemas.microsoft.com/office/drawing/2014/main" val="98302165"/>
                    </a:ext>
                  </a:extLst>
                </a:gridCol>
              </a:tblGrid>
              <a:tr h="344768">
                <a:tc>
                  <a:txBody>
                    <a:bodyPr/>
                    <a:lstStyle/>
                    <a:p>
                      <a:pPr algn="l" fontAlgn="base"/>
                      <a:r>
                        <a:rPr lang="en-US" sz="1800" b="1" i="0">
                          <a:solidFill>
                            <a:srgbClr val="FFFFFF"/>
                          </a:solidFill>
                          <a:effectLst/>
                          <a:latin typeface="Calibri"/>
                        </a:rPr>
                        <a:t>I/O</a:t>
                      </a:r>
                      <a:endParaRPr lang="en-US" b="1" i="0">
                        <a:solidFill>
                          <a:srgbClr val="FFFFFF"/>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F7B217"/>
                    </a:solidFill>
                  </a:tcPr>
                </a:tc>
                <a:tc>
                  <a:txBody>
                    <a:bodyPr/>
                    <a:lstStyle/>
                    <a:p>
                      <a:pPr algn="l" fontAlgn="base"/>
                      <a:r>
                        <a:rPr lang="en-US" sz="1800" b="1" i="0">
                          <a:solidFill>
                            <a:srgbClr val="FFFFFF"/>
                          </a:solidFill>
                          <a:effectLst/>
                          <a:latin typeface="Calibri"/>
                        </a:rPr>
                        <a:t>Width</a:t>
                      </a:r>
                      <a:endParaRPr lang="en-US" b="1" i="0">
                        <a:solidFill>
                          <a:srgbClr val="FFFFFF"/>
                        </a:solidFill>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003" cap="flat" cmpd="sng" algn="ctr">
                      <a:solidFill>
                        <a:srgbClr val="FFFFFF"/>
                      </a:solidFill>
                      <a:prstDash val="solid"/>
                      <a:round/>
                      <a:headEnd type="none" w="med" len="med"/>
                      <a:tailEnd type="none" w="med" len="med"/>
                    </a:lnB>
                    <a:solidFill>
                      <a:srgbClr val="F7B217"/>
                    </a:solidFill>
                  </a:tcPr>
                </a:tc>
                <a:tc>
                  <a:txBody>
                    <a:bodyPr/>
                    <a:lstStyle/>
                    <a:p>
                      <a:pPr lvl="0" algn="l">
                        <a:buNone/>
                      </a:pPr>
                      <a:r>
                        <a:rPr lang="en-US" sz="1800" b="1" i="0" u="none" strike="noStrike" noProof="0">
                          <a:solidFill>
                            <a:srgbClr val="FFFFFF"/>
                          </a:solidFill>
                          <a:effectLst/>
                          <a:latin typeface="Calibri"/>
                        </a:rPr>
                        <a:t>Description</a:t>
                      </a:r>
                      <a:endParaRPr lang="en-US"/>
                    </a:p>
                  </a:txBody>
                  <a:tcPr>
                    <a:lnL w="9525" cap="flat" cmpd="sng" algn="ctr">
                      <a:solidFill>
                        <a:srgbClr val="FFFFFF"/>
                      </a:solidFill>
                      <a:prstDash val="solid"/>
                      <a:round/>
                      <a:headEnd type="none" w="med" len="med"/>
                      <a:tailEnd type="none" w="med" len="med"/>
                    </a:lnL>
                    <a:lnR w="0">
                      <a:noFill/>
                    </a:lnR>
                    <a:lnT w="9524">
                      <a:solidFill>
                        <a:srgbClr val="FFFFFF"/>
                      </a:solidFill>
                    </a:lnT>
                    <a:lnB w="24003">
                      <a:solidFill>
                        <a:srgbClr val="FFFFFF"/>
                      </a:solidFill>
                    </a:lnB>
                    <a:solidFill>
                      <a:srgbClr val="F7B217"/>
                    </a:solidFill>
                  </a:tcPr>
                </a:tc>
                <a:extLst>
                  <a:ext uri="{0D108BD9-81ED-4DB2-BD59-A6C34878D82A}">
                    <a16:rowId xmlns:a16="http://schemas.microsoft.com/office/drawing/2014/main" val="3685431989"/>
                  </a:ext>
                </a:extLst>
              </a:tr>
              <a:tr h="344768">
                <a:tc>
                  <a:txBody>
                    <a:bodyPr/>
                    <a:lstStyle/>
                    <a:p>
                      <a:pPr lvl="0" algn="l">
                        <a:buNone/>
                      </a:pPr>
                      <a:r>
                        <a:rPr lang="en-US" sz="1800" b="0" i="0" u="none" strike="noStrike" noProof="0" err="1">
                          <a:solidFill>
                            <a:srgbClr val="000000"/>
                          </a:solidFill>
                          <a:effectLst/>
                        </a:rPr>
                        <a:t>o_hazard_unit_forwarda_ex</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base"/>
                      <a:r>
                        <a:rPr lang="en-US" sz="1800" b="0" i="0">
                          <a:solidFill>
                            <a:srgbClr val="000000"/>
                          </a:solidFill>
                          <a:effectLst/>
                          <a:latin typeface="Calibri"/>
                        </a:rPr>
                        <a:t>2</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003"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rowSpan="2">
                  <a:txBody>
                    <a:bodyPr/>
                    <a:lstStyle/>
                    <a:p>
                      <a:pPr lvl="0" algn="ctr">
                        <a:buNone/>
                      </a:pPr>
                      <a:r>
                        <a:rPr lang="en-US" sz="1800" b="0" i="0">
                          <a:solidFill>
                            <a:srgbClr val="000000"/>
                          </a:solidFill>
                          <a:effectLst/>
                          <a:latin typeface="Calibri"/>
                        </a:rPr>
                        <a:t>Forwarding Control Signals</a:t>
                      </a:r>
                    </a:p>
                  </a:txBody>
                  <a:tcPr>
                    <a:lnL w="9525" cap="flat" cmpd="sng" algn="ctr">
                      <a:solidFill>
                        <a:srgbClr val="FFFFFF"/>
                      </a:solidFill>
                      <a:prstDash val="solid"/>
                      <a:round/>
                      <a:headEnd type="none" w="med" len="med"/>
                      <a:tailEnd type="none" w="med" len="med"/>
                    </a:lnL>
                    <a:lnR w="0">
                      <a:noFill/>
                    </a:lnR>
                    <a:lnT w="24003">
                      <a:solidFill>
                        <a:srgbClr val="FFFFFF"/>
                      </a:solidFill>
                    </a:lnT>
                    <a:lnB w="9524">
                      <a:solidFill>
                        <a:srgbClr val="FFFFFF"/>
                      </a:solidFill>
                    </a:lnB>
                    <a:solidFill>
                      <a:srgbClr val="D0D3E3"/>
                    </a:solidFill>
                  </a:tcPr>
                </a:tc>
                <a:extLst>
                  <a:ext uri="{0D108BD9-81ED-4DB2-BD59-A6C34878D82A}">
                    <a16:rowId xmlns:a16="http://schemas.microsoft.com/office/drawing/2014/main" val="626493646"/>
                  </a:ext>
                </a:extLst>
              </a:tr>
              <a:tr h="344768">
                <a:tc>
                  <a:txBody>
                    <a:bodyPr/>
                    <a:lstStyle/>
                    <a:p>
                      <a:pPr lvl="0" algn="l">
                        <a:buNone/>
                      </a:pPr>
                      <a:r>
                        <a:rPr lang="en-US" sz="1800" b="0" i="0" u="none" strike="noStrike" noProof="0" err="1">
                          <a:solidFill>
                            <a:srgbClr val="000000"/>
                          </a:solidFill>
                          <a:effectLst/>
                        </a:rPr>
                        <a:t>o_hazard_unit_forwardb_ex</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lvl="0" algn="l">
                        <a:buNone/>
                      </a:pPr>
                      <a:r>
                        <a:rPr lang="en-US" sz="1800" b="0" i="0">
                          <a:solidFill>
                            <a:srgbClr val="000000"/>
                          </a:solidFill>
                          <a:effectLst/>
                          <a:latin typeface="Calibri"/>
                        </a:rPr>
                        <a:t>2</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0">
                      <a:no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3690884612"/>
                  </a:ext>
                </a:extLst>
              </a:tr>
              <a:tr h="344768">
                <a:tc>
                  <a:txBody>
                    <a:bodyPr/>
                    <a:lstStyle/>
                    <a:p>
                      <a:pPr lvl="0" algn="l">
                        <a:buNone/>
                      </a:pPr>
                      <a:r>
                        <a:rPr lang="en-US" sz="1800" b="0" i="0" u="none" strike="noStrike" noProof="0" err="1">
                          <a:solidFill>
                            <a:srgbClr val="000000"/>
                          </a:solidFill>
                          <a:effectLst/>
                        </a:rPr>
                        <a:t>o_hazard_unit_stall_if</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base"/>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rowSpan="5">
                  <a:txBody>
                    <a:bodyPr/>
                    <a:lstStyle/>
                    <a:p>
                      <a:pPr lvl="0" algn="l">
                        <a:buNone/>
                      </a:pPr>
                      <a:endParaRPr lang="en-US" sz="1800" b="0" i="0">
                        <a:solidFill>
                          <a:srgbClr val="000000"/>
                        </a:solidFill>
                        <a:effectLst/>
                        <a:latin typeface="Calibri"/>
                      </a:endParaRPr>
                    </a:p>
                    <a:p>
                      <a:pPr lvl="0" algn="l">
                        <a:buNone/>
                      </a:pPr>
                      <a:endParaRPr lang="en-US" sz="1800" b="0" i="0">
                        <a:solidFill>
                          <a:srgbClr val="000000"/>
                        </a:solidFill>
                        <a:effectLst/>
                        <a:latin typeface="Calibri"/>
                      </a:endParaRPr>
                    </a:p>
                    <a:p>
                      <a:pPr lvl="0" algn="ctr">
                        <a:buNone/>
                      </a:pPr>
                      <a:r>
                        <a:rPr lang="en-US" sz="2000" b="0" i="0">
                          <a:solidFill>
                            <a:srgbClr val="000000"/>
                          </a:solidFill>
                          <a:effectLst/>
                          <a:latin typeface="Calibri"/>
                        </a:rPr>
                        <a:t>Stall Control Signals</a:t>
                      </a:r>
                    </a:p>
                  </a:txBody>
                  <a:tcPr>
                    <a:lnL w="9525" cap="flat" cmpd="sng" algn="ctr">
                      <a:solidFill>
                        <a:srgbClr val="FFFFFF"/>
                      </a:solidFill>
                      <a:prstDash val="solid"/>
                      <a:round/>
                      <a:headEnd type="none" w="med" len="med"/>
                      <a:tailEnd type="none" w="med" len="med"/>
                    </a:lnL>
                    <a:lnR w="0">
                      <a:noFill/>
                    </a:lnR>
                    <a:lnT w="9524">
                      <a:solidFill>
                        <a:srgbClr val="FFFFFF"/>
                      </a:solidFill>
                    </a:lnT>
                    <a:lnB w="9524">
                      <a:solidFill>
                        <a:srgbClr val="FFFFFF"/>
                      </a:solidFill>
                    </a:lnB>
                    <a:solidFill>
                      <a:srgbClr val="D0D3E3"/>
                    </a:solidFill>
                  </a:tcPr>
                </a:tc>
                <a:extLst>
                  <a:ext uri="{0D108BD9-81ED-4DB2-BD59-A6C34878D82A}">
                    <a16:rowId xmlns:a16="http://schemas.microsoft.com/office/drawing/2014/main" val="553831917"/>
                  </a:ext>
                </a:extLst>
              </a:tr>
              <a:tr h="344768">
                <a:tc>
                  <a:txBody>
                    <a:bodyPr/>
                    <a:lstStyle/>
                    <a:p>
                      <a:pPr lvl="0" algn="l">
                        <a:buNone/>
                      </a:pPr>
                      <a:r>
                        <a:rPr lang="en-US" sz="1800" b="0" i="0" u="none" strike="noStrike" noProof="0" err="1">
                          <a:solidFill>
                            <a:srgbClr val="000000"/>
                          </a:solidFill>
                          <a:effectLst/>
                        </a:rPr>
                        <a:t>o_hazard_unit_stall_id</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base"/>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0">
                      <a:no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3072841818"/>
                  </a:ext>
                </a:extLst>
              </a:tr>
              <a:tr h="344768">
                <a:tc>
                  <a:txBody>
                    <a:bodyPr/>
                    <a:lstStyle/>
                    <a:p>
                      <a:pPr lvl="0" algn="l">
                        <a:buNone/>
                      </a:pPr>
                      <a:r>
                        <a:rPr lang="en-US" sz="1800" b="0" i="0" u="none" strike="noStrike" noProof="0" err="1">
                          <a:solidFill>
                            <a:srgbClr val="000000"/>
                          </a:solidFill>
                          <a:effectLst/>
                        </a:rPr>
                        <a:t>o_hazard_unit_stall_ex</a:t>
                      </a:r>
                      <a:endParaRPr lang="en-US" noProof="0"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base"/>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vMerge="1">
                  <a:txBody>
                    <a:bodyPr/>
                    <a:lstStyle/>
                    <a:p>
                      <a:endParaRPr lang="en-US"/>
                    </a:p>
                  </a:txBody>
                  <a:tcPr>
                    <a:lnL w="9524">
                      <a:solidFill>
                        <a:srgbClr val="FFFFFF"/>
                      </a:solidFill>
                    </a:lnL>
                    <a:lnR w="0">
                      <a:noFill/>
                    </a:lnR>
                    <a:lnT w="9524">
                      <a:solidFill>
                        <a:srgbClr val="FFFFFF"/>
                      </a:solidFill>
                    </a:lnT>
                    <a:lnB w="9524">
                      <a:solidFill>
                        <a:srgbClr val="FFFFFF"/>
                      </a:solidFill>
                    </a:lnB>
                    <a:solidFill>
                      <a:srgbClr val="D0D3E3"/>
                    </a:solidFill>
                  </a:tcPr>
                </a:tc>
                <a:extLst>
                  <a:ext uri="{0D108BD9-81ED-4DB2-BD59-A6C34878D82A}">
                    <a16:rowId xmlns:a16="http://schemas.microsoft.com/office/drawing/2014/main" val="1509567292"/>
                  </a:ext>
                </a:extLst>
              </a:tr>
              <a:tr h="344768">
                <a:tc>
                  <a:txBody>
                    <a:bodyPr/>
                    <a:lstStyle/>
                    <a:p>
                      <a:pPr lvl="0" algn="l">
                        <a:buNone/>
                      </a:pPr>
                      <a:r>
                        <a:rPr lang="en-US" sz="1800" b="0" i="0" u="none" strike="noStrike" noProof="0" err="1">
                          <a:solidFill>
                            <a:srgbClr val="000000"/>
                          </a:solidFill>
                          <a:effectLst/>
                          <a:latin typeface="Calibri"/>
                        </a:rPr>
                        <a:t>o_hazard_unit_stall_mem</a:t>
                      </a:r>
                      <a:endParaRPr lang="en-US" err="1">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0">
                      <a:no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44537169"/>
                  </a:ext>
                </a:extLst>
              </a:tr>
              <a:tr h="344768">
                <a:tc>
                  <a:txBody>
                    <a:bodyPr/>
                    <a:lstStyle/>
                    <a:p>
                      <a:pPr lvl="0" algn="l">
                        <a:buNone/>
                      </a:pPr>
                      <a:r>
                        <a:rPr lang="en-US" sz="1800" b="0" i="0" u="none" strike="noStrike" noProof="0">
                          <a:solidFill>
                            <a:srgbClr val="000000"/>
                          </a:solidFill>
                          <a:effectLst/>
                          <a:latin typeface="Calibri"/>
                        </a:rPr>
                        <a:t>o_hazard_unit_stall_wb</a:t>
                      </a:r>
                      <a:endParaRPr lang="en-US">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vMerge="1">
                  <a:txBody>
                    <a:bodyPr/>
                    <a:lstStyle/>
                    <a:p>
                      <a:endParaRPr lang="en-US"/>
                    </a:p>
                  </a:txBody>
                  <a:tcPr>
                    <a:lnL w="9524">
                      <a:solidFill>
                        <a:srgbClr val="FFFFFF"/>
                      </a:solidFill>
                    </a:lnL>
                    <a:lnR w="0">
                      <a:noFill/>
                    </a:lnR>
                    <a:lnT w="9524">
                      <a:solidFill>
                        <a:srgbClr val="FFFFFF"/>
                      </a:solidFill>
                    </a:lnT>
                    <a:lnB w="9524">
                      <a:solidFill>
                        <a:srgbClr val="FFFFFF"/>
                      </a:solidFill>
                    </a:lnB>
                    <a:solidFill>
                      <a:srgbClr val="D0D3E3"/>
                    </a:solidFill>
                  </a:tcPr>
                </a:tc>
                <a:extLst>
                  <a:ext uri="{0D108BD9-81ED-4DB2-BD59-A6C34878D82A}">
                    <a16:rowId xmlns:a16="http://schemas.microsoft.com/office/drawing/2014/main" val="2516282994"/>
                  </a:ext>
                </a:extLst>
              </a:tr>
              <a:tr h="344768">
                <a:tc>
                  <a:txBody>
                    <a:bodyPr/>
                    <a:lstStyle/>
                    <a:p>
                      <a:pPr lvl="0" algn="l">
                        <a:buNone/>
                      </a:pPr>
                      <a:r>
                        <a:rPr lang="en-US" sz="1800" b="0" i="0" u="none" strike="noStrike" noProof="0" err="1">
                          <a:solidFill>
                            <a:srgbClr val="000000"/>
                          </a:solidFill>
                          <a:effectLst/>
                          <a:latin typeface="Calibri"/>
                        </a:rPr>
                        <a:t>o_hazard_unit_flush_id</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rowSpan="4">
                  <a:txBody>
                    <a:bodyPr/>
                    <a:lstStyle/>
                    <a:p>
                      <a:pPr lvl="0" algn="ctr">
                        <a:buNone/>
                      </a:pPr>
                      <a:endParaRPr lang="en-US" sz="1800" b="0" i="0">
                        <a:solidFill>
                          <a:srgbClr val="000000"/>
                        </a:solidFill>
                        <a:effectLst/>
                        <a:latin typeface="Calibri"/>
                      </a:endParaRPr>
                    </a:p>
                    <a:p>
                      <a:pPr lvl="0" algn="ctr">
                        <a:buNone/>
                      </a:pPr>
                      <a:r>
                        <a:rPr lang="en-US" sz="2000" b="0" i="0">
                          <a:solidFill>
                            <a:srgbClr val="000000"/>
                          </a:solidFill>
                          <a:effectLst/>
                          <a:latin typeface="Calibri"/>
                        </a:rPr>
                        <a:t>Flush Control Signals</a:t>
                      </a:r>
                    </a:p>
                  </a:txBody>
                  <a:tcPr>
                    <a:lnL w="9525" cap="flat" cmpd="sng" algn="ctr">
                      <a:solidFill>
                        <a:srgbClr val="FFFFFF"/>
                      </a:solidFill>
                      <a:prstDash val="solid"/>
                      <a:round/>
                      <a:headEnd type="none" w="med" len="med"/>
                      <a:tailEnd type="none" w="med" len="med"/>
                    </a:lnL>
                    <a:lnR w="0">
                      <a:no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843876086"/>
                  </a:ext>
                </a:extLst>
              </a:tr>
              <a:tr h="344768">
                <a:tc>
                  <a:txBody>
                    <a:bodyPr/>
                    <a:lstStyle/>
                    <a:p>
                      <a:pPr lvl="0" algn="l">
                        <a:buNone/>
                      </a:pPr>
                      <a:r>
                        <a:rPr lang="en-US" sz="1800" b="0" i="0" u="none" strike="noStrike" noProof="0" err="1">
                          <a:solidFill>
                            <a:srgbClr val="000000"/>
                          </a:solidFill>
                          <a:effectLst/>
                          <a:latin typeface="Calibri"/>
                        </a:rPr>
                        <a:t>o_hazard_unit_flush_ex</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vMerge="1">
                  <a:txBody>
                    <a:bodyPr/>
                    <a:lstStyle/>
                    <a:p>
                      <a:endParaRPr lang="en-US"/>
                    </a:p>
                  </a:txBody>
                  <a:tcPr>
                    <a:lnL w="9524">
                      <a:solidFill>
                        <a:srgbClr val="FFFFFF"/>
                      </a:solidFill>
                    </a:lnL>
                    <a:lnR w="0">
                      <a:noFill/>
                    </a:lnR>
                    <a:lnT w="9524">
                      <a:solidFill>
                        <a:srgbClr val="FFFFFF"/>
                      </a:solidFill>
                    </a:lnT>
                    <a:lnB w="9524">
                      <a:solidFill>
                        <a:srgbClr val="FFFFFF"/>
                      </a:solidFill>
                    </a:lnB>
                    <a:solidFill>
                      <a:srgbClr val="D0D3E3"/>
                    </a:solidFill>
                  </a:tcPr>
                </a:tc>
                <a:extLst>
                  <a:ext uri="{0D108BD9-81ED-4DB2-BD59-A6C34878D82A}">
                    <a16:rowId xmlns:a16="http://schemas.microsoft.com/office/drawing/2014/main" val="2172875113"/>
                  </a:ext>
                </a:extLst>
              </a:tr>
              <a:tr h="344768">
                <a:tc>
                  <a:txBody>
                    <a:bodyPr/>
                    <a:lstStyle/>
                    <a:p>
                      <a:pPr lvl="0" algn="l">
                        <a:buNone/>
                      </a:pPr>
                      <a:r>
                        <a:rPr lang="en-US" sz="1800" b="0" i="0" u="none" strike="noStrike" noProof="0" err="1">
                          <a:solidFill>
                            <a:srgbClr val="000000"/>
                          </a:solidFill>
                          <a:effectLst/>
                          <a:latin typeface="Calibri"/>
                        </a:rPr>
                        <a:t>o_hazard_unit_flush_mem</a:t>
                      </a:r>
                      <a:endParaRPr lang="en-US" err="1"/>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algn="l" fontAlgn="auto"/>
                      <a:r>
                        <a:rPr lang="en-US" sz="1800" b="0" i="0">
                          <a:solidFill>
                            <a:srgbClr val="000000"/>
                          </a:solidFill>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0">
                      <a:no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494158627"/>
                  </a:ext>
                </a:extLst>
              </a:tr>
              <a:tr h="344768">
                <a:tc>
                  <a:txBody>
                    <a:bodyPr/>
                    <a:lstStyle/>
                    <a:p>
                      <a:pPr lvl="0" algn="l">
                        <a:buNone/>
                      </a:pPr>
                      <a:r>
                        <a:rPr lang="en-US" sz="1800" b="0" i="0" u="none" strike="noStrike" noProof="0" err="1">
                          <a:solidFill>
                            <a:srgbClr val="000000"/>
                          </a:solidFill>
                          <a:effectLst/>
                        </a:rPr>
                        <a:t>o_hazard_unit_flush_wb</a:t>
                      </a:r>
                      <a:endParaRPr lang="en-US" err="1"/>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E9EAF1"/>
                    </a:solidFill>
                  </a:tcPr>
                </a:tc>
                <a:tc>
                  <a:txBody>
                    <a:bodyPr/>
                    <a:lstStyle/>
                    <a:p>
                      <a:pPr lvl="0" algn="l">
                        <a:buNone/>
                      </a:pPr>
                      <a:r>
                        <a:rPr lang="en-US" sz="1800" b="0" i="0">
                          <a:solidFill>
                            <a:srgbClr val="000000"/>
                          </a:solidFill>
                          <a:effectLst/>
                          <a:latin typeface="Calibri"/>
                        </a:rPr>
                        <a:t>1</a:t>
                      </a:r>
                    </a:p>
                  </a:txBody>
                  <a:tcPr>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rgbClr val="E9EAF1"/>
                    </a:solidFill>
                  </a:tcPr>
                </a:tc>
                <a:tc vMerge="1">
                  <a:txBody>
                    <a:bodyPr/>
                    <a:lstStyle/>
                    <a:p>
                      <a:endParaRPr lang="en-US"/>
                    </a:p>
                  </a:txBody>
                  <a:tcPr>
                    <a:lnL w="9524">
                      <a:solidFill>
                        <a:srgbClr val="FFFFFF"/>
                      </a:solidFill>
                    </a:lnL>
                    <a:lnR w="0">
                      <a:no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2557407909"/>
                  </a:ext>
                </a:extLst>
              </a:tr>
            </a:tbl>
          </a:graphicData>
        </a:graphic>
      </p:graphicFrame>
    </p:spTree>
    <p:extLst>
      <p:ext uri="{BB962C8B-B14F-4D97-AF65-F5344CB8AC3E}">
        <p14:creationId xmlns:p14="http://schemas.microsoft.com/office/powerpoint/2010/main" val="3158051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ea typeface="+mn-lt"/>
                <a:cs typeface="+mn-lt"/>
              </a:rPr>
              <a:t>For RV64I Base:</a:t>
            </a:r>
            <a:endParaRPr lang="en-US" sz="3600">
              <a:cs typeface="Calibri"/>
            </a:endParaRPr>
          </a:p>
          <a:p>
            <a:pPr lvl="1">
              <a:buClr>
                <a:srgbClr val="F7B217"/>
              </a:buClr>
              <a:buFont typeface="Courier New" panose="020B0604020202020204" pitchFamily="34" charset="0"/>
              <a:buChar char="o"/>
            </a:pPr>
            <a:r>
              <a:rPr lang="en-US" sz="3200">
                <a:ea typeface="+mn-lt"/>
                <a:cs typeface="+mn-lt"/>
              </a:rPr>
              <a:t>RAW data hazards occur when an instruction depends on a result that has not yet been written.</a:t>
            </a:r>
          </a:p>
          <a:p>
            <a:pPr lvl="1">
              <a:buClr>
                <a:srgbClr val="F7B217"/>
              </a:buClr>
              <a:buFont typeface="Courier New" panose="020B0604020202020204" pitchFamily="34" charset="0"/>
              <a:buChar char="o"/>
            </a:pPr>
            <a:r>
              <a:rPr lang="en-US" sz="3200">
                <a:ea typeface="+mn-lt"/>
                <a:cs typeface="+mn-lt"/>
              </a:rPr>
              <a:t>RAW can be resolved by forwarding if the result is computed soon enough.</a:t>
            </a:r>
          </a:p>
          <a:p>
            <a:pPr lvl="2">
              <a:buClr>
                <a:srgbClr val="F7B217"/>
              </a:buClr>
              <a:buFont typeface="Wingdings" panose="020B0604020202020204" pitchFamily="34" charset="0"/>
              <a:buChar char="§"/>
            </a:pPr>
            <a:r>
              <a:rPr lang="en-US" sz="2800">
                <a:ea typeface="+mn-lt"/>
                <a:cs typeface="+mn-lt"/>
              </a:rPr>
              <a:t>Otherwise, stalling the pipeline until the result is available.</a:t>
            </a:r>
            <a:endParaRPr lang="en-US" sz="2800">
              <a:cs typeface="Calibri" panose="020F0502020204030204"/>
            </a:endParaRPr>
          </a:p>
          <a:p>
            <a:pPr>
              <a:buClr>
                <a:srgbClr val="F7B217"/>
              </a:buClr>
            </a:pPr>
            <a:endParaRPr lang="en-US" sz="3600">
              <a:cs typeface="Calibri"/>
            </a:endParaRPr>
          </a:p>
          <a:p>
            <a:pPr>
              <a:buClr>
                <a:srgbClr val="F7B217"/>
              </a:buClr>
            </a:pPr>
            <a:endParaRPr lang="en-US" sz="3600">
              <a:cs typeface="Calibri"/>
            </a:endParaRPr>
          </a:p>
        </p:txBody>
      </p:sp>
    </p:spTree>
    <p:extLst>
      <p:ext uri="{BB962C8B-B14F-4D97-AF65-F5344CB8AC3E}">
        <p14:creationId xmlns:p14="http://schemas.microsoft.com/office/powerpoint/2010/main" val="3641657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ea typeface="+mn-lt"/>
                <a:cs typeface="+mn-lt"/>
              </a:rPr>
              <a:t>RAW Hazard Example</a:t>
            </a:r>
            <a:r>
              <a:rPr lang="en-US" sz="3600">
                <a:ea typeface="+mn-lt"/>
                <a:cs typeface="+mn-lt"/>
              </a:rPr>
              <a:t>:</a:t>
            </a:r>
            <a:endParaRPr lang="en-US" sz="3600">
              <a:cs typeface="Calibri"/>
            </a:endParaRPr>
          </a:p>
          <a:p>
            <a:pPr marL="0" indent="0">
              <a:buClr>
                <a:srgbClr val="F7B217"/>
              </a:buClr>
              <a:buNone/>
            </a:pPr>
            <a:endParaRPr lang="en-US" sz="3600">
              <a:cs typeface="Calibri"/>
            </a:endParaRPr>
          </a:p>
          <a:p>
            <a:pPr>
              <a:buClr>
                <a:srgbClr val="F7B217"/>
              </a:buClr>
            </a:pPr>
            <a:endParaRPr lang="en-US" sz="3600">
              <a:cs typeface="Calibri"/>
            </a:endParaRPr>
          </a:p>
        </p:txBody>
      </p:sp>
      <p:pic>
        <p:nvPicPr>
          <p:cNvPr id="4" name="Picture 3" descr="A diagram of a machine&#10;&#10;Description automatically generated">
            <a:extLst>
              <a:ext uri="{FF2B5EF4-FFF2-40B4-BE49-F238E27FC236}">
                <a16:creationId xmlns:a16="http://schemas.microsoft.com/office/drawing/2014/main" id="{7216CAFE-5D4B-BD74-A82A-8A434AF9A996}"/>
              </a:ext>
            </a:extLst>
          </p:cNvPr>
          <p:cNvPicPr>
            <a:picLocks noChangeAspect="1"/>
          </p:cNvPicPr>
          <p:nvPr/>
        </p:nvPicPr>
        <p:blipFill>
          <a:blip r:embed="rId5"/>
          <a:stretch>
            <a:fillRect/>
          </a:stretch>
        </p:blipFill>
        <p:spPr>
          <a:xfrm>
            <a:off x="1790065" y="2257742"/>
            <a:ext cx="8591550" cy="3114675"/>
          </a:xfrm>
          <a:prstGeom prst="rect">
            <a:avLst/>
          </a:prstGeom>
        </p:spPr>
      </p:pic>
    </p:spTree>
    <p:extLst>
      <p:ext uri="{BB962C8B-B14F-4D97-AF65-F5344CB8AC3E}">
        <p14:creationId xmlns:p14="http://schemas.microsoft.com/office/powerpoint/2010/main" val="4118492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ea typeface="+mn-lt"/>
                <a:cs typeface="+mn-lt"/>
              </a:rPr>
              <a:t>SW Solution to RAW Hazard Example</a:t>
            </a:r>
            <a:r>
              <a:rPr lang="en-US" sz="3600">
                <a:ea typeface="+mn-lt"/>
                <a:cs typeface="+mn-lt"/>
              </a:rPr>
              <a:t>:</a:t>
            </a:r>
            <a:endParaRPr lang="en-US" sz="3600">
              <a:cs typeface="Calibri"/>
            </a:endParaRPr>
          </a:p>
          <a:p>
            <a:pPr marL="0" indent="0">
              <a:buClr>
                <a:srgbClr val="F7B217"/>
              </a:buClr>
              <a:buNone/>
            </a:pPr>
            <a:endParaRPr lang="en-US" sz="3600">
              <a:cs typeface="Calibri"/>
            </a:endParaRPr>
          </a:p>
          <a:p>
            <a:pPr>
              <a:buClr>
                <a:srgbClr val="F7B217"/>
              </a:buClr>
            </a:pPr>
            <a:endParaRPr lang="en-US" sz="3600">
              <a:cs typeface="Calibri"/>
            </a:endParaRPr>
          </a:p>
        </p:txBody>
      </p:sp>
      <p:pic>
        <p:nvPicPr>
          <p:cNvPr id="5" name="Picture 4" descr="A diagram of a network&#10;&#10;Description automatically generated">
            <a:extLst>
              <a:ext uri="{FF2B5EF4-FFF2-40B4-BE49-F238E27FC236}">
                <a16:creationId xmlns:a16="http://schemas.microsoft.com/office/drawing/2014/main" id="{AEB9C5A4-C126-4E07-6E52-56FED10A0BEE}"/>
              </a:ext>
            </a:extLst>
          </p:cNvPr>
          <p:cNvPicPr>
            <a:picLocks noChangeAspect="1"/>
          </p:cNvPicPr>
          <p:nvPr/>
        </p:nvPicPr>
        <p:blipFill>
          <a:blip r:embed="rId5"/>
          <a:stretch>
            <a:fillRect/>
          </a:stretch>
        </p:blipFill>
        <p:spPr>
          <a:xfrm>
            <a:off x="1301432" y="2181860"/>
            <a:ext cx="8806815" cy="3876040"/>
          </a:xfrm>
          <a:prstGeom prst="rect">
            <a:avLst/>
          </a:prstGeom>
        </p:spPr>
      </p:pic>
    </p:spTree>
    <p:extLst>
      <p:ext uri="{BB962C8B-B14F-4D97-AF65-F5344CB8AC3E}">
        <p14:creationId xmlns:p14="http://schemas.microsoft.com/office/powerpoint/2010/main" val="239278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ea typeface="+mn-lt"/>
                <a:cs typeface="+mn-lt"/>
              </a:rPr>
              <a:t>HW Solution to RAW Hazard Example</a:t>
            </a:r>
            <a:r>
              <a:rPr lang="en-US" sz="3600">
                <a:ea typeface="+mn-lt"/>
                <a:cs typeface="+mn-lt"/>
              </a:rPr>
              <a:t>: "Forwarding"</a:t>
            </a:r>
            <a:endParaRPr lang="en-US" sz="3600">
              <a:cs typeface="Calibri"/>
            </a:endParaRPr>
          </a:p>
          <a:p>
            <a:pPr marL="0" indent="0">
              <a:buClr>
                <a:srgbClr val="F7B217"/>
              </a:buClr>
              <a:buNone/>
            </a:pPr>
            <a:endParaRPr lang="en-US" sz="3600">
              <a:cs typeface="Calibri"/>
            </a:endParaRPr>
          </a:p>
          <a:p>
            <a:pPr>
              <a:buClr>
                <a:srgbClr val="F7B217"/>
              </a:buClr>
            </a:pPr>
            <a:endParaRPr lang="en-US" sz="3600">
              <a:cs typeface="Calibri"/>
            </a:endParaRPr>
          </a:p>
        </p:txBody>
      </p:sp>
      <p:pic>
        <p:nvPicPr>
          <p:cNvPr id="4" name="Picture 3" descr="A diagram of a machine&#10;&#10;Description automatically generated">
            <a:extLst>
              <a:ext uri="{FF2B5EF4-FFF2-40B4-BE49-F238E27FC236}">
                <a16:creationId xmlns:a16="http://schemas.microsoft.com/office/drawing/2014/main" id="{EACC8202-692A-B59B-83A2-FC3A5EF30B86}"/>
              </a:ext>
            </a:extLst>
          </p:cNvPr>
          <p:cNvPicPr>
            <a:picLocks noChangeAspect="1"/>
          </p:cNvPicPr>
          <p:nvPr/>
        </p:nvPicPr>
        <p:blipFill>
          <a:blip r:embed="rId5"/>
          <a:stretch>
            <a:fillRect/>
          </a:stretch>
        </p:blipFill>
        <p:spPr>
          <a:xfrm>
            <a:off x="1246505" y="2403475"/>
            <a:ext cx="9709150" cy="3514090"/>
          </a:xfrm>
          <a:prstGeom prst="rect">
            <a:avLst/>
          </a:prstGeom>
        </p:spPr>
      </p:pic>
    </p:spTree>
    <p:extLst>
      <p:ext uri="{BB962C8B-B14F-4D97-AF65-F5344CB8AC3E}">
        <p14:creationId xmlns:p14="http://schemas.microsoft.com/office/powerpoint/2010/main" val="2954885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cs typeface="Calibri"/>
              </a:rPr>
              <a:t>F</a:t>
            </a:r>
            <a:r>
              <a:rPr lang="en-US" sz="3200">
                <a:ea typeface="+mn-lt"/>
                <a:cs typeface="+mn-lt"/>
              </a:rPr>
              <a:t>orwarding is necessary when an instruction in the Execute stage has a source register matching the destination register of an instruction in the Memory or Writeback stage. </a:t>
            </a:r>
            <a:br>
              <a:rPr lang="en-US" sz="3200">
                <a:ea typeface="+mn-lt"/>
                <a:cs typeface="+mn-lt"/>
              </a:rPr>
            </a:br>
            <a:endParaRPr lang="en-US" sz="3200">
              <a:ea typeface="+mn-lt"/>
              <a:cs typeface="+mn-lt"/>
            </a:endParaRPr>
          </a:p>
          <a:p>
            <a:pPr marL="0" indent="0">
              <a:buClr>
                <a:srgbClr val="F7B217"/>
              </a:buClr>
              <a:buNone/>
            </a:pPr>
            <a:endParaRPr lang="en-US" sz="3600">
              <a:cs typeface="Calibri"/>
            </a:endParaRPr>
          </a:p>
          <a:p>
            <a:pPr>
              <a:buClr>
                <a:srgbClr val="F7B217"/>
              </a:buClr>
            </a:pPr>
            <a:endParaRPr lang="en-US" sz="3600">
              <a:cs typeface="Calibri"/>
            </a:endParaRPr>
          </a:p>
        </p:txBody>
      </p:sp>
      <p:pic>
        <p:nvPicPr>
          <p:cNvPr id="5" name="Picture 4" descr="A black text on a white background&#10;&#10;Description automatically generated">
            <a:extLst>
              <a:ext uri="{FF2B5EF4-FFF2-40B4-BE49-F238E27FC236}">
                <a16:creationId xmlns:a16="http://schemas.microsoft.com/office/drawing/2014/main" id="{C5AC5EB8-245A-6046-1D92-60B3133B10F9}"/>
              </a:ext>
            </a:extLst>
          </p:cNvPr>
          <p:cNvPicPr>
            <a:picLocks noChangeAspect="1"/>
          </p:cNvPicPr>
          <p:nvPr/>
        </p:nvPicPr>
        <p:blipFill>
          <a:blip r:embed="rId5"/>
          <a:stretch>
            <a:fillRect/>
          </a:stretch>
        </p:blipFill>
        <p:spPr>
          <a:xfrm>
            <a:off x="1137920" y="3425508"/>
            <a:ext cx="9448800" cy="1876425"/>
          </a:xfrm>
          <a:prstGeom prst="rect">
            <a:avLst/>
          </a:prstGeom>
        </p:spPr>
      </p:pic>
    </p:spTree>
    <p:extLst>
      <p:ext uri="{BB962C8B-B14F-4D97-AF65-F5344CB8AC3E}">
        <p14:creationId xmlns:p14="http://schemas.microsoft.com/office/powerpoint/2010/main" val="3731442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ea typeface="+mn-lt"/>
                <a:cs typeface="+mn-lt"/>
              </a:rPr>
              <a:t>Unfortunately, the </a:t>
            </a:r>
            <a:r>
              <a:rPr lang="en-US" sz="3200" err="1">
                <a:ea typeface="+mn-lt"/>
                <a:cs typeface="+mn-lt"/>
              </a:rPr>
              <a:t>lw</a:t>
            </a:r>
            <a:r>
              <a:rPr lang="en-US" sz="3200">
                <a:ea typeface="+mn-lt"/>
                <a:cs typeface="+mn-lt"/>
              </a:rPr>
              <a:t> instruction does not finish reading data until the end of the Memory stage, so its result cannot be forwarded to the Execute stage of the next instruction.</a:t>
            </a:r>
          </a:p>
          <a:p>
            <a:pPr>
              <a:buClr>
                <a:srgbClr val="F7B217"/>
              </a:buClr>
            </a:pPr>
            <a:r>
              <a:rPr lang="en-US" sz="3200">
                <a:ea typeface="+mn-lt"/>
                <a:cs typeface="+mn-lt"/>
              </a:rPr>
              <a:t>We say that the </a:t>
            </a:r>
            <a:r>
              <a:rPr lang="en-US" sz="3200" err="1">
                <a:ea typeface="+mn-lt"/>
                <a:cs typeface="+mn-lt"/>
              </a:rPr>
              <a:t>lw</a:t>
            </a:r>
            <a:r>
              <a:rPr lang="en-US" sz="3200">
                <a:ea typeface="+mn-lt"/>
                <a:cs typeface="+mn-lt"/>
              </a:rPr>
              <a:t> instruction has a two-cycle latency.</a:t>
            </a:r>
            <a:br>
              <a:rPr lang="en-US" sz="3200">
                <a:ea typeface="+mn-lt"/>
                <a:cs typeface="+mn-lt"/>
              </a:rPr>
            </a:br>
            <a:endParaRPr lang="en-US" sz="3200">
              <a:ea typeface="+mn-lt"/>
              <a:cs typeface="+mn-lt"/>
            </a:endParaRPr>
          </a:p>
          <a:p>
            <a:pPr marL="0" indent="0">
              <a:buClr>
                <a:srgbClr val="F7B217"/>
              </a:buClr>
              <a:buNone/>
            </a:pPr>
            <a:endParaRPr lang="en-US" sz="3600">
              <a:cs typeface="Calibri"/>
            </a:endParaRPr>
          </a:p>
          <a:p>
            <a:pPr>
              <a:buClr>
                <a:srgbClr val="F7B217"/>
              </a:buClr>
            </a:pPr>
            <a:endParaRPr lang="en-US" sz="3600">
              <a:cs typeface="Calibri"/>
            </a:endParaRPr>
          </a:p>
        </p:txBody>
      </p:sp>
      <p:pic>
        <p:nvPicPr>
          <p:cNvPr id="4" name="Picture 3" descr="A diagram of a machine&#10;&#10;Description automatically generated">
            <a:extLst>
              <a:ext uri="{FF2B5EF4-FFF2-40B4-BE49-F238E27FC236}">
                <a16:creationId xmlns:a16="http://schemas.microsoft.com/office/drawing/2014/main" id="{682DFBDB-F81C-D94A-CD77-58A3F68E8101}"/>
              </a:ext>
            </a:extLst>
          </p:cNvPr>
          <p:cNvPicPr>
            <a:picLocks noChangeAspect="1"/>
          </p:cNvPicPr>
          <p:nvPr/>
        </p:nvPicPr>
        <p:blipFill>
          <a:blip r:embed="rId5"/>
          <a:stretch>
            <a:fillRect/>
          </a:stretch>
        </p:blipFill>
        <p:spPr>
          <a:xfrm>
            <a:off x="1954530" y="3573145"/>
            <a:ext cx="7815580" cy="2840990"/>
          </a:xfrm>
          <a:prstGeom prst="rect">
            <a:avLst/>
          </a:prstGeom>
        </p:spPr>
      </p:pic>
    </p:spTree>
    <p:extLst>
      <p:ext uri="{BB962C8B-B14F-4D97-AF65-F5344CB8AC3E}">
        <p14:creationId xmlns:p14="http://schemas.microsoft.com/office/powerpoint/2010/main" val="2002016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ea typeface="+mn-lt"/>
                <a:cs typeface="+mn-lt"/>
              </a:rPr>
              <a:t>Solution to </a:t>
            </a:r>
            <a:r>
              <a:rPr lang="en-US" sz="3200" err="1">
                <a:ea typeface="+mn-lt"/>
                <a:cs typeface="+mn-lt"/>
              </a:rPr>
              <a:t>lw</a:t>
            </a:r>
            <a:r>
              <a:rPr lang="en-US" sz="3200">
                <a:ea typeface="+mn-lt"/>
                <a:cs typeface="+mn-lt"/>
              </a:rPr>
              <a:t> hazard: "Stall"</a:t>
            </a:r>
            <a:br>
              <a:rPr lang="en-US" sz="3200">
                <a:ea typeface="+mn-lt"/>
                <a:cs typeface="+mn-lt"/>
              </a:rPr>
            </a:br>
            <a:endParaRPr lang="en-US" sz="3200">
              <a:ea typeface="+mn-lt"/>
              <a:cs typeface="+mn-lt"/>
            </a:endParaRPr>
          </a:p>
          <a:p>
            <a:pPr marL="0" indent="0">
              <a:buClr>
                <a:srgbClr val="F7B217"/>
              </a:buClr>
              <a:buNone/>
            </a:pPr>
            <a:endParaRPr lang="en-US" sz="3600">
              <a:cs typeface="Calibri"/>
            </a:endParaRPr>
          </a:p>
          <a:p>
            <a:pPr>
              <a:buClr>
                <a:srgbClr val="F7B217"/>
              </a:buClr>
            </a:pPr>
            <a:endParaRPr lang="en-US" sz="3600">
              <a:cs typeface="Calibri"/>
            </a:endParaRPr>
          </a:p>
        </p:txBody>
      </p:sp>
      <p:pic>
        <p:nvPicPr>
          <p:cNvPr id="4" name="Picture 3" descr="A diagram of a machine&#10;&#10;Description automatically generated">
            <a:extLst>
              <a:ext uri="{FF2B5EF4-FFF2-40B4-BE49-F238E27FC236}">
                <a16:creationId xmlns:a16="http://schemas.microsoft.com/office/drawing/2014/main" id="{9396AC75-D741-9960-2E4F-0B10BCCF044C}"/>
              </a:ext>
            </a:extLst>
          </p:cNvPr>
          <p:cNvPicPr>
            <a:picLocks noChangeAspect="1"/>
          </p:cNvPicPr>
          <p:nvPr/>
        </p:nvPicPr>
        <p:blipFill>
          <a:blip r:embed="rId5"/>
          <a:stretch>
            <a:fillRect/>
          </a:stretch>
        </p:blipFill>
        <p:spPr>
          <a:xfrm>
            <a:off x="1189672" y="2219643"/>
            <a:ext cx="9020175" cy="3190875"/>
          </a:xfrm>
          <a:prstGeom prst="rect">
            <a:avLst/>
          </a:prstGeom>
        </p:spPr>
      </p:pic>
    </p:spTree>
    <p:extLst>
      <p:ext uri="{BB962C8B-B14F-4D97-AF65-F5344CB8AC3E}">
        <p14:creationId xmlns:p14="http://schemas.microsoft.com/office/powerpoint/2010/main" val="282671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Introduction</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ea typeface="+mn-lt"/>
                <a:cs typeface="+mn-lt"/>
              </a:rPr>
              <a:t>What is RISC-V</a:t>
            </a:r>
            <a:endParaRPr lang="en-US" b="1">
              <a:cs typeface="Calibri" panose="020F0502020204030204"/>
            </a:endParaRPr>
          </a:p>
          <a:p>
            <a:pPr marL="0" indent="0">
              <a:buNone/>
            </a:pPr>
            <a:r>
              <a:rPr lang="en-US" sz="3600">
                <a:cs typeface="Calibri"/>
              </a:rPr>
              <a:t>    1.</a:t>
            </a:r>
            <a:r>
              <a:rPr lang="en-US" sz="3600">
                <a:ea typeface="+mn-lt"/>
                <a:cs typeface="+mn-lt"/>
              </a:rPr>
              <a:t>Open Source</a:t>
            </a:r>
          </a:p>
          <a:p>
            <a:pPr marL="0" indent="0">
              <a:buNone/>
            </a:pPr>
            <a:r>
              <a:rPr lang="en-US" sz="3600">
                <a:ea typeface="+mn-lt"/>
                <a:cs typeface="+mn-lt"/>
              </a:rPr>
              <a:t>    2.Simplicity and Flexibility</a:t>
            </a:r>
          </a:p>
          <a:p>
            <a:pPr marL="0" indent="0">
              <a:buNone/>
            </a:pPr>
            <a:r>
              <a:rPr lang="en-US" sz="3600">
                <a:ea typeface="+mn-lt"/>
                <a:cs typeface="+mn-lt"/>
              </a:rPr>
              <a:t>    3.Modular Design</a:t>
            </a:r>
          </a:p>
          <a:p>
            <a:pPr marL="0" indent="0">
              <a:buNone/>
            </a:pPr>
            <a:r>
              <a:rPr lang="en-US" sz="3600">
                <a:ea typeface="+mn-lt"/>
                <a:cs typeface="+mn-lt"/>
              </a:rPr>
              <a:t>    4.Scalability</a:t>
            </a:r>
          </a:p>
          <a:p>
            <a:pPr marL="0" indent="0">
              <a:buNone/>
            </a:pPr>
            <a:r>
              <a:rPr lang="en-US" sz="3600">
                <a:ea typeface="+mn-lt"/>
                <a:cs typeface="+mn-lt"/>
              </a:rPr>
              <a:t>    5.Community-Driven</a:t>
            </a:r>
          </a:p>
          <a:p>
            <a:pPr marL="0" indent="0">
              <a:buNone/>
            </a:pPr>
            <a:r>
              <a:rPr lang="en-US" sz="3600">
                <a:ea typeface="+mn-lt"/>
                <a:cs typeface="+mn-lt"/>
              </a:rPr>
              <a:t>    6.Adoption</a:t>
            </a:r>
          </a:p>
        </p:txBody>
      </p:sp>
    </p:spTree>
    <p:extLst>
      <p:ext uri="{BB962C8B-B14F-4D97-AF65-F5344CB8AC3E}">
        <p14:creationId xmlns:p14="http://schemas.microsoft.com/office/powerpoint/2010/main" val="468569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200">
                <a:ea typeface="+mn-lt"/>
                <a:cs typeface="+mn-lt"/>
              </a:rPr>
              <a:t>Note that the Execute stage is unused in cycle 4.</a:t>
            </a:r>
          </a:p>
          <a:p>
            <a:pPr>
              <a:buClr>
                <a:srgbClr val="F7B217"/>
              </a:buClr>
            </a:pPr>
            <a:r>
              <a:rPr lang="en-US" sz="3200">
                <a:ea typeface="+mn-lt"/>
                <a:cs typeface="+mn-lt"/>
              </a:rPr>
              <a:t>The bubble is introduced by zeroing out the Execute stage control signals during a Decode stage stall.</a:t>
            </a:r>
          </a:p>
          <a:p>
            <a:pPr lvl="1">
              <a:buClr>
                <a:srgbClr val="F7B217"/>
              </a:buClr>
              <a:buFont typeface="Courier New" panose="020B0604020202020204" pitchFamily="34" charset="0"/>
              <a:buChar char="o"/>
            </a:pPr>
            <a:r>
              <a:rPr lang="en-US" sz="2800">
                <a:ea typeface="+mn-lt"/>
                <a:cs typeface="+mn-lt"/>
              </a:rPr>
              <a:t>so that the bubble performs no action and changes no architectural state.</a:t>
            </a:r>
            <a:br>
              <a:rPr lang="en-US" sz="2800">
                <a:ea typeface="+mn-lt"/>
                <a:cs typeface="+mn-lt"/>
              </a:rPr>
            </a:br>
            <a:endParaRPr lang="en-US" sz="2800">
              <a:ea typeface="+mn-lt"/>
              <a:cs typeface="+mn-lt"/>
            </a:endParaRPr>
          </a:p>
          <a:p>
            <a:pPr marL="0" indent="0">
              <a:buClr>
                <a:srgbClr val="F7B217"/>
              </a:buClr>
              <a:buNone/>
            </a:pPr>
            <a:endParaRPr lang="en-US" sz="3600">
              <a:cs typeface="Calibri"/>
            </a:endParaRPr>
          </a:p>
          <a:p>
            <a:pPr>
              <a:buClr>
                <a:srgbClr val="F7B217"/>
              </a:buClr>
            </a:pPr>
            <a:endParaRPr lang="en-US" sz="3600">
              <a:cs typeface="Calibri"/>
            </a:endParaRPr>
          </a:p>
        </p:txBody>
      </p:sp>
      <p:pic>
        <p:nvPicPr>
          <p:cNvPr id="5" name="Picture 4" descr="A black text with black letters&#10;&#10;Description automatically generated">
            <a:extLst>
              <a:ext uri="{FF2B5EF4-FFF2-40B4-BE49-F238E27FC236}">
                <a16:creationId xmlns:a16="http://schemas.microsoft.com/office/drawing/2014/main" id="{ADF90830-1026-E9A2-9000-67D862A3DB48}"/>
              </a:ext>
            </a:extLst>
          </p:cNvPr>
          <p:cNvPicPr>
            <a:picLocks noChangeAspect="1"/>
          </p:cNvPicPr>
          <p:nvPr/>
        </p:nvPicPr>
        <p:blipFill>
          <a:blip r:embed="rId5"/>
          <a:stretch>
            <a:fillRect/>
          </a:stretch>
        </p:blipFill>
        <p:spPr>
          <a:xfrm>
            <a:off x="1831022" y="4169093"/>
            <a:ext cx="7747635" cy="917575"/>
          </a:xfrm>
          <a:prstGeom prst="rect">
            <a:avLst/>
          </a:prstGeom>
        </p:spPr>
      </p:pic>
    </p:spTree>
    <p:extLst>
      <p:ext uri="{BB962C8B-B14F-4D97-AF65-F5344CB8AC3E}">
        <p14:creationId xmlns:p14="http://schemas.microsoft.com/office/powerpoint/2010/main" val="2436489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ea typeface="+mn-lt"/>
                <a:cs typeface="+mn-lt"/>
              </a:rPr>
              <a:t>For RV64I Base:</a:t>
            </a:r>
            <a:endParaRPr lang="en-US" sz="3600">
              <a:cs typeface="Calibri"/>
            </a:endParaRPr>
          </a:p>
          <a:p>
            <a:pPr lvl="1">
              <a:buClr>
                <a:srgbClr val="F7B217"/>
              </a:buClr>
              <a:buFont typeface="Courier New" panose="020B0604020202020204" pitchFamily="34" charset="0"/>
              <a:buChar char="o"/>
            </a:pPr>
            <a:r>
              <a:rPr lang="en-US" sz="3200">
                <a:ea typeface="+mn-lt"/>
                <a:cs typeface="+mn-lt"/>
              </a:rPr>
              <a:t>Control hazards occur when the decision of branching has not been made by the time the next instruction must be fetched.</a:t>
            </a:r>
          </a:p>
          <a:p>
            <a:pPr lvl="1">
              <a:buClr>
                <a:srgbClr val="F7B217"/>
              </a:buClr>
              <a:buFont typeface="Courier New" panose="020B0604020202020204" pitchFamily="34" charset="0"/>
              <a:buChar char="o"/>
            </a:pPr>
            <a:r>
              <a:rPr lang="en-US" sz="3200">
                <a:ea typeface="+mn-lt"/>
                <a:cs typeface="+mn-lt"/>
              </a:rPr>
              <a:t>Control hazards can be resolved by stalling the pipeline until the decision is made or by branch prediction.</a:t>
            </a:r>
          </a:p>
          <a:p>
            <a:pPr lvl="1">
              <a:buClr>
                <a:srgbClr val="F7B217"/>
              </a:buClr>
              <a:buFont typeface="Courier New" panose="020B0604020202020204" pitchFamily="34" charset="0"/>
              <a:buChar char="o"/>
            </a:pPr>
            <a:r>
              <a:rPr lang="en-US" sz="3200">
                <a:ea typeface="+mn-lt"/>
                <a:cs typeface="+mn-lt"/>
              </a:rPr>
              <a:t>Moving the decision as early as possible minimizes the number of instructions that are flushed on a misprediction.</a:t>
            </a:r>
          </a:p>
          <a:p>
            <a:pPr>
              <a:buClr>
                <a:srgbClr val="F7B217"/>
              </a:buClr>
            </a:pPr>
            <a:endParaRPr lang="en-US" sz="3600">
              <a:cs typeface="Calibri"/>
            </a:endParaRPr>
          </a:p>
          <a:p>
            <a:pPr>
              <a:buClr>
                <a:srgbClr val="F7B217"/>
              </a:buClr>
            </a:pPr>
            <a:endParaRPr lang="en-US" sz="3600">
              <a:cs typeface="Calibri"/>
            </a:endParaRPr>
          </a:p>
        </p:txBody>
      </p:sp>
    </p:spTree>
    <p:extLst>
      <p:ext uri="{BB962C8B-B14F-4D97-AF65-F5344CB8AC3E}">
        <p14:creationId xmlns:p14="http://schemas.microsoft.com/office/powerpoint/2010/main" val="413055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ea typeface="+mn-lt"/>
                <a:cs typeface="+mn-lt"/>
              </a:rPr>
              <a:t>The </a:t>
            </a:r>
            <a:r>
              <a:rPr lang="en-US" sz="3600" err="1">
                <a:ea typeface="+mn-lt"/>
                <a:cs typeface="+mn-lt"/>
              </a:rPr>
              <a:t>beq</a:t>
            </a:r>
            <a:r>
              <a:rPr lang="en-US" sz="3600">
                <a:ea typeface="+mn-lt"/>
                <a:cs typeface="+mn-lt"/>
              </a:rPr>
              <a:t> instruction presents a control hazard: "Flush"</a:t>
            </a:r>
            <a:endParaRPr lang="en-US" sz="3600">
              <a:cs typeface="Calibri"/>
            </a:endParaRPr>
          </a:p>
          <a:p>
            <a:pPr lvl="1">
              <a:buClr>
                <a:srgbClr val="F7B217"/>
              </a:buClr>
              <a:buFont typeface="Courier New" panose="020B0604020202020204" pitchFamily="34" charset="0"/>
              <a:buChar char="o"/>
            </a:pPr>
            <a:endParaRPr lang="en-US" sz="3200">
              <a:ea typeface="+mn-lt"/>
              <a:cs typeface="+mn-lt"/>
            </a:endParaRPr>
          </a:p>
          <a:p>
            <a:pPr lvl="1">
              <a:buClr>
                <a:srgbClr val="F7B217"/>
              </a:buClr>
              <a:buFont typeface="Courier New" panose="020B0604020202020204" pitchFamily="34" charset="0"/>
              <a:buChar char="o"/>
            </a:pPr>
            <a:endParaRPr lang="en-US" sz="3200">
              <a:ea typeface="+mn-lt"/>
              <a:cs typeface="+mn-lt"/>
            </a:endParaRPr>
          </a:p>
          <a:p>
            <a:pPr>
              <a:buClr>
                <a:srgbClr val="F7B217"/>
              </a:buClr>
            </a:pPr>
            <a:endParaRPr lang="en-US" sz="3600">
              <a:cs typeface="Calibri"/>
            </a:endParaRPr>
          </a:p>
          <a:p>
            <a:pPr>
              <a:buClr>
                <a:srgbClr val="F7B217"/>
              </a:buClr>
            </a:pPr>
            <a:endParaRPr lang="en-US" sz="3600">
              <a:cs typeface="Calibri"/>
            </a:endParaRPr>
          </a:p>
        </p:txBody>
      </p:sp>
      <p:pic>
        <p:nvPicPr>
          <p:cNvPr id="4" name="Picture 3" descr="A diagram of a machine&#10;&#10;Description automatically generated">
            <a:extLst>
              <a:ext uri="{FF2B5EF4-FFF2-40B4-BE49-F238E27FC236}">
                <a16:creationId xmlns:a16="http://schemas.microsoft.com/office/drawing/2014/main" id="{B38B6975-0F52-3555-75B6-05A6A01F7644}"/>
              </a:ext>
            </a:extLst>
          </p:cNvPr>
          <p:cNvPicPr>
            <a:picLocks noChangeAspect="1"/>
          </p:cNvPicPr>
          <p:nvPr/>
        </p:nvPicPr>
        <p:blipFill>
          <a:blip r:embed="rId5"/>
          <a:stretch>
            <a:fillRect/>
          </a:stretch>
        </p:blipFill>
        <p:spPr>
          <a:xfrm>
            <a:off x="785495" y="2287905"/>
            <a:ext cx="10153650" cy="3562350"/>
          </a:xfrm>
          <a:prstGeom prst="rect">
            <a:avLst/>
          </a:prstGeom>
        </p:spPr>
      </p:pic>
    </p:spTree>
    <p:extLst>
      <p:ext uri="{BB962C8B-B14F-4D97-AF65-F5344CB8AC3E}">
        <p14:creationId xmlns:p14="http://schemas.microsoft.com/office/powerpoint/2010/main" val="1835493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ea typeface="+mn-lt"/>
                <a:cs typeface="+mn-lt"/>
              </a:rPr>
              <a:t>The processor predicts that branches are not taken and simply continues executing the program in order until </a:t>
            </a:r>
            <a:r>
              <a:rPr lang="en-US" sz="3600" err="1">
                <a:ea typeface="+mn-lt"/>
                <a:cs typeface="+mn-lt"/>
              </a:rPr>
              <a:t>PCSrcE</a:t>
            </a:r>
            <a:r>
              <a:rPr lang="en-US" sz="3600">
                <a:ea typeface="+mn-lt"/>
                <a:cs typeface="+mn-lt"/>
              </a:rPr>
              <a:t> is computed.</a:t>
            </a:r>
            <a:br>
              <a:rPr lang="en-US" sz="3600">
                <a:ea typeface="+mn-lt"/>
                <a:cs typeface="+mn-lt"/>
              </a:rPr>
            </a:br>
            <a:endParaRPr lang="en-US" sz="3600">
              <a:ea typeface="+mn-lt"/>
              <a:cs typeface="+mn-lt"/>
            </a:endParaRPr>
          </a:p>
          <a:p>
            <a:pPr lvl="1">
              <a:buClr>
                <a:srgbClr val="F7B217"/>
              </a:buClr>
              <a:buFont typeface="Courier New" panose="020B0604020202020204" pitchFamily="34" charset="0"/>
              <a:buChar char="o"/>
            </a:pPr>
            <a:endParaRPr lang="en-US" sz="3200">
              <a:ea typeface="+mn-lt"/>
              <a:cs typeface="+mn-lt"/>
            </a:endParaRPr>
          </a:p>
          <a:p>
            <a:pPr lvl="1">
              <a:buClr>
                <a:srgbClr val="F7B217"/>
              </a:buClr>
              <a:buFont typeface="Courier New" panose="020B0604020202020204" pitchFamily="34" charset="0"/>
              <a:buChar char="o"/>
            </a:pPr>
            <a:endParaRPr lang="en-US" sz="3200">
              <a:ea typeface="+mn-lt"/>
              <a:cs typeface="+mn-lt"/>
            </a:endParaRPr>
          </a:p>
          <a:p>
            <a:pPr>
              <a:buClr>
                <a:srgbClr val="F7B217"/>
              </a:buClr>
            </a:pPr>
            <a:endParaRPr lang="en-US" sz="3600">
              <a:cs typeface="Calibri"/>
            </a:endParaRPr>
          </a:p>
          <a:p>
            <a:pPr>
              <a:buClr>
                <a:srgbClr val="F7B217"/>
              </a:buClr>
            </a:pPr>
            <a:endParaRPr lang="en-US" sz="3600">
              <a:cs typeface="Calibri"/>
            </a:endParaRPr>
          </a:p>
        </p:txBody>
      </p:sp>
      <p:pic>
        <p:nvPicPr>
          <p:cNvPr id="5" name="Picture 4">
            <a:extLst>
              <a:ext uri="{FF2B5EF4-FFF2-40B4-BE49-F238E27FC236}">
                <a16:creationId xmlns:a16="http://schemas.microsoft.com/office/drawing/2014/main" id="{E80B6D97-4ABE-216D-3EAB-A809D276953E}"/>
              </a:ext>
            </a:extLst>
          </p:cNvPr>
          <p:cNvPicPr>
            <a:picLocks noChangeAspect="1"/>
          </p:cNvPicPr>
          <p:nvPr/>
        </p:nvPicPr>
        <p:blipFill>
          <a:blip r:embed="rId5"/>
          <a:stretch>
            <a:fillRect/>
          </a:stretch>
        </p:blipFill>
        <p:spPr>
          <a:xfrm>
            <a:off x="2456497" y="3427413"/>
            <a:ext cx="6831965" cy="1699895"/>
          </a:xfrm>
          <a:prstGeom prst="rect">
            <a:avLst/>
          </a:prstGeom>
        </p:spPr>
      </p:pic>
    </p:spTree>
    <p:extLst>
      <p:ext uri="{BB962C8B-B14F-4D97-AF65-F5344CB8AC3E}">
        <p14:creationId xmlns:p14="http://schemas.microsoft.com/office/powerpoint/2010/main" val="16726763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ea typeface="+mn-lt"/>
                <a:cs typeface="+mn-lt"/>
              </a:rPr>
              <a:t>For RV64M:</a:t>
            </a:r>
            <a:endParaRPr lang="en-US" sz="3600">
              <a:cs typeface="Calibri"/>
            </a:endParaRPr>
          </a:p>
          <a:p>
            <a:pPr lvl="1">
              <a:buClr>
                <a:srgbClr val="F7B217"/>
              </a:buClr>
              <a:buFont typeface="Courier New" panose="020B0604020202020204" pitchFamily="34" charset="0"/>
              <a:buChar char="o"/>
            </a:pPr>
            <a:r>
              <a:rPr lang="en-US" sz="3200">
                <a:ea typeface="+mn-lt"/>
                <a:cs typeface="+mn-lt"/>
              </a:rPr>
              <a:t>Data Hazard occur when an instruction depends on the  Multiplication/Division result.</a:t>
            </a:r>
          </a:p>
          <a:p>
            <a:pPr lvl="1">
              <a:buClr>
                <a:srgbClr val="F7B217"/>
              </a:buClr>
              <a:buFont typeface="Courier New" panose="020B0604020202020204" pitchFamily="34" charset="0"/>
              <a:buChar char="o"/>
            </a:pPr>
            <a:r>
              <a:rPr lang="en-US" sz="3200">
                <a:ea typeface="+mn-lt"/>
                <a:cs typeface="+mn-lt"/>
              </a:rPr>
              <a:t>This Data Hazard is resolved by stalling the pipeline depending on two flags from the M-extension:</a:t>
            </a:r>
          </a:p>
          <a:p>
            <a:pPr lvl="2">
              <a:buClr>
                <a:srgbClr val="F7B217"/>
              </a:buClr>
              <a:buFont typeface="Wingdings" panose="020B0604020202020204" pitchFamily="34" charset="0"/>
              <a:buChar char="§"/>
            </a:pPr>
            <a:r>
              <a:rPr lang="en-US" sz="2800" err="1">
                <a:ea typeface="+mn-lt"/>
                <a:cs typeface="+mn-lt"/>
              </a:rPr>
              <a:t>m_done</a:t>
            </a:r>
            <a:endParaRPr lang="en-US" sz="2800">
              <a:ea typeface="+mn-lt"/>
              <a:cs typeface="+mn-lt"/>
            </a:endParaRPr>
          </a:p>
          <a:p>
            <a:pPr lvl="2">
              <a:buClr>
                <a:srgbClr val="F7B217"/>
              </a:buClr>
              <a:buFont typeface="Wingdings" panose="020B0604020202020204" pitchFamily="34" charset="0"/>
              <a:buChar char="§"/>
            </a:pPr>
            <a:r>
              <a:rPr lang="en-US" sz="2800" err="1">
                <a:ea typeface="+mn-lt"/>
                <a:cs typeface="+mn-lt"/>
              </a:rPr>
              <a:t>m_busy</a:t>
            </a:r>
            <a:endParaRPr lang="en-US" sz="2800">
              <a:ea typeface="+mn-lt"/>
              <a:cs typeface="+mn-lt"/>
            </a:endParaRPr>
          </a:p>
          <a:p>
            <a:pPr>
              <a:buClr>
                <a:srgbClr val="F7B217"/>
              </a:buClr>
            </a:pPr>
            <a:endParaRPr lang="en-US" sz="3600">
              <a:ea typeface="+mn-lt"/>
              <a:cs typeface="+mn-lt"/>
            </a:endParaRPr>
          </a:p>
          <a:p>
            <a:pPr>
              <a:buClr>
                <a:srgbClr val="F7B217"/>
              </a:buClr>
            </a:pPr>
            <a:endParaRPr lang="en-US" sz="3600">
              <a:cs typeface="Calibri"/>
            </a:endParaRPr>
          </a:p>
        </p:txBody>
      </p:sp>
    </p:spTree>
    <p:extLst>
      <p:ext uri="{BB962C8B-B14F-4D97-AF65-F5344CB8AC3E}">
        <p14:creationId xmlns:p14="http://schemas.microsoft.com/office/powerpoint/2010/main" val="329282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ea typeface="+mn-lt"/>
                <a:cs typeface="+mn-lt"/>
              </a:rPr>
              <a:t>For Caches:</a:t>
            </a:r>
            <a:endParaRPr lang="en-US" sz="3600">
              <a:cs typeface="Calibri"/>
            </a:endParaRPr>
          </a:p>
          <a:p>
            <a:pPr lvl="1">
              <a:buClr>
                <a:srgbClr val="F7B217"/>
              </a:buClr>
            </a:pPr>
            <a:r>
              <a:rPr lang="en-US" sz="3200">
                <a:ea typeface="+mn-lt"/>
                <a:cs typeface="+mn-lt"/>
              </a:rPr>
              <a:t>The Cache hazards occur when a cache miss happens.</a:t>
            </a:r>
          </a:p>
          <a:p>
            <a:pPr lvl="1">
              <a:buClr>
                <a:srgbClr val="F7B217"/>
              </a:buClr>
            </a:pPr>
            <a:r>
              <a:rPr lang="en-US" sz="3200">
                <a:ea typeface="+mn-lt"/>
                <a:cs typeface="+mn-lt"/>
              </a:rPr>
              <a:t>The Cache hazards can be resolved by stalling the pipeline until fetching new data from the memory.</a:t>
            </a:r>
          </a:p>
          <a:p>
            <a:pPr>
              <a:buClr>
                <a:srgbClr val="F7B217"/>
              </a:buClr>
            </a:pPr>
            <a:endParaRPr lang="en-US" sz="3600">
              <a:cs typeface="Calibri"/>
            </a:endParaRPr>
          </a:p>
          <a:p>
            <a:pPr>
              <a:buClr>
                <a:srgbClr val="F7B217"/>
              </a:buClr>
            </a:pPr>
            <a:endParaRPr lang="en-US" sz="3600">
              <a:cs typeface="Calibri"/>
            </a:endParaRPr>
          </a:p>
        </p:txBody>
      </p:sp>
    </p:spTree>
    <p:extLst>
      <p:ext uri="{BB962C8B-B14F-4D97-AF65-F5344CB8AC3E}">
        <p14:creationId xmlns:p14="http://schemas.microsoft.com/office/powerpoint/2010/main" val="1180979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US" b="1">
                <a:solidFill>
                  <a:schemeClr val="bg1"/>
                </a:solidFill>
              </a:rPr>
              <a:t>Base-I | RV64I Design: Hazard Unit</a:t>
            </a:r>
            <a:endParaRPr lang="en-GB" b="1">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ea typeface="+mn-lt"/>
                <a:cs typeface="+mn-lt"/>
              </a:rPr>
              <a:t>For </a:t>
            </a:r>
            <a:r>
              <a:rPr lang="en-US" sz="3200">
                <a:ea typeface="+mn-lt"/>
                <a:cs typeface="+mn-lt"/>
              </a:rPr>
              <a:t>CSR</a:t>
            </a:r>
            <a:r>
              <a:rPr lang="en-US" sz="3600">
                <a:ea typeface="+mn-lt"/>
                <a:cs typeface="+mn-lt"/>
              </a:rPr>
              <a:t>:</a:t>
            </a:r>
            <a:endParaRPr lang="en-US" sz="3600">
              <a:cs typeface="Calibri"/>
            </a:endParaRPr>
          </a:p>
          <a:p>
            <a:pPr lvl="1">
              <a:buClr>
                <a:srgbClr val="F7B217"/>
              </a:buClr>
            </a:pPr>
            <a:r>
              <a:rPr lang="en-US" sz="3200">
                <a:ea typeface="+mn-lt"/>
                <a:cs typeface="+mn-lt"/>
              </a:rPr>
              <a:t>The CSR hazards occur when there is an interrupt, or an exception.</a:t>
            </a:r>
          </a:p>
          <a:p>
            <a:pPr lvl="1">
              <a:buClr>
                <a:srgbClr val="F7B217"/>
              </a:buClr>
            </a:pPr>
            <a:r>
              <a:rPr lang="en-US" sz="3200">
                <a:ea typeface="+mn-lt"/>
                <a:cs typeface="+mn-lt"/>
              </a:rPr>
              <a:t>The CSR hazards can be resolved by flushing all the pipes starting from the ID pipe.</a:t>
            </a:r>
            <a:endParaRPr lang="en-US"/>
          </a:p>
          <a:p>
            <a:pPr lvl="1">
              <a:buClr>
                <a:srgbClr val="F7B217"/>
              </a:buClr>
            </a:pPr>
            <a:endParaRPr lang="en-US" sz="3200">
              <a:ea typeface="+mn-lt"/>
              <a:cs typeface="+mn-lt"/>
            </a:endParaRPr>
          </a:p>
          <a:p>
            <a:pPr>
              <a:buClr>
                <a:srgbClr val="F7B217"/>
              </a:buClr>
            </a:pPr>
            <a:endParaRPr lang="en-US" sz="3600">
              <a:cs typeface="Calibri"/>
            </a:endParaRPr>
          </a:p>
          <a:p>
            <a:pPr>
              <a:buClr>
                <a:srgbClr val="F7B217"/>
              </a:buClr>
            </a:pPr>
            <a:endParaRPr lang="en-US" sz="3600">
              <a:cs typeface="Calibri"/>
            </a:endParaRPr>
          </a:p>
        </p:txBody>
      </p:sp>
    </p:spTree>
    <p:extLst>
      <p:ext uri="{BB962C8B-B14F-4D97-AF65-F5344CB8AC3E}">
        <p14:creationId xmlns:p14="http://schemas.microsoft.com/office/powerpoint/2010/main" val="2400473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93" b="173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b="1">
                <a:solidFill>
                  <a:srgbClr val="FFFFFF"/>
                </a:solidFill>
              </a:rPr>
              <a:t>Chapter 3</a:t>
            </a:r>
            <a:br>
              <a:rPr lang="en-US" b="1">
                <a:solidFill>
                  <a:srgbClr val="FFFFFF"/>
                </a:solidFill>
              </a:rPr>
            </a:br>
            <a:r>
              <a:rPr lang="en-US" b="1">
                <a:solidFill>
                  <a:srgbClr val="FFFFFF"/>
                </a:solidFill>
              </a:rPr>
              <a:t>Implementation of Compressed ISA</a:t>
            </a:r>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endParaRPr lang="en-US" sz="2400">
              <a:solidFill>
                <a:schemeClr val="bg1"/>
              </a:solidFill>
            </a:endParaRPr>
          </a:p>
        </p:txBody>
      </p:sp>
    </p:spTree>
    <p:extLst>
      <p:ext uri="{BB962C8B-B14F-4D97-AF65-F5344CB8AC3E}">
        <p14:creationId xmlns:p14="http://schemas.microsoft.com/office/powerpoint/2010/main" val="22192450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sz="3600"/>
              <a:t>Block Diagram</a:t>
            </a:r>
          </a:p>
          <a:p>
            <a:pPr>
              <a:buClr>
                <a:srgbClr val="F7B217"/>
              </a:buClr>
            </a:pPr>
            <a:endParaRPr lang="en-US" sz="3600">
              <a:cs typeface="Calibri"/>
            </a:endParaRPr>
          </a:p>
          <a:p>
            <a:pPr>
              <a:buClr>
                <a:srgbClr val="F7B217"/>
              </a:buClr>
            </a:pPr>
            <a:endParaRPr lang="en-US" sz="3600">
              <a:cs typeface="Calibri"/>
            </a:endParaRPr>
          </a:p>
        </p:txBody>
      </p:sp>
      <p:pic>
        <p:nvPicPr>
          <p:cNvPr id="14" name="Picture 13" descr="A blue screen with white text&#10;&#10;Description automatically generated">
            <a:extLst>
              <a:ext uri="{FF2B5EF4-FFF2-40B4-BE49-F238E27FC236}">
                <a16:creationId xmlns:a16="http://schemas.microsoft.com/office/drawing/2014/main" id="{95FCD0E7-072C-BCE5-D23A-8BB190A8B1A9}"/>
              </a:ext>
            </a:extLst>
          </p:cNvPr>
          <p:cNvPicPr>
            <a:picLocks noChangeAspect="1"/>
          </p:cNvPicPr>
          <p:nvPr/>
        </p:nvPicPr>
        <p:blipFill>
          <a:blip r:embed="rId5"/>
          <a:stretch>
            <a:fillRect/>
          </a:stretch>
        </p:blipFill>
        <p:spPr>
          <a:xfrm>
            <a:off x="5036411" y="1966743"/>
            <a:ext cx="6233977" cy="1471633"/>
          </a:xfrm>
          <a:prstGeom prst="rect">
            <a:avLst/>
          </a:prstGeom>
        </p:spPr>
      </p:pic>
      <p:graphicFrame>
        <p:nvGraphicFramePr>
          <p:cNvPr id="5" name="Table 4">
            <a:extLst>
              <a:ext uri="{FF2B5EF4-FFF2-40B4-BE49-F238E27FC236}">
                <a16:creationId xmlns:a16="http://schemas.microsoft.com/office/drawing/2014/main" id="{B2D8E7D6-205C-3E7D-4CCD-B9795B46927F}"/>
              </a:ext>
            </a:extLst>
          </p:cNvPr>
          <p:cNvGraphicFramePr>
            <a:graphicFrameLocks noGrp="1"/>
          </p:cNvGraphicFramePr>
          <p:nvPr>
            <p:extLst>
              <p:ext uri="{D42A27DB-BD31-4B8C-83A1-F6EECF244321}">
                <p14:modId xmlns:p14="http://schemas.microsoft.com/office/powerpoint/2010/main" val="3578153028"/>
              </p:ext>
            </p:extLst>
          </p:nvPr>
        </p:nvGraphicFramePr>
        <p:xfrm>
          <a:off x="650240" y="3820160"/>
          <a:ext cx="10854326" cy="1828800"/>
        </p:xfrm>
        <a:graphic>
          <a:graphicData uri="http://schemas.openxmlformats.org/drawingml/2006/table">
            <a:tbl>
              <a:tblPr bandRow="1">
                <a:tableStyleId>{5C22544A-7EE6-4342-B048-85BDC9FD1C3A}</a:tableStyleId>
              </a:tblPr>
              <a:tblGrid>
                <a:gridCol w="3959678">
                  <a:extLst>
                    <a:ext uri="{9D8B030D-6E8A-4147-A177-3AD203B41FA5}">
                      <a16:colId xmlns:a16="http://schemas.microsoft.com/office/drawing/2014/main" val="3239812590"/>
                    </a:ext>
                  </a:extLst>
                </a:gridCol>
                <a:gridCol w="785041">
                  <a:extLst>
                    <a:ext uri="{9D8B030D-6E8A-4147-A177-3AD203B41FA5}">
                      <a16:colId xmlns:a16="http://schemas.microsoft.com/office/drawing/2014/main" val="59502069"/>
                    </a:ext>
                  </a:extLst>
                </a:gridCol>
                <a:gridCol w="6109607">
                  <a:extLst>
                    <a:ext uri="{9D8B030D-6E8A-4147-A177-3AD203B41FA5}">
                      <a16:colId xmlns:a16="http://schemas.microsoft.com/office/drawing/2014/main" val="152954016"/>
                    </a:ext>
                  </a:extLst>
                </a:gridCol>
              </a:tblGrid>
              <a:tr h="204143">
                <a:tc>
                  <a:txBody>
                    <a:bodyPr/>
                    <a:lstStyle/>
                    <a:p>
                      <a:pPr fontAlgn="base"/>
                      <a:r>
                        <a:rPr lang="en-US" sz="1800" b="1">
                          <a:solidFill>
                            <a:srgbClr val="FFFFFF"/>
                          </a:solidFill>
                          <a:effectLst/>
                          <a:latin typeface="Calibri"/>
                        </a:rPr>
                        <a:t>I/O</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6802" cap="flat" cmpd="sng" algn="ctr">
                      <a:solidFill>
                        <a:srgbClr val="FFFFFF"/>
                      </a:solidFill>
                      <a:prstDash val="solid"/>
                      <a:round/>
                      <a:headEnd type="none" w="med" len="med"/>
                      <a:tailEnd type="none" w="med" len="med"/>
                    </a:lnB>
                    <a:solidFill>
                      <a:srgbClr val="F7B217"/>
                    </a:solidFill>
                  </a:tcPr>
                </a:tc>
                <a:tc>
                  <a:txBody>
                    <a:bodyPr/>
                    <a:lstStyle/>
                    <a:p>
                      <a:pPr fontAlgn="base"/>
                      <a:r>
                        <a:rPr lang="en-US" sz="1800" b="1">
                          <a:solidFill>
                            <a:srgbClr val="FFFFFF"/>
                          </a:solidFill>
                          <a:effectLst/>
                          <a:latin typeface="Calibri"/>
                        </a:rPr>
                        <a:t>Width</a:t>
                      </a:r>
                      <a:endParaRPr lang="en-US">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6802" cap="flat" cmpd="sng" algn="ctr">
                      <a:solidFill>
                        <a:srgbClr val="FFFFFF"/>
                      </a:solidFill>
                      <a:prstDash val="solid"/>
                      <a:round/>
                      <a:headEnd type="none" w="med" len="med"/>
                      <a:tailEnd type="none" w="med" len="med"/>
                    </a:lnB>
                    <a:solidFill>
                      <a:srgbClr val="F7B217"/>
                    </a:solidFill>
                  </a:tcPr>
                </a:tc>
                <a:tc>
                  <a:txBody>
                    <a:bodyPr/>
                    <a:lstStyle/>
                    <a:p>
                      <a:pPr lvl="0" algn="l">
                        <a:lnSpc>
                          <a:spcPct val="100000"/>
                        </a:lnSpc>
                        <a:spcBef>
                          <a:spcPts val="0"/>
                        </a:spcBef>
                        <a:spcAft>
                          <a:spcPts val="0"/>
                        </a:spcAft>
                        <a:buNone/>
                      </a:pPr>
                      <a:r>
                        <a:rPr lang="en-US" sz="1800" b="1" i="0" u="none" strike="noStrike" noProof="0">
                          <a:solidFill>
                            <a:srgbClr val="FFFFFF"/>
                          </a:solidFill>
                          <a:latin typeface="Calibri"/>
                        </a:rPr>
                        <a:t>Description</a:t>
                      </a:r>
                      <a:endParaRPr lang="en-US" sz="1800" b="0" i="0" u="none" strike="noStrike" noProof="0">
                        <a:solidFill>
                          <a:srgbClr val="000000"/>
                        </a:solidFill>
                        <a:latin typeface="Calibri"/>
                      </a:endParaRPr>
                    </a:p>
                  </a:txBody>
                  <a:tcPr>
                    <a:lnL w="9525" cap="flat" cmpd="sng" algn="ctr">
                      <a:solidFill>
                        <a:srgbClr val="FFFFFF"/>
                      </a:solidFill>
                      <a:prstDash val="solid"/>
                      <a:round/>
                      <a:headEnd type="none" w="med" len="med"/>
                      <a:tailEnd type="none" w="med" len="med"/>
                    </a:lnL>
                    <a:lnR w="9524">
                      <a:solidFill>
                        <a:srgbClr val="FFFFFF"/>
                      </a:solidFill>
                    </a:lnR>
                    <a:lnT w="9524">
                      <a:solidFill>
                        <a:srgbClr val="FFFFFF"/>
                      </a:solidFill>
                    </a:lnT>
                    <a:lnB w="16801">
                      <a:solidFill>
                        <a:srgbClr val="FFFFFF"/>
                      </a:solidFill>
                    </a:lnB>
                    <a:solidFill>
                      <a:srgbClr val="F7B217"/>
                    </a:solidFill>
                  </a:tcPr>
                </a:tc>
                <a:extLst>
                  <a:ext uri="{0D108BD9-81ED-4DB2-BD59-A6C34878D82A}">
                    <a16:rowId xmlns:a16="http://schemas.microsoft.com/office/drawing/2014/main" val="1657422950"/>
                  </a:ext>
                </a:extLst>
              </a:tr>
              <a:tr h="204143">
                <a:tc>
                  <a:txBody>
                    <a:bodyPr/>
                    <a:lstStyle/>
                    <a:p>
                      <a:pPr fontAlgn="base"/>
                      <a:r>
                        <a:rPr lang="en-US" sz="1800" err="1">
                          <a:effectLst/>
                          <a:latin typeface="Calibri"/>
                        </a:rPr>
                        <a:t>i_compressed_decoder_instr</a:t>
                      </a:r>
                      <a:endParaRPr lang="en-US" err="1">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680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fontAlgn="base"/>
                      <a:r>
                        <a:rPr lang="en-US" sz="1800">
                          <a:effectLst/>
                          <a:latin typeface="Calibri"/>
                        </a:rPr>
                        <a:t>32</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680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lvl="0">
                        <a:buNone/>
                      </a:pPr>
                      <a:r>
                        <a:rPr lang="en-US" sz="1800" b="0" i="0" u="none" strike="noStrike" noProof="0">
                          <a:solidFill>
                            <a:srgbClr val="000000"/>
                          </a:solidFill>
                          <a:latin typeface="Calibri"/>
                        </a:rPr>
                        <a:t>Input </a:t>
                      </a:r>
                      <a:r>
                        <a:rPr lang="en-US" sz="1800" b="0" i="0" u="none" strike="noStrike" noProof="0"/>
                        <a:t>Compressed/Normal Instruction.</a:t>
                      </a:r>
                      <a:endParaRPr lang="en-US"/>
                    </a:p>
                  </a:txBody>
                  <a:tcPr>
                    <a:lnL w="9525" cap="flat" cmpd="sng" algn="ctr">
                      <a:solidFill>
                        <a:srgbClr val="FFFFFF"/>
                      </a:solidFill>
                      <a:prstDash val="solid"/>
                      <a:round/>
                      <a:headEnd type="none" w="med" len="med"/>
                      <a:tailEnd type="none" w="med" len="med"/>
                    </a:lnL>
                    <a:lnR w="9524">
                      <a:solidFill>
                        <a:srgbClr val="FFFFFF"/>
                      </a:solidFill>
                    </a:lnR>
                    <a:lnT w="16801">
                      <a:solidFill>
                        <a:srgbClr val="FFFFFF"/>
                      </a:solidFill>
                    </a:lnT>
                    <a:lnB w="9524">
                      <a:solidFill>
                        <a:srgbClr val="FFFFFF"/>
                      </a:solidFill>
                    </a:lnB>
                    <a:solidFill>
                      <a:srgbClr val="D0D3E3"/>
                    </a:solidFill>
                  </a:tcPr>
                </a:tc>
                <a:extLst>
                  <a:ext uri="{0D108BD9-81ED-4DB2-BD59-A6C34878D82A}">
                    <a16:rowId xmlns:a16="http://schemas.microsoft.com/office/drawing/2014/main" val="3561644812"/>
                  </a:ext>
                </a:extLst>
              </a:tr>
              <a:tr h="204143">
                <a:tc>
                  <a:txBody>
                    <a:bodyPr/>
                    <a:lstStyle/>
                    <a:p>
                      <a:pPr fontAlgn="base"/>
                      <a:r>
                        <a:rPr lang="en-US" sz="1800" err="1">
                          <a:effectLst/>
                          <a:latin typeface="Calibri"/>
                        </a:rPr>
                        <a:t>o_compressed_decoder_instr</a:t>
                      </a:r>
                      <a:endParaRPr lang="en-US" err="1">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fontAlgn="base"/>
                      <a:r>
                        <a:rPr lang="en-US" sz="1800">
                          <a:effectLst/>
                          <a:latin typeface="Calibri"/>
                        </a:rPr>
                        <a:t>32</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lvl="0">
                        <a:buNone/>
                      </a:pPr>
                      <a:r>
                        <a:rPr lang="en-US" sz="1800" b="0" i="0" u="none" strike="noStrike" noProof="0">
                          <a:solidFill>
                            <a:srgbClr val="000000"/>
                          </a:solidFill>
                          <a:latin typeface="Calibri"/>
                        </a:rPr>
                        <a:t>Output </a:t>
                      </a:r>
                      <a:r>
                        <a:rPr lang="en-US" sz="1800" b="0" i="0" u="none" strike="noStrike" noProof="0"/>
                        <a:t>Compressed</a:t>
                      </a:r>
                      <a:r>
                        <a:rPr lang="en-US" sz="1800" b="0" i="0" u="none" strike="noStrike" noProof="0">
                          <a:solidFill>
                            <a:srgbClr val="000000"/>
                          </a:solidFill>
                          <a:latin typeface="Calibri"/>
                        </a:rPr>
                        <a:t>/Normal</a:t>
                      </a:r>
                      <a:r>
                        <a:rPr lang="en-US" sz="1800" b="0" i="0" u="none" strike="noStrike" noProof="0"/>
                        <a:t> Instruction.</a:t>
                      </a:r>
                      <a:endParaRPr lang="en-US"/>
                    </a:p>
                  </a:txBody>
                  <a:tcPr>
                    <a:lnL w="9525" cap="flat" cmpd="sng" algn="ctr">
                      <a:solidFill>
                        <a:srgbClr val="FFFFFF"/>
                      </a:solidFill>
                      <a:prstDash val="solid"/>
                      <a:round/>
                      <a:headEnd type="none" w="med" len="med"/>
                      <a:tailEnd type="none" w="med" len="med"/>
                    </a:lnL>
                    <a:lnR w="9524">
                      <a:solidFill>
                        <a:srgbClr val="FFFFFF"/>
                      </a:solid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2373114433"/>
                  </a:ext>
                </a:extLst>
              </a:tr>
              <a:tr h="204143">
                <a:tc>
                  <a:txBody>
                    <a:bodyPr/>
                    <a:lstStyle/>
                    <a:p>
                      <a:pPr fontAlgn="base"/>
                      <a:r>
                        <a:rPr lang="en-US" sz="1800" err="1">
                          <a:effectLst/>
                          <a:latin typeface="Calibri"/>
                        </a:rPr>
                        <a:t>o_compressed_decoder_is_compressed</a:t>
                      </a:r>
                      <a:endParaRPr lang="en-US" err="1">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fontAlgn="base"/>
                      <a:r>
                        <a:rPr lang="en-US" sz="1800">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0D3E3"/>
                    </a:solidFill>
                  </a:tcPr>
                </a:tc>
                <a:tc>
                  <a:txBody>
                    <a:bodyPr/>
                    <a:lstStyle/>
                    <a:p>
                      <a:pPr lvl="0">
                        <a:buNone/>
                      </a:pPr>
                      <a:r>
                        <a:rPr lang="en-US" sz="1800" b="0" i="0" u="none" strike="noStrike" noProof="0">
                          <a:solidFill>
                            <a:srgbClr val="000000"/>
                          </a:solidFill>
                          <a:latin typeface="Calibri"/>
                        </a:rPr>
                        <a:t>Output </a:t>
                      </a:r>
                      <a:r>
                        <a:rPr lang="en-US" sz="1800" b="0" i="0" u="none" strike="noStrike" noProof="0"/>
                        <a:t>Flag indicates that the input instruction is compressed.</a:t>
                      </a:r>
                      <a:endParaRPr lang="en-US"/>
                    </a:p>
                  </a:txBody>
                  <a:tcPr>
                    <a:lnL w="9525" cap="flat" cmpd="sng" algn="ctr">
                      <a:solidFill>
                        <a:srgbClr val="FFFFFF"/>
                      </a:solidFill>
                      <a:prstDash val="solid"/>
                      <a:round/>
                      <a:headEnd type="none" w="med" len="med"/>
                      <a:tailEnd type="none" w="med" len="med"/>
                    </a:lnL>
                    <a:lnR w="9524">
                      <a:solidFill>
                        <a:srgbClr val="FFFFFF"/>
                      </a:solidFill>
                    </a:lnR>
                    <a:lnT w="9524">
                      <a:solidFill>
                        <a:srgbClr val="FFFFFF"/>
                      </a:solidFill>
                    </a:lnT>
                    <a:lnB w="9524">
                      <a:solidFill>
                        <a:srgbClr val="FFFFFF"/>
                      </a:solidFill>
                    </a:lnB>
                    <a:solidFill>
                      <a:srgbClr val="D0D3E3"/>
                    </a:solidFill>
                  </a:tcPr>
                </a:tc>
                <a:extLst>
                  <a:ext uri="{0D108BD9-81ED-4DB2-BD59-A6C34878D82A}">
                    <a16:rowId xmlns:a16="http://schemas.microsoft.com/office/drawing/2014/main" val="2108090225"/>
                  </a:ext>
                </a:extLst>
              </a:tr>
              <a:tr h="204143">
                <a:tc>
                  <a:txBody>
                    <a:bodyPr/>
                    <a:lstStyle/>
                    <a:p>
                      <a:pPr fontAlgn="base"/>
                      <a:r>
                        <a:rPr lang="en-US" sz="1800" err="1">
                          <a:effectLst/>
                          <a:latin typeface="Calibri"/>
                        </a:rPr>
                        <a:t>o_compressed_decoder_illegal_instr</a:t>
                      </a:r>
                      <a:endParaRPr lang="en-US" err="1">
                        <a:effectLst/>
                        <a:latin typeface="Calibri"/>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fontAlgn="base"/>
                      <a:r>
                        <a:rPr lang="en-US" sz="1800">
                          <a:effectLst/>
                          <a:latin typeface="Calibri"/>
                        </a:rPr>
                        <a:t>1</a:t>
                      </a:r>
                      <a:endParaRPr lang="en-US"/>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AF1"/>
                    </a:solidFill>
                  </a:tcPr>
                </a:tc>
                <a:tc>
                  <a:txBody>
                    <a:bodyPr/>
                    <a:lstStyle/>
                    <a:p>
                      <a:pPr lvl="0">
                        <a:buNone/>
                      </a:pPr>
                      <a:r>
                        <a:rPr lang="en-US" sz="1800" b="0" i="0" u="none" strike="noStrike" noProof="0">
                          <a:solidFill>
                            <a:srgbClr val="000000"/>
                          </a:solidFill>
                          <a:latin typeface="Calibri"/>
                        </a:rPr>
                        <a:t>Output </a:t>
                      </a:r>
                      <a:r>
                        <a:rPr lang="en-US" sz="1800" b="0" i="0" u="none" strike="noStrike" noProof="0"/>
                        <a:t>Flag indicates that the input instruction is illegal.</a:t>
                      </a:r>
                      <a:endParaRPr lang="en-US"/>
                    </a:p>
                  </a:txBody>
                  <a:tcPr>
                    <a:lnL w="9525" cap="flat" cmpd="sng" algn="ctr">
                      <a:solidFill>
                        <a:srgbClr val="FFFFFF"/>
                      </a:solidFill>
                      <a:prstDash val="solid"/>
                      <a:round/>
                      <a:headEnd type="none" w="med" len="med"/>
                      <a:tailEnd type="none" w="med" len="med"/>
                    </a:lnL>
                    <a:lnR w="9524">
                      <a:solidFill>
                        <a:srgbClr val="FFFFFF"/>
                      </a:solidFill>
                    </a:lnR>
                    <a:lnT w="9524">
                      <a:solidFill>
                        <a:srgbClr val="FFFFFF"/>
                      </a:solidFill>
                    </a:lnT>
                    <a:lnB w="9524">
                      <a:solidFill>
                        <a:srgbClr val="FFFFFF"/>
                      </a:solidFill>
                    </a:lnB>
                    <a:solidFill>
                      <a:srgbClr val="E9EAF1"/>
                    </a:solidFill>
                  </a:tcPr>
                </a:tc>
                <a:extLst>
                  <a:ext uri="{0D108BD9-81ED-4DB2-BD59-A6C34878D82A}">
                    <a16:rowId xmlns:a16="http://schemas.microsoft.com/office/drawing/2014/main" val="4216769213"/>
                  </a:ext>
                </a:extLst>
              </a:tr>
            </a:tbl>
          </a:graphicData>
        </a:graphic>
      </p:graphicFrame>
    </p:spTree>
    <p:extLst>
      <p:ext uri="{BB962C8B-B14F-4D97-AF65-F5344CB8AC3E}">
        <p14:creationId xmlns:p14="http://schemas.microsoft.com/office/powerpoint/2010/main" val="3881626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a:ea typeface="+mn-lt"/>
                <a:cs typeface="+mn-lt"/>
              </a:rPr>
              <a:t>This chapter describes the RVC-Extension which reduces the size of common integer instructions to 16 bits.</a:t>
            </a:r>
          </a:p>
          <a:p>
            <a:pPr lvl="1">
              <a:spcBef>
                <a:spcPts val="1000"/>
              </a:spcBef>
              <a:buClr>
                <a:srgbClr val="F7B217"/>
              </a:buClr>
              <a:buFont typeface="Arial" panose="020B0604020202020204" pitchFamily="34" charset="0"/>
              <a:buChar char="o"/>
            </a:pPr>
            <a:r>
              <a:rPr lang="en-US">
                <a:ea typeface="+mn-lt"/>
                <a:cs typeface="+mn-lt"/>
              </a:rPr>
              <a:t>By reducing the sizes of the control, immediate, and register fields.</a:t>
            </a:r>
          </a:p>
          <a:p>
            <a:pPr lvl="1">
              <a:buClr>
                <a:srgbClr val="F7B217"/>
              </a:buClr>
              <a:buFont typeface="Courier New,monospace" panose="020B0604020202020204" pitchFamily="34" charset="0"/>
              <a:buChar char="o"/>
            </a:pPr>
            <a:r>
              <a:rPr lang="en-US">
                <a:ea typeface="+mn-lt"/>
                <a:cs typeface="+mn-lt"/>
              </a:rPr>
              <a:t>The subset was selected to cover the most used instructions in their most used form.</a:t>
            </a:r>
          </a:p>
          <a:p>
            <a:pPr>
              <a:buClr>
                <a:srgbClr val="F7B217"/>
              </a:buClr>
            </a:pPr>
            <a:r>
              <a:rPr lang="en-US"/>
              <a:t>C extension</a:t>
            </a:r>
            <a:r>
              <a:rPr lang="en-US">
                <a:ea typeface="+mn-lt"/>
                <a:cs typeface="+mn-lt"/>
              </a:rPr>
              <a:t> decreases cost, power, and required memory.</a:t>
            </a: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p:txBody>
      </p:sp>
    </p:spTree>
    <p:extLst>
      <p:ext uri="{BB962C8B-B14F-4D97-AF65-F5344CB8AC3E}">
        <p14:creationId xmlns:p14="http://schemas.microsoft.com/office/powerpoint/2010/main" val="3814665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Introduction</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cs typeface="Calibri"/>
              </a:rPr>
              <a:t>Objectives:</a:t>
            </a:r>
          </a:p>
          <a:p>
            <a:pPr marL="0" indent="0">
              <a:buNone/>
            </a:pPr>
            <a:r>
              <a:rPr lang="en-US" sz="3600">
                <a:cs typeface="Calibri"/>
              </a:rPr>
              <a:t>     </a:t>
            </a:r>
            <a:r>
              <a:rPr lang="en-US" sz="3600">
                <a:ea typeface="+mn-lt"/>
                <a:cs typeface="+mn-lt"/>
              </a:rPr>
              <a:t>1. Design a RISC-V Core Processor.</a:t>
            </a:r>
          </a:p>
          <a:p>
            <a:pPr marL="0" indent="0">
              <a:buNone/>
            </a:pPr>
            <a:r>
              <a:rPr lang="en-US" sz="3600">
                <a:cs typeface="Calibri"/>
              </a:rPr>
              <a:t>     </a:t>
            </a:r>
            <a:r>
              <a:rPr lang="en-US" sz="3600">
                <a:ea typeface="+mn-lt"/>
                <a:cs typeface="+mn-lt"/>
              </a:rPr>
              <a:t>2. Incorporate Cached Memory.</a:t>
            </a:r>
          </a:p>
          <a:p>
            <a:pPr marL="0" indent="0">
              <a:buNone/>
            </a:pPr>
            <a:r>
              <a:rPr lang="en-US" sz="3600">
                <a:ea typeface="+mn-lt"/>
                <a:cs typeface="+mn-lt"/>
              </a:rPr>
              <a:t>     3. Support for Privileged Modes.</a:t>
            </a:r>
          </a:p>
          <a:p>
            <a:pPr marL="0" indent="0">
              <a:buNone/>
            </a:pPr>
            <a:r>
              <a:rPr lang="en-US" sz="3600">
                <a:ea typeface="+mn-lt"/>
                <a:cs typeface="+mn-lt"/>
              </a:rPr>
              <a:t>     4. Verification and Testing.</a:t>
            </a:r>
          </a:p>
          <a:p>
            <a:pPr marL="0" indent="0">
              <a:buNone/>
            </a:pPr>
            <a:r>
              <a:rPr lang="en-US" sz="3600">
                <a:ea typeface="+mn-lt"/>
                <a:cs typeface="+mn-lt"/>
              </a:rPr>
              <a:t>     5. Documentation and Analysis.</a:t>
            </a:r>
          </a:p>
          <a:p>
            <a:pPr marL="0" indent="0">
              <a:buNone/>
            </a:pPr>
            <a:r>
              <a:rPr lang="en-US" sz="3600">
                <a:ea typeface="+mn-lt"/>
                <a:cs typeface="+mn-lt"/>
              </a:rPr>
              <a:t>     </a:t>
            </a:r>
          </a:p>
        </p:txBody>
      </p:sp>
    </p:spTree>
    <p:extLst>
      <p:ext uri="{BB962C8B-B14F-4D97-AF65-F5344CB8AC3E}">
        <p14:creationId xmlns:p14="http://schemas.microsoft.com/office/powerpoint/2010/main" val="2746268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endParaRPr lang="en-US">
              <a:ea typeface="+mn-lt"/>
              <a:cs typeface="+mn-lt"/>
            </a:endParaRPr>
          </a:p>
          <a:p>
            <a:pPr>
              <a:buClr>
                <a:srgbClr val="F7B217"/>
              </a:buClr>
            </a:pPr>
            <a:r>
              <a:rPr lang="en-US">
                <a:ea typeface="+mn-lt"/>
                <a:cs typeface="+mn-lt"/>
              </a:rPr>
              <a:t>According to the RISC-V Instruction Set Manual, typically 50% to 60% of a program’s instructions can be replaced with RVC instructions, resulting in a 25%–30% code-size reduction.</a:t>
            </a:r>
          </a:p>
          <a:p>
            <a:pPr>
              <a:buClr>
                <a:srgbClr val="F7B217"/>
              </a:buClr>
            </a:pPr>
            <a:r>
              <a:rPr lang="en-US">
                <a:ea typeface="+mn-lt"/>
                <a:cs typeface="+mn-lt"/>
              </a:rPr>
              <a:t>The C extension allows 16-bit instructions to be freely intermixed with 32-bit instructions.</a:t>
            </a:r>
          </a:p>
          <a:p>
            <a:pPr lvl="1">
              <a:buClr>
                <a:srgbClr val="F7B217"/>
              </a:buClr>
              <a:buFont typeface="Courier New" panose="020B0604020202020204" pitchFamily="34" charset="0"/>
              <a:buChar char="o"/>
            </a:pPr>
            <a:r>
              <a:rPr lang="en-US">
                <a:ea typeface="Calibri"/>
                <a:cs typeface="Calibri"/>
              </a:rPr>
              <a:t>The decoder checks on the two LSBs, "11" is the normal 32-bit instruction encoding.</a:t>
            </a:r>
          </a:p>
          <a:p>
            <a:pPr>
              <a:buClr>
                <a:srgbClr val="F7B217"/>
              </a:buClr>
            </a:pPr>
            <a:endParaRPr lang="en-US">
              <a:ea typeface="Calibri"/>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p:txBody>
      </p:sp>
    </p:spTree>
    <p:extLst>
      <p:ext uri="{BB962C8B-B14F-4D97-AF65-F5344CB8AC3E}">
        <p14:creationId xmlns:p14="http://schemas.microsoft.com/office/powerpoint/2010/main" val="3359088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a:ea typeface="+mn-lt"/>
                <a:cs typeface="+mn-lt"/>
              </a:rPr>
              <a:t>Compressed Instruction Formats: </a:t>
            </a:r>
            <a:endParaRPr lang="en-US"/>
          </a:p>
          <a:p>
            <a:pPr lvl="1">
              <a:buClr>
                <a:srgbClr val="F7B217"/>
              </a:buClr>
              <a:buFont typeface="Courier New" panose="020B0604020202020204" pitchFamily="34" charset="0"/>
              <a:buChar char="o"/>
            </a:pPr>
            <a:r>
              <a:rPr lang="en-US">
                <a:ea typeface="+mn-lt"/>
                <a:cs typeface="+mn-lt"/>
              </a:rPr>
              <a:t>CR, CI, and CSS can use any of the 32 RVI registers.</a:t>
            </a:r>
          </a:p>
          <a:p>
            <a:pPr lvl="1">
              <a:buClr>
                <a:srgbClr val="F7B217"/>
              </a:buClr>
              <a:buFont typeface="Courier New" panose="020B0604020202020204" pitchFamily="34" charset="0"/>
              <a:buChar char="o"/>
            </a:pPr>
            <a:r>
              <a:rPr lang="en-US">
                <a:ea typeface="+mn-lt"/>
                <a:cs typeface="+mn-lt"/>
              </a:rPr>
              <a:t>CIW, CL, CS, CA, and CB are limited to just 8 of them. </a:t>
            </a:r>
            <a:br>
              <a:rPr lang="en-US">
                <a:ea typeface="+mn-lt"/>
                <a:cs typeface="+mn-lt"/>
              </a:rPr>
            </a:br>
            <a:br>
              <a:rPr lang="en-US">
                <a:ea typeface="+mn-lt"/>
                <a:cs typeface="+mn-lt"/>
              </a:rPr>
            </a:br>
            <a:endParaRPr lang="en-US">
              <a:ea typeface="+mn-lt"/>
              <a:cs typeface="+mn-lt"/>
            </a:endParaRPr>
          </a:p>
          <a:p>
            <a:pPr>
              <a:buClr>
                <a:srgbClr val="F7B217"/>
              </a:buClr>
            </a:pPr>
            <a:endParaRPr lang="en-US">
              <a:ea typeface="Calibri"/>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p:txBody>
      </p:sp>
      <p:pic>
        <p:nvPicPr>
          <p:cNvPr id="4" name="Picture 3">
            <a:extLst>
              <a:ext uri="{FF2B5EF4-FFF2-40B4-BE49-F238E27FC236}">
                <a16:creationId xmlns:a16="http://schemas.microsoft.com/office/drawing/2014/main" id="{2B37959A-58E3-B57E-2511-C7AB11DD2214}"/>
              </a:ext>
            </a:extLst>
          </p:cNvPr>
          <p:cNvPicPr>
            <a:picLocks noChangeAspect="1"/>
          </p:cNvPicPr>
          <p:nvPr/>
        </p:nvPicPr>
        <p:blipFill>
          <a:blip r:embed="rId5"/>
          <a:stretch>
            <a:fillRect/>
          </a:stretch>
        </p:blipFill>
        <p:spPr>
          <a:xfrm>
            <a:off x="1218882" y="3424872"/>
            <a:ext cx="9286875" cy="2771775"/>
          </a:xfrm>
          <a:prstGeom prst="rect">
            <a:avLst/>
          </a:prstGeom>
        </p:spPr>
      </p:pic>
    </p:spTree>
    <p:extLst>
      <p:ext uri="{BB962C8B-B14F-4D97-AF65-F5344CB8AC3E}">
        <p14:creationId xmlns:p14="http://schemas.microsoft.com/office/powerpoint/2010/main" val="13685183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endParaRPr lang="en-US">
              <a:ea typeface="+mn-lt"/>
              <a:cs typeface="+mn-lt"/>
            </a:endParaRPr>
          </a:p>
          <a:p>
            <a:pPr>
              <a:buClr>
                <a:srgbClr val="F7B217"/>
              </a:buClr>
            </a:pPr>
            <a:r>
              <a:rPr lang="en-US">
                <a:ea typeface="+mn-lt"/>
                <a:cs typeface="+mn-lt"/>
              </a:rPr>
              <a:t>Registers specified by the three-bit rs1 ′, rs2 ′, and </a:t>
            </a:r>
            <a:r>
              <a:rPr lang="en-US" err="1">
                <a:ea typeface="+mn-lt"/>
                <a:cs typeface="+mn-lt"/>
              </a:rPr>
              <a:t>rd</a:t>
            </a:r>
            <a:r>
              <a:rPr lang="en-US">
                <a:ea typeface="+mn-lt"/>
                <a:cs typeface="+mn-lt"/>
              </a:rPr>
              <a:t> ′ fields of the CIW, CL, CS, CA, and CB formats: </a:t>
            </a:r>
          </a:p>
          <a:p>
            <a:pPr lvl="1">
              <a:buClr>
                <a:srgbClr val="F7B217"/>
              </a:buClr>
              <a:buFont typeface="Courier New" panose="020B0604020202020204" pitchFamily="34" charset="0"/>
              <a:buChar char="o"/>
            </a:pPr>
            <a:r>
              <a:rPr lang="en-US">
                <a:ea typeface="+mn-lt"/>
                <a:cs typeface="+mn-lt"/>
              </a:rPr>
              <a:t>these popular registers, which correspond to registers x8 to x15. </a:t>
            </a:r>
            <a:br>
              <a:rPr lang="en-US">
                <a:ea typeface="+mn-lt"/>
                <a:cs typeface="+mn-lt"/>
              </a:rPr>
            </a:br>
            <a:br>
              <a:rPr lang="en-US">
                <a:ea typeface="+mn-lt"/>
                <a:cs typeface="+mn-lt"/>
              </a:rPr>
            </a:br>
            <a:endParaRPr lang="en-US">
              <a:ea typeface="+mn-lt"/>
              <a:cs typeface="+mn-lt"/>
            </a:endParaRPr>
          </a:p>
          <a:p>
            <a:pPr>
              <a:buClr>
                <a:srgbClr val="F7B217"/>
              </a:buClr>
            </a:pPr>
            <a:endParaRPr lang="en-US">
              <a:ea typeface="Calibri"/>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p:txBody>
      </p:sp>
      <p:pic>
        <p:nvPicPr>
          <p:cNvPr id="5" name="Picture 4" descr="A grid of numbers and letters&#10;&#10;Description automatically generated">
            <a:extLst>
              <a:ext uri="{FF2B5EF4-FFF2-40B4-BE49-F238E27FC236}">
                <a16:creationId xmlns:a16="http://schemas.microsoft.com/office/drawing/2014/main" id="{8A333F2A-98D8-EE83-99DF-AF3FF90D39DF}"/>
              </a:ext>
            </a:extLst>
          </p:cNvPr>
          <p:cNvPicPr>
            <a:picLocks noChangeAspect="1"/>
          </p:cNvPicPr>
          <p:nvPr/>
        </p:nvPicPr>
        <p:blipFill>
          <a:blip r:embed="rId5"/>
          <a:stretch>
            <a:fillRect/>
          </a:stretch>
        </p:blipFill>
        <p:spPr>
          <a:xfrm>
            <a:off x="1461770" y="3538855"/>
            <a:ext cx="9278620" cy="1680210"/>
          </a:xfrm>
          <a:prstGeom prst="rect">
            <a:avLst/>
          </a:prstGeom>
        </p:spPr>
      </p:pic>
    </p:spTree>
    <p:extLst>
      <p:ext uri="{BB962C8B-B14F-4D97-AF65-F5344CB8AC3E}">
        <p14:creationId xmlns:p14="http://schemas.microsoft.com/office/powerpoint/2010/main" val="39549959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a:ea typeface="+mn-lt"/>
                <a:cs typeface="+mn-lt"/>
              </a:rPr>
              <a:t>The formats were designed to:</a:t>
            </a:r>
            <a:endParaRPr lang="en-US"/>
          </a:p>
          <a:p>
            <a:pPr lvl="1">
              <a:buClr>
                <a:srgbClr val="F7B217"/>
              </a:buClr>
              <a:buFont typeface="Courier New" panose="020B0604020202020204" pitchFamily="34" charset="0"/>
              <a:buChar char="o"/>
            </a:pPr>
            <a:r>
              <a:rPr lang="en-US" sz="2800">
                <a:ea typeface="+mn-lt"/>
                <a:cs typeface="+mn-lt"/>
              </a:rPr>
              <a:t>keep bits for the two source registers in the same place in all instructions.</a:t>
            </a:r>
            <a:endParaRPr lang="en-US">
              <a:ea typeface="+mn-lt"/>
              <a:cs typeface="+mn-lt"/>
            </a:endParaRPr>
          </a:p>
          <a:p>
            <a:pPr lvl="1">
              <a:buClr>
                <a:srgbClr val="F7B217"/>
              </a:buClr>
              <a:buFont typeface="Courier New" panose="020B0604020202020204" pitchFamily="34" charset="0"/>
              <a:buChar char="o"/>
            </a:pPr>
            <a:r>
              <a:rPr lang="en-US">
                <a:ea typeface="+mn-lt"/>
                <a:cs typeface="+mn-lt"/>
              </a:rPr>
              <a:t>When the full 5-bit destination register specifier is present, it is in the same place as in the 32-bit RISC-V encoding.</a:t>
            </a:r>
          </a:p>
          <a:p>
            <a:pPr lvl="2">
              <a:buClr>
                <a:srgbClr val="F7B217"/>
              </a:buClr>
              <a:buFont typeface="Wingdings" panose="020B0604020202020204" pitchFamily="34" charset="0"/>
              <a:buChar char="§"/>
            </a:pPr>
            <a:r>
              <a:rPr lang="en-US">
                <a:ea typeface="+mn-lt"/>
                <a:cs typeface="+mn-lt"/>
              </a:rPr>
              <a:t>Otherwise, the destination register field can move.</a:t>
            </a:r>
          </a:p>
          <a:p>
            <a:pPr lvl="1">
              <a:buClr>
                <a:srgbClr val="F7B217"/>
              </a:buClr>
              <a:buFont typeface="Courier New" panose="020B0604020202020204" pitchFamily="34" charset="0"/>
              <a:buChar char="o"/>
            </a:pPr>
            <a:r>
              <a:rPr lang="en-US">
                <a:ea typeface="+mn-lt"/>
                <a:cs typeface="+mn-lt"/>
              </a:rPr>
              <a:t>Immediate fields have been scrambled, as in the base specification, to reduce the number of immediate muxes required.</a:t>
            </a:r>
          </a:p>
          <a:p>
            <a:pPr>
              <a:buClr>
                <a:srgbClr val="F7B217"/>
              </a:buClr>
            </a:pPr>
            <a:r>
              <a:rPr lang="en-US">
                <a:ea typeface="Calibri"/>
                <a:cs typeface="Calibri"/>
              </a:rPr>
              <a:t>RVC Instruction Set is divided to 4-quadrants of the encoding space.</a:t>
            </a:r>
          </a:p>
          <a:p>
            <a:pPr lvl="1">
              <a:buClr>
                <a:srgbClr val="F7B217"/>
              </a:buClr>
              <a:buFont typeface="Courier New" panose="020B0604020202020204" pitchFamily="34" charset="0"/>
              <a:buChar char="o"/>
            </a:pPr>
            <a:r>
              <a:rPr lang="en-US">
                <a:ea typeface="Calibri"/>
                <a:cs typeface="Calibri"/>
              </a:rPr>
              <a:t>The last quadrant "11" is the normal 32-bit instruction.</a:t>
            </a:r>
          </a:p>
          <a:p>
            <a:pPr marL="457200" lvl="1" indent="0">
              <a:buFont typeface="Courier New" panose="020B0604020202020204" pitchFamily="34" charset="0"/>
              <a:buNone/>
            </a:pPr>
            <a:endParaRPr lang="en-US">
              <a:ea typeface="Calibri"/>
              <a:cs typeface="Calibri"/>
            </a:endParaRPr>
          </a:p>
          <a:p>
            <a:pPr>
              <a:buClr>
                <a:srgbClr val="F7B217"/>
              </a:buClr>
            </a:pPr>
            <a:endParaRPr lang="en-US">
              <a:ea typeface="Calibri"/>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p:txBody>
      </p:sp>
    </p:spTree>
    <p:extLst>
      <p:ext uri="{BB962C8B-B14F-4D97-AF65-F5344CB8AC3E}">
        <p14:creationId xmlns:p14="http://schemas.microsoft.com/office/powerpoint/2010/main" val="33196636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a:ea typeface="+mn-lt"/>
                <a:cs typeface="+mn-lt"/>
              </a:rPr>
              <a:t>Several instructions are only valid for certain operands; when invalid, they are marked either:</a:t>
            </a:r>
          </a:p>
          <a:p>
            <a:pPr lvl="1">
              <a:buClr>
                <a:srgbClr val="F7B217"/>
              </a:buClr>
              <a:buFont typeface="Courier New" panose="020B0604020202020204" pitchFamily="34" charset="0"/>
              <a:buChar char="o"/>
            </a:pPr>
            <a:r>
              <a:rPr lang="en-US">
                <a:ea typeface="+mn-lt"/>
                <a:cs typeface="+mn-lt"/>
              </a:rPr>
              <a:t>RES to indicate that the opcode is reserved for future standard extensions.</a:t>
            </a:r>
          </a:p>
          <a:p>
            <a:pPr lvl="1">
              <a:buClr>
                <a:srgbClr val="F7B217"/>
              </a:buClr>
              <a:buFont typeface="Courier New" panose="020B0604020202020204" pitchFamily="34" charset="0"/>
              <a:buChar char="o"/>
            </a:pPr>
            <a:r>
              <a:rPr lang="en-US">
                <a:ea typeface="+mn-lt"/>
                <a:cs typeface="+mn-lt"/>
              </a:rPr>
              <a:t>NSE to indicate that the opcode is reserved for custom extensions.</a:t>
            </a:r>
          </a:p>
          <a:p>
            <a:pPr lvl="1">
              <a:buClr>
                <a:srgbClr val="F7B217"/>
              </a:buClr>
              <a:buFont typeface="Courier New" panose="020B0604020202020204" pitchFamily="34" charset="0"/>
              <a:buChar char="o"/>
            </a:pPr>
            <a:r>
              <a:rPr lang="en-US">
                <a:ea typeface="+mn-lt"/>
                <a:cs typeface="+mn-lt"/>
              </a:rPr>
              <a:t>HINT to indicate that the opcode is reserved for microarchitectural hints.</a:t>
            </a:r>
          </a:p>
          <a:p>
            <a:pPr lvl="2">
              <a:buClr>
                <a:srgbClr val="F7B217"/>
              </a:buClr>
              <a:buFont typeface="Wingdings" panose="020B0604020202020204" pitchFamily="34" charset="0"/>
              <a:buChar char="§"/>
            </a:pPr>
            <a:r>
              <a:rPr lang="en-US">
                <a:ea typeface="+mn-lt"/>
                <a:cs typeface="+mn-lt"/>
              </a:rPr>
              <a:t>HINTs instructions do not modify any architectural state and are executed as no-ops on implementations that ignore them.</a:t>
            </a:r>
          </a:p>
          <a:p>
            <a:pPr lvl="2">
              <a:buClr>
                <a:srgbClr val="F7B217"/>
              </a:buClr>
              <a:buFont typeface="Wingdings" panose="020B0604020202020204" pitchFamily="34" charset="0"/>
              <a:buChar char="§"/>
            </a:pPr>
            <a:r>
              <a:rPr lang="en-US">
                <a:ea typeface="Calibri"/>
                <a:cs typeface="Calibri"/>
              </a:rPr>
              <a:t>Example: </a:t>
            </a:r>
            <a:endParaRPr lang="en-US">
              <a:ea typeface="+mn-lt"/>
              <a:cs typeface="+mn-lt"/>
            </a:endParaRPr>
          </a:p>
          <a:p>
            <a:pPr lvl="3">
              <a:buClr>
                <a:srgbClr val="F7B217"/>
              </a:buClr>
              <a:buFont typeface="Wingdings" panose="020B0604020202020204" pitchFamily="34" charset="0"/>
            </a:pPr>
            <a:r>
              <a:rPr lang="en-US">
                <a:ea typeface="+mn-lt"/>
                <a:cs typeface="+mn-lt"/>
              </a:rPr>
              <a:t>rd=x0 (e.g. C.ADD x0, t0).</a:t>
            </a:r>
          </a:p>
          <a:p>
            <a:pPr lvl="3">
              <a:buClr>
                <a:srgbClr val="F7B217"/>
              </a:buClr>
              <a:buFont typeface="Wingdings" panose="020B0604020202020204" pitchFamily="34" charset="0"/>
            </a:pPr>
            <a:r>
              <a:rPr lang="en-US" err="1">
                <a:ea typeface="+mn-lt"/>
                <a:cs typeface="+mn-lt"/>
              </a:rPr>
              <a:t>rd</a:t>
            </a:r>
            <a:r>
              <a:rPr lang="en-US">
                <a:ea typeface="+mn-lt"/>
                <a:cs typeface="+mn-lt"/>
              </a:rPr>
              <a:t> is overwritten with a copy of itself (e.g. C.ADDI t0, 0). </a:t>
            </a:r>
          </a:p>
          <a:p>
            <a:pPr marL="457200" lvl="1" indent="0">
              <a:buFont typeface="Courier New" panose="020B0604020202020204" pitchFamily="34" charset="0"/>
              <a:buNone/>
            </a:pPr>
            <a:endParaRPr lang="en-US">
              <a:ea typeface="Calibri"/>
              <a:cs typeface="Calibri"/>
            </a:endParaRPr>
          </a:p>
          <a:p>
            <a:pPr>
              <a:buClr>
                <a:srgbClr val="F7B217"/>
              </a:buClr>
              <a:buNone/>
            </a:pPr>
            <a:endParaRPr lang="en-US">
              <a:ea typeface="Calibri"/>
              <a:cs typeface="Calibri"/>
            </a:endParaRPr>
          </a:p>
          <a:p>
            <a:pPr>
              <a:buClr>
                <a:srgbClr val="F7B217"/>
              </a:buClr>
              <a:buNone/>
            </a:pPr>
            <a:endParaRPr lang="en-US" sz="3600">
              <a:ea typeface="Calibri" panose="020F0502020204030204"/>
              <a:cs typeface="Calibri"/>
            </a:endParaRPr>
          </a:p>
          <a:p>
            <a:pPr>
              <a:buClr>
                <a:srgbClr val="F7B217"/>
              </a:buClr>
              <a:buNone/>
            </a:pPr>
            <a:endParaRPr lang="en-US" sz="3600">
              <a:ea typeface="Calibri" panose="020F0502020204030204"/>
              <a:cs typeface="Calibri"/>
            </a:endParaRPr>
          </a:p>
          <a:p>
            <a:pPr>
              <a:buClr>
                <a:srgbClr val="F7B217"/>
              </a:buClr>
              <a:buNone/>
            </a:pPr>
            <a:endParaRPr lang="en-US" sz="3600">
              <a:ea typeface="Calibri" panose="020F0502020204030204"/>
              <a:cs typeface="Calibri"/>
            </a:endParaRPr>
          </a:p>
        </p:txBody>
      </p:sp>
    </p:spTree>
    <p:extLst>
      <p:ext uri="{BB962C8B-B14F-4D97-AF65-F5344CB8AC3E}">
        <p14:creationId xmlns:p14="http://schemas.microsoft.com/office/powerpoint/2010/main" val="4137218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a:ea typeface="+mn-lt"/>
                <a:cs typeface="+mn-lt"/>
              </a:rPr>
              <a:t>RVC Instruction Set Listings for Quadrant-0</a:t>
            </a:r>
            <a:br>
              <a:rPr lang="en-US">
                <a:ea typeface="+mn-lt"/>
                <a:cs typeface="+mn-lt"/>
              </a:rPr>
            </a:br>
            <a:br>
              <a:rPr lang="en-US">
                <a:ea typeface="+mn-lt"/>
                <a:cs typeface="+mn-lt"/>
              </a:rPr>
            </a:br>
            <a:endParaRPr lang="en-US">
              <a:ea typeface="+mn-lt"/>
              <a:cs typeface="+mn-lt"/>
            </a:endParaRPr>
          </a:p>
          <a:p>
            <a:pPr>
              <a:buClr>
                <a:srgbClr val="F7B217"/>
              </a:buClr>
            </a:pPr>
            <a:endParaRPr lang="en-US">
              <a:ea typeface="Calibri"/>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p:txBody>
      </p:sp>
      <p:pic>
        <p:nvPicPr>
          <p:cNvPr id="4" name="Picture 3">
            <a:extLst>
              <a:ext uri="{FF2B5EF4-FFF2-40B4-BE49-F238E27FC236}">
                <a16:creationId xmlns:a16="http://schemas.microsoft.com/office/drawing/2014/main" id="{A5999AAD-76B1-A92A-D819-FD4F091D82B2}"/>
              </a:ext>
            </a:extLst>
          </p:cNvPr>
          <p:cNvPicPr>
            <a:picLocks noChangeAspect="1"/>
          </p:cNvPicPr>
          <p:nvPr/>
        </p:nvPicPr>
        <p:blipFill>
          <a:blip r:embed="rId5"/>
          <a:stretch>
            <a:fillRect/>
          </a:stretch>
        </p:blipFill>
        <p:spPr>
          <a:xfrm>
            <a:off x="1628458" y="2245678"/>
            <a:ext cx="8467725" cy="3667125"/>
          </a:xfrm>
          <a:prstGeom prst="rect">
            <a:avLst/>
          </a:prstGeom>
        </p:spPr>
      </p:pic>
    </p:spTree>
    <p:extLst>
      <p:ext uri="{BB962C8B-B14F-4D97-AF65-F5344CB8AC3E}">
        <p14:creationId xmlns:p14="http://schemas.microsoft.com/office/powerpoint/2010/main" val="36746398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a:ea typeface="+mn-lt"/>
                <a:cs typeface="+mn-lt"/>
              </a:rPr>
              <a:t>RVC Instruction Set Listings for Quadrant-1</a:t>
            </a:r>
            <a:endParaRPr lang="en-US">
              <a:cs typeface="Calibri"/>
            </a:endParaRPr>
          </a:p>
          <a:p>
            <a:pPr>
              <a:buClr>
                <a:srgbClr val="F7B217"/>
              </a:buClr>
            </a:pPr>
            <a:endParaRPr lang="en-US">
              <a:ea typeface="Calibri"/>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p:txBody>
      </p:sp>
      <p:pic>
        <p:nvPicPr>
          <p:cNvPr id="4" name="Picture 3">
            <a:extLst>
              <a:ext uri="{FF2B5EF4-FFF2-40B4-BE49-F238E27FC236}">
                <a16:creationId xmlns:a16="http://schemas.microsoft.com/office/drawing/2014/main" id="{6A8FA601-305E-BBC0-5E57-991A446FEE88}"/>
              </a:ext>
            </a:extLst>
          </p:cNvPr>
          <p:cNvPicPr>
            <a:picLocks noChangeAspect="1"/>
          </p:cNvPicPr>
          <p:nvPr/>
        </p:nvPicPr>
        <p:blipFill>
          <a:blip r:embed="rId5"/>
          <a:stretch>
            <a:fillRect/>
          </a:stretch>
        </p:blipFill>
        <p:spPr>
          <a:xfrm>
            <a:off x="2800985" y="2052320"/>
            <a:ext cx="6142990" cy="4236720"/>
          </a:xfrm>
          <a:prstGeom prst="rect">
            <a:avLst/>
          </a:prstGeom>
        </p:spPr>
      </p:pic>
    </p:spTree>
    <p:extLst>
      <p:ext uri="{BB962C8B-B14F-4D97-AF65-F5344CB8AC3E}">
        <p14:creationId xmlns:p14="http://schemas.microsoft.com/office/powerpoint/2010/main" val="1936415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a:ea typeface="+mn-lt"/>
                <a:cs typeface="+mn-lt"/>
              </a:rPr>
              <a:t>RVC Instruction Set Listings for Quadrant-2</a:t>
            </a: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p:txBody>
      </p:sp>
      <p:pic>
        <p:nvPicPr>
          <p:cNvPr id="4" name="Picture 3">
            <a:extLst>
              <a:ext uri="{FF2B5EF4-FFF2-40B4-BE49-F238E27FC236}">
                <a16:creationId xmlns:a16="http://schemas.microsoft.com/office/drawing/2014/main" id="{6578477C-9B71-EE5B-0C4F-D9A52C8AEAA3}"/>
              </a:ext>
            </a:extLst>
          </p:cNvPr>
          <p:cNvPicPr>
            <a:picLocks noChangeAspect="1"/>
          </p:cNvPicPr>
          <p:nvPr/>
        </p:nvPicPr>
        <p:blipFill>
          <a:blip r:embed="rId5"/>
          <a:stretch>
            <a:fillRect/>
          </a:stretch>
        </p:blipFill>
        <p:spPr>
          <a:xfrm>
            <a:off x="1805304" y="1997456"/>
            <a:ext cx="8593455" cy="4277360"/>
          </a:xfrm>
          <a:prstGeom prst="rect">
            <a:avLst/>
          </a:prstGeom>
        </p:spPr>
      </p:pic>
    </p:spTree>
    <p:extLst>
      <p:ext uri="{BB962C8B-B14F-4D97-AF65-F5344CB8AC3E}">
        <p14:creationId xmlns:p14="http://schemas.microsoft.com/office/powerpoint/2010/main" val="582199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C-Extension : Compressed Decoder</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404" y="0"/>
            <a:ext cx="1565608" cy="6558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346"/>
            <a:ext cx="1857487" cy="58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649143" y="1589515"/>
            <a:ext cx="10438900"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B217"/>
              </a:buClr>
            </a:pPr>
            <a:r>
              <a:rPr lang="en-US">
                <a:ea typeface="+mn-lt"/>
                <a:cs typeface="+mn-lt"/>
              </a:rPr>
              <a:t>RVC Expansion to RVI:</a:t>
            </a:r>
            <a:r>
              <a:rPr lang="en-US">
                <a:ea typeface="+mn-lt"/>
                <a:cs typeface="+mn-lt"/>
                <a:hlinkClick r:id="rId5"/>
              </a:rPr>
              <a:t>Sheet Link</a:t>
            </a:r>
            <a:endParaRPr lang="en-US"/>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a:p>
            <a:pPr>
              <a:buClr>
                <a:srgbClr val="F7B217"/>
              </a:buClr>
            </a:pPr>
            <a:endParaRPr lang="en-US" sz="3600">
              <a:ea typeface="Calibri" panose="020F0502020204030204"/>
              <a:cs typeface="Calibri"/>
            </a:endParaRPr>
          </a:p>
        </p:txBody>
      </p:sp>
      <p:pic>
        <p:nvPicPr>
          <p:cNvPr id="5" name="Picture 4" descr="A screenshot of a computer&#10;&#10;Description automatically generated">
            <a:extLst>
              <a:ext uri="{FF2B5EF4-FFF2-40B4-BE49-F238E27FC236}">
                <a16:creationId xmlns:a16="http://schemas.microsoft.com/office/drawing/2014/main" id="{65019E09-5B6C-A838-9592-A080740F369C}"/>
              </a:ext>
            </a:extLst>
          </p:cNvPr>
          <p:cNvPicPr>
            <a:picLocks noChangeAspect="1"/>
          </p:cNvPicPr>
          <p:nvPr/>
        </p:nvPicPr>
        <p:blipFill>
          <a:blip r:embed="rId6"/>
          <a:stretch>
            <a:fillRect/>
          </a:stretch>
        </p:blipFill>
        <p:spPr>
          <a:xfrm>
            <a:off x="1717040" y="2120852"/>
            <a:ext cx="8747760" cy="4282537"/>
          </a:xfrm>
          <a:prstGeom prst="rect">
            <a:avLst/>
          </a:prstGeom>
        </p:spPr>
      </p:pic>
    </p:spTree>
    <p:extLst>
      <p:ext uri="{BB962C8B-B14F-4D97-AF65-F5344CB8AC3E}">
        <p14:creationId xmlns:p14="http://schemas.microsoft.com/office/powerpoint/2010/main" val="27243151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formance Lies at the Heart of all Business Innovation | Network World">
            <a:extLst>
              <a:ext uri="{FF2B5EF4-FFF2-40B4-BE49-F238E27FC236}">
                <a16:creationId xmlns:a16="http://schemas.microsoft.com/office/drawing/2014/main" id="{9BAA1ED9-B3DF-C585-B6BF-45E2A100A71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993" b="173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10EB08-64F1-2930-3032-DDB241DA3733}"/>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b="1">
                <a:solidFill>
                  <a:srgbClr val="FFFFFF"/>
                </a:solidFill>
              </a:rPr>
              <a:t>Chapter 4</a:t>
            </a:r>
            <a:br>
              <a:rPr lang="en-US" b="1">
                <a:solidFill>
                  <a:srgbClr val="FFFFFF"/>
                </a:solidFill>
              </a:rPr>
            </a:br>
            <a:r>
              <a:rPr lang="en-US" b="1">
                <a:solidFill>
                  <a:srgbClr val="FFFFFF"/>
                </a:solidFill>
              </a:rPr>
              <a:t>Implementation of M ISA</a:t>
            </a:r>
          </a:p>
        </p:txBody>
      </p:sp>
      <p:sp>
        <p:nvSpPr>
          <p:cNvPr id="3" name="TextBox 2">
            <a:extLst>
              <a:ext uri="{FF2B5EF4-FFF2-40B4-BE49-F238E27FC236}">
                <a16:creationId xmlns:a16="http://schemas.microsoft.com/office/drawing/2014/main" id="{E6CE7D8E-E353-04C9-B9EF-6105510A6712}"/>
              </a:ext>
            </a:extLst>
          </p:cNvPr>
          <p:cNvSpPr txBox="1"/>
          <p:nvPr/>
        </p:nvSpPr>
        <p:spPr>
          <a:xfrm>
            <a:off x="1527048" y="4599432"/>
            <a:ext cx="9144000" cy="1536192"/>
          </a:xfrm>
          <a:prstGeom prst="rect">
            <a:avLst/>
          </a:prstGeom>
        </p:spPr>
        <p:txBody>
          <a:bodyPr vert="horz" lIns="91440" tIns="45720" rIns="91440" bIns="45720" rtlCol="0">
            <a:normAutofit/>
          </a:bodyPr>
          <a:lstStyle/>
          <a:p>
            <a:pPr algn="ctr">
              <a:lnSpc>
                <a:spcPct val="90000"/>
              </a:lnSpc>
              <a:spcBef>
                <a:spcPts val="1000"/>
              </a:spcBef>
            </a:pPr>
            <a:endParaRPr lang="en-US" sz="2400">
              <a:solidFill>
                <a:schemeClr val="bg1"/>
              </a:solidFill>
            </a:endParaRPr>
          </a:p>
        </p:txBody>
      </p:sp>
    </p:spTree>
    <p:extLst>
      <p:ext uri="{BB962C8B-B14F-4D97-AF65-F5344CB8AC3E}">
        <p14:creationId xmlns:p14="http://schemas.microsoft.com/office/powerpoint/2010/main" val="24021193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rPr>
              <a:t>Introduction</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ea typeface="+mn-lt"/>
                <a:cs typeface="+mn-lt"/>
              </a:rPr>
              <a:t>RISV-V Extensions:</a:t>
            </a:r>
            <a:endParaRPr lang="en-US" b="1"/>
          </a:p>
          <a:p>
            <a:endParaRPr lang="en-US" sz="3600">
              <a:cs typeface="Calibri"/>
            </a:endParaRPr>
          </a:p>
        </p:txBody>
      </p:sp>
      <p:pic>
        <p:nvPicPr>
          <p:cNvPr id="4" name="Picture 3" descr="A diagram of a computer program&#10;&#10;Description automatically generated">
            <a:extLst>
              <a:ext uri="{FF2B5EF4-FFF2-40B4-BE49-F238E27FC236}">
                <a16:creationId xmlns:a16="http://schemas.microsoft.com/office/drawing/2014/main" id="{7BD2BF07-5BCB-AB21-D0A7-902F8074C9B1}"/>
              </a:ext>
            </a:extLst>
          </p:cNvPr>
          <p:cNvPicPr>
            <a:picLocks noChangeAspect="1"/>
          </p:cNvPicPr>
          <p:nvPr/>
        </p:nvPicPr>
        <p:blipFill>
          <a:blip r:embed="rId5"/>
          <a:stretch>
            <a:fillRect/>
          </a:stretch>
        </p:blipFill>
        <p:spPr>
          <a:xfrm>
            <a:off x="4841852" y="1899478"/>
            <a:ext cx="7102387" cy="4284870"/>
          </a:xfrm>
          <a:prstGeom prst="rect">
            <a:avLst/>
          </a:prstGeom>
        </p:spPr>
      </p:pic>
    </p:spTree>
    <p:extLst>
      <p:ext uri="{BB962C8B-B14F-4D97-AF65-F5344CB8AC3E}">
        <p14:creationId xmlns:p14="http://schemas.microsoft.com/office/powerpoint/2010/main" val="25032767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Autofit/>
          </a:bodyPr>
          <a:lstStyle/>
          <a:p>
            <a:r>
              <a:rPr lang="en-GB" sz="3200" b="1">
                <a:solidFill>
                  <a:schemeClr val="bg1"/>
                </a:solidFill>
                <a:cs typeface="Calibri Light"/>
              </a:rPr>
              <a:t>Integer Multiplication And Division Instructions Extension</a:t>
            </a:r>
            <a:endParaRPr lang="en-US" sz="3200">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5" name="Table 4">
            <a:extLst>
              <a:ext uri="{FF2B5EF4-FFF2-40B4-BE49-F238E27FC236}">
                <a16:creationId xmlns:a16="http://schemas.microsoft.com/office/drawing/2014/main" id="{793C5A12-CC06-E97E-AA28-D0F08CE3C878}"/>
              </a:ext>
            </a:extLst>
          </p:cNvPr>
          <p:cNvGraphicFramePr>
            <a:graphicFrameLocks noGrp="1"/>
          </p:cNvGraphicFramePr>
          <p:nvPr>
            <p:extLst>
              <p:ext uri="{D42A27DB-BD31-4B8C-83A1-F6EECF244321}">
                <p14:modId xmlns:p14="http://schemas.microsoft.com/office/powerpoint/2010/main" val="1608767549"/>
              </p:ext>
            </p:extLst>
          </p:nvPr>
        </p:nvGraphicFramePr>
        <p:xfrm>
          <a:off x="2190750" y="2803071"/>
          <a:ext cx="8312828" cy="3399166"/>
        </p:xfrm>
        <a:graphic>
          <a:graphicData uri="http://schemas.openxmlformats.org/drawingml/2006/table">
            <a:tbl>
              <a:tblPr bandRow="1">
                <a:tableStyleId>{5C22544A-7EE6-4342-B048-85BDC9FD1C3A}</a:tableStyleId>
              </a:tblPr>
              <a:tblGrid>
                <a:gridCol w="1072174">
                  <a:extLst>
                    <a:ext uri="{9D8B030D-6E8A-4147-A177-3AD203B41FA5}">
                      <a16:colId xmlns:a16="http://schemas.microsoft.com/office/drawing/2014/main" val="2049823626"/>
                    </a:ext>
                  </a:extLst>
                </a:gridCol>
                <a:gridCol w="751913">
                  <a:extLst>
                    <a:ext uri="{9D8B030D-6E8A-4147-A177-3AD203B41FA5}">
                      <a16:colId xmlns:a16="http://schemas.microsoft.com/office/drawing/2014/main" val="648777983"/>
                    </a:ext>
                  </a:extLst>
                </a:gridCol>
                <a:gridCol w="905081">
                  <a:extLst>
                    <a:ext uri="{9D8B030D-6E8A-4147-A177-3AD203B41FA5}">
                      <a16:colId xmlns:a16="http://schemas.microsoft.com/office/drawing/2014/main" val="2097874753"/>
                    </a:ext>
                  </a:extLst>
                </a:gridCol>
                <a:gridCol w="737989">
                  <a:extLst>
                    <a:ext uri="{9D8B030D-6E8A-4147-A177-3AD203B41FA5}">
                      <a16:colId xmlns:a16="http://schemas.microsoft.com/office/drawing/2014/main" val="3466075503"/>
                    </a:ext>
                  </a:extLst>
                </a:gridCol>
                <a:gridCol w="751913">
                  <a:extLst>
                    <a:ext uri="{9D8B030D-6E8A-4147-A177-3AD203B41FA5}">
                      <a16:colId xmlns:a16="http://schemas.microsoft.com/office/drawing/2014/main" val="582526754"/>
                    </a:ext>
                  </a:extLst>
                </a:gridCol>
                <a:gridCol w="4093758">
                  <a:extLst>
                    <a:ext uri="{9D8B030D-6E8A-4147-A177-3AD203B41FA5}">
                      <a16:colId xmlns:a16="http://schemas.microsoft.com/office/drawing/2014/main" val="3578517453"/>
                    </a:ext>
                  </a:extLst>
                </a:gridCol>
              </a:tblGrid>
              <a:tr h="694858">
                <a:tc>
                  <a:txBody>
                    <a:bodyPr/>
                    <a:lstStyle/>
                    <a:p>
                      <a:pPr algn="ctr" rtl="0" fontAlgn="base"/>
                      <a:r>
                        <a:rPr lang="en-GB" sz="1400" b="1" i="0">
                          <a:solidFill>
                            <a:srgbClr val="000000"/>
                          </a:solidFill>
                          <a:effectLst/>
                          <a:latin typeface="Calibri"/>
                        </a:rPr>
                        <a:t>Instruction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en-GB" sz="1400" b="1" i="0">
                          <a:solidFill>
                            <a:srgbClr val="000000"/>
                          </a:solidFill>
                          <a:effectLst/>
                          <a:latin typeface="Calibri"/>
                        </a:rPr>
                        <a:t>Format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en-GB" sz="1400" b="1" i="0">
                          <a:solidFill>
                            <a:srgbClr val="000000"/>
                          </a:solidFill>
                          <a:effectLst/>
                          <a:latin typeface="Calibri"/>
                        </a:rPr>
                        <a:t>Opcode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en-GB" sz="1400" b="1" i="0">
                          <a:solidFill>
                            <a:srgbClr val="000000"/>
                          </a:solidFill>
                          <a:effectLst/>
                          <a:latin typeface="Calibri"/>
                        </a:rPr>
                        <a:t>Funct3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en-GB" sz="1400" b="1" i="0">
                          <a:solidFill>
                            <a:srgbClr val="000000"/>
                          </a:solidFill>
                          <a:effectLst/>
                          <a:latin typeface="Calibri"/>
                        </a:rPr>
                        <a:t>Funct7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rtl="0" fontAlgn="base"/>
                      <a:r>
                        <a:rPr lang="en-GB" sz="1400" b="1" i="0">
                          <a:solidFill>
                            <a:srgbClr val="000000"/>
                          </a:solidFill>
                          <a:effectLst/>
                          <a:latin typeface="Calibri"/>
                        </a:rPr>
                        <a:t>Description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73425060"/>
                  </a:ext>
                </a:extLst>
              </a:tr>
              <a:tr h="450718">
                <a:tc>
                  <a:txBody>
                    <a:bodyPr/>
                    <a:lstStyle/>
                    <a:p>
                      <a:pPr algn="ctr" rtl="0" fontAlgn="base"/>
                      <a:r>
                        <a:rPr lang="en-GB" sz="1400" b="1" i="0">
                          <a:solidFill>
                            <a:srgbClr val="000000"/>
                          </a:solidFill>
                          <a:effectLst/>
                          <a:latin typeface="Calibri"/>
                        </a:rPr>
                        <a:t>mul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R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0110011 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0x01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err="1">
                          <a:solidFill>
                            <a:srgbClr val="000000"/>
                          </a:solidFill>
                          <a:effectLst/>
                          <a:latin typeface="Calibri"/>
                        </a:rPr>
                        <a:t>rd</a:t>
                      </a:r>
                      <a:r>
                        <a:rPr lang="en-GB" sz="1400" b="1" i="0">
                          <a:solidFill>
                            <a:srgbClr val="000000"/>
                          </a:solidFill>
                          <a:effectLst/>
                          <a:latin typeface="Calibri"/>
                        </a:rPr>
                        <a:t> = (rs1 * rs2)[63:0]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9380284"/>
                  </a:ext>
                </a:extLst>
              </a:tr>
              <a:tr h="450718">
                <a:tc>
                  <a:txBody>
                    <a:bodyPr/>
                    <a:lstStyle/>
                    <a:p>
                      <a:pPr algn="ctr" rtl="0" fontAlgn="base"/>
                      <a:r>
                        <a:rPr lang="en-GB" sz="1400" b="1" i="0">
                          <a:solidFill>
                            <a:srgbClr val="000000"/>
                          </a:solidFill>
                          <a:effectLst/>
                          <a:latin typeface="Calibri"/>
                        </a:rPr>
                        <a:t>mulh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R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0110011 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0x01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err="1">
                          <a:solidFill>
                            <a:srgbClr val="000000"/>
                          </a:solidFill>
                          <a:effectLst/>
                          <a:latin typeface="Calibri"/>
                        </a:rPr>
                        <a:t>rd</a:t>
                      </a:r>
                      <a:r>
                        <a:rPr lang="en-GB" sz="1400" b="1" i="0">
                          <a:solidFill>
                            <a:srgbClr val="000000"/>
                          </a:solidFill>
                          <a:effectLst/>
                          <a:latin typeface="Calibri"/>
                        </a:rPr>
                        <a:t> = (rs1 * rs2)[127:64]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776672"/>
                  </a:ext>
                </a:extLst>
              </a:tr>
              <a:tr h="450718">
                <a:tc>
                  <a:txBody>
                    <a:bodyPr/>
                    <a:lstStyle/>
                    <a:p>
                      <a:pPr algn="ctr" rtl="0" fontAlgn="base"/>
                      <a:r>
                        <a:rPr lang="en-GB" sz="1400" b="1" i="0">
                          <a:solidFill>
                            <a:srgbClr val="000000"/>
                          </a:solidFill>
                          <a:effectLst/>
                          <a:latin typeface="Calibri"/>
                        </a:rPr>
                        <a:t>mulhsu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R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0110011 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0x2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0x01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err="1">
                          <a:solidFill>
                            <a:srgbClr val="000000"/>
                          </a:solidFill>
                          <a:effectLst/>
                          <a:latin typeface="Calibri"/>
                        </a:rPr>
                        <a:t>rd</a:t>
                      </a:r>
                      <a:r>
                        <a:rPr lang="en-GB" sz="1400" b="1" i="0">
                          <a:solidFill>
                            <a:srgbClr val="000000"/>
                          </a:solidFill>
                          <a:effectLst/>
                          <a:latin typeface="Calibri"/>
                        </a:rPr>
                        <a:t> = (rs1 * rs2)[127:64]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5929318"/>
                  </a:ext>
                </a:extLst>
              </a:tr>
              <a:tr h="450718">
                <a:tc>
                  <a:txBody>
                    <a:bodyPr/>
                    <a:lstStyle/>
                    <a:p>
                      <a:pPr algn="ctr" rtl="0" fontAlgn="base"/>
                      <a:r>
                        <a:rPr lang="en-GB" sz="1400" b="1" i="0">
                          <a:solidFill>
                            <a:srgbClr val="000000"/>
                          </a:solidFill>
                          <a:effectLst/>
                          <a:latin typeface="Calibri"/>
                        </a:rPr>
                        <a:t>mulhu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R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0110011 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0x3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0x01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err="1">
                          <a:solidFill>
                            <a:srgbClr val="000000"/>
                          </a:solidFill>
                          <a:effectLst/>
                          <a:latin typeface="Calibri"/>
                        </a:rPr>
                        <a:t>rd</a:t>
                      </a:r>
                      <a:r>
                        <a:rPr lang="en-GB" sz="1400" b="1" i="0">
                          <a:solidFill>
                            <a:srgbClr val="000000"/>
                          </a:solidFill>
                          <a:effectLst/>
                          <a:latin typeface="Calibri"/>
                        </a:rPr>
                        <a:t> = (rs1 * rs2)[127:64]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4166956"/>
                  </a:ext>
                </a:extLst>
              </a:tr>
              <a:tr h="450718">
                <a:tc>
                  <a:txBody>
                    <a:bodyPr/>
                    <a:lstStyle/>
                    <a:p>
                      <a:pPr algn="ctr" rtl="0" fontAlgn="base"/>
                      <a:r>
                        <a:rPr lang="en-GB" sz="1400" b="1" i="0">
                          <a:solidFill>
                            <a:srgbClr val="000000"/>
                          </a:solidFill>
                          <a:effectLst/>
                          <a:latin typeface="Calibri"/>
                        </a:rPr>
                        <a:t>div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R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0110011 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0x4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0x01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err="1">
                          <a:solidFill>
                            <a:srgbClr val="000000"/>
                          </a:solidFill>
                          <a:effectLst/>
                          <a:latin typeface="Calibri"/>
                        </a:rPr>
                        <a:t>rd</a:t>
                      </a:r>
                      <a:r>
                        <a:rPr lang="en-GB" sz="1400" b="1" i="0">
                          <a:solidFill>
                            <a:srgbClr val="000000"/>
                          </a:solidFill>
                          <a:effectLst/>
                          <a:latin typeface="Calibri"/>
                        </a:rPr>
                        <a:t> = rs1 / rs2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414364"/>
                  </a:ext>
                </a:extLst>
              </a:tr>
              <a:tr h="450718">
                <a:tc>
                  <a:txBody>
                    <a:bodyPr/>
                    <a:lstStyle/>
                    <a:p>
                      <a:pPr algn="ctr" rtl="0" fontAlgn="base"/>
                      <a:r>
                        <a:rPr lang="en-GB" sz="1400" b="1" i="0">
                          <a:solidFill>
                            <a:srgbClr val="000000"/>
                          </a:solidFill>
                          <a:effectLst/>
                          <a:latin typeface="Calibri"/>
                        </a:rPr>
                        <a:t>divu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R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0110011 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0x5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a:solidFill>
                            <a:srgbClr val="000000"/>
                          </a:solidFill>
                          <a:effectLst/>
                          <a:latin typeface="Calibri"/>
                        </a:rPr>
                        <a:t>0x01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i="0" err="1">
                          <a:solidFill>
                            <a:srgbClr val="000000"/>
                          </a:solidFill>
                          <a:effectLst/>
                          <a:latin typeface="Calibri"/>
                        </a:rPr>
                        <a:t>rd</a:t>
                      </a:r>
                      <a:r>
                        <a:rPr lang="en-GB" sz="1400" b="1" i="0">
                          <a:solidFill>
                            <a:srgbClr val="000000"/>
                          </a:solidFill>
                          <a:effectLst/>
                          <a:latin typeface="Calibri"/>
                        </a:rPr>
                        <a:t> = rs1 / rs2 </a:t>
                      </a:r>
                    </a:p>
                  </a:txBody>
                  <a:tcPr marL="66675" marR="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6829678"/>
                  </a:ext>
                </a:extLst>
              </a:tr>
            </a:tbl>
          </a:graphicData>
        </a:graphic>
      </p:graphicFrame>
      <p:sp>
        <p:nvSpPr>
          <p:cNvPr id="3" name="TextBox 2">
            <a:extLst>
              <a:ext uri="{FF2B5EF4-FFF2-40B4-BE49-F238E27FC236}">
                <a16:creationId xmlns:a16="http://schemas.microsoft.com/office/drawing/2014/main" id="{757B3764-543C-C12A-26F5-DFAAD3FD67CF}"/>
              </a:ext>
            </a:extLst>
          </p:cNvPr>
          <p:cNvSpPr txBox="1"/>
          <p:nvPr/>
        </p:nvSpPr>
        <p:spPr>
          <a:xfrm>
            <a:off x="900791" y="1718128"/>
            <a:ext cx="107061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800" b="1">
                <a:latin typeface="Calibri"/>
                <a:cs typeface="Calibri"/>
              </a:rPr>
              <a:t>RV64M ISA</a:t>
            </a:r>
            <a:r>
              <a:rPr lang="en-US" sz="2800">
                <a:latin typeface="Calibri"/>
                <a:cs typeface="Calibri"/>
              </a:rPr>
              <a:t> introduces a total of thirteen multiplication and division instructions as shown in the table.</a:t>
            </a:r>
            <a:endParaRPr lang="en-US" sz="2800">
              <a:cs typeface="Calibri" panose="020F0502020204030204"/>
            </a:endParaRPr>
          </a:p>
        </p:txBody>
      </p:sp>
    </p:spTree>
    <p:extLst>
      <p:ext uri="{BB962C8B-B14F-4D97-AF65-F5344CB8AC3E}">
        <p14:creationId xmlns:p14="http://schemas.microsoft.com/office/powerpoint/2010/main" val="3723242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Autofit/>
          </a:bodyPr>
          <a:lstStyle/>
          <a:p>
            <a:r>
              <a:rPr lang="en-GB" sz="3200" b="1">
                <a:solidFill>
                  <a:schemeClr val="bg1"/>
                </a:solidFill>
                <a:cs typeface="Calibri Light"/>
              </a:rPr>
              <a:t>Integer Multiplication And Division Instructions Extension</a:t>
            </a:r>
            <a:endParaRPr lang="en-US" sz="3200">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graphicFrame>
        <p:nvGraphicFramePr>
          <p:cNvPr id="6" name="Table 5">
            <a:extLst>
              <a:ext uri="{FF2B5EF4-FFF2-40B4-BE49-F238E27FC236}">
                <a16:creationId xmlns:a16="http://schemas.microsoft.com/office/drawing/2014/main" id="{C795FFDC-3D99-5CAE-947D-E1B15C370025}"/>
              </a:ext>
            </a:extLst>
          </p:cNvPr>
          <p:cNvGraphicFramePr>
            <a:graphicFrameLocks noGrp="1"/>
          </p:cNvGraphicFramePr>
          <p:nvPr>
            <p:extLst>
              <p:ext uri="{D42A27DB-BD31-4B8C-83A1-F6EECF244321}">
                <p14:modId xmlns:p14="http://schemas.microsoft.com/office/powerpoint/2010/main" val="3829230218"/>
              </p:ext>
            </p:extLst>
          </p:nvPr>
        </p:nvGraphicFramePr>
        <p:xfrm>
          <a:off x="1700892" y="1714500"/>
          <a:ext cx="8789024" cy="4480383"/>
        </p:xfrm>
        <a:graphic>
          <a:graphicData uri="http://schemas.openxmlformats.org/drawingml/2006/table">
            <a:tbl>
              <a:tblPr bandRow="1">
                <a:tableStyleId>{5C22544A-7EE6-4342-B048-85BDC9FD1C3A}</a:tableStyleId>
              </a:tblPr>
              <a:tblGrid>
                <a:gridCol w="1133588">
                  <a:extLst>
                    <a:ext uri="{9D8B030D-6E8A-4147-A177-3AD203B41FA5}">
                      <a16:colId xmlns:a16="http://schemas.microsoft.com/office/drawing/2014/main" val="2752341045"/>
                    </a:ext>
                  </a:extLst>
                </a:gridCol>
                <a:gridCol w="794978">
                  <a:extLst>
                    <a:ext uri="{9D8B030D-6E8A-4147-A177-3AD203B41FA5}">
                      <a16:colId xmlns:a16="http://schemas.microsoft.com/office/drawing/2014/main" val="1122774717"/>
                    </a:ext>
                  </a:extLst>
                </a:gridCol>
                <a:gridCol w="956922">
                  <a:extLst>
                    <a:ext uri="{9D8B030D-6E8A-4147-A177-3AD203B41FA5}">
                      <a16:colId xmlns:a16="http://schemas.microsoft.com/office/drawing/2014/main" val="2243038918"/>
                    </a:ext>
                  </a:extLst>
                </a:gridCol>
                <a:gridCol w="780268">
                  <a:extLst>
                    <a:ext uri="{9D8B030D-6E8A-4147-A177-3AD203B41FA5}">
                      <a16:colId xmlns:a16="http://schemas.microsoft.com/office/drawing/2014/main" val="547760115"/>
                    </a:ext>
                  </a:extLst>
                </a:gridCol>
                <a:gridCol w="794978">
                  <a:extLst>
                    <a:ext uri="{9D8B030D-6E8A-4147-A177-3AD203B41FA5}">
                      <a16:colId xmlns:a16="http://schemas.microsoft.com/office/drawing/2014/main" val="1967655057"/>
                    </a:ext>
                  </a:extLst>
                </a:gridCol>
                <a:gridCol w="4328290">
                  <a:extLst>
                    <a:ext uri="{9D8B030D-6E8A-4147-A177-3AD203B41FA5}">
                      <a16:colId xmlns:a16="http://schemas.microsoft.com/office/drawing/2014/main" val="3518766511"/>
                    </a:ext>
                  </a:extLst>
                </a:gridCol>
              </a:tblGrid>
              <a:tr h="560047">
                <a:tc>
                  <a:txBody>
                    <a:bodyPr/>
                    <a:lstStyle/>
                    <a:p>
                      <a:pPr lvl="0" algn="ctr">
                        <a:buNone/>
                      </a:pPr>
                      <a:r>
                        <a:rPr lang="en-GB" sz="1400" b="1">
                          <a:effectLst/>
                          <a:latin typeface="Calibri"/>
                        </a:rPr>
                        <a:t>Instruction</a:t>
                      </a: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217"/>
                    </a:solidFill>
                  </a:tcPr>
                </a:tc>
                <a:tc>
                  <a:txBody>
                    <a:bodyPr/>
                    <a:lstStyle/>
                    <a:p>
                      <a:pPr lvl="0" algn="ctr">
                        <a:buNone/>
                      </a:pPr>
                      <a:r>
                        <a:rPr lang="en-GB" sz="1400" b="1" err="1">
                          <a:effectLst/>
                          <a:latin typeface="Calibri"/>
                        </a:rPr>
                        <a:t>Fromat</a:t>
                      </a: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217"/>
                    </a:solidFill>
                  </a:tcPr>
                </a:tc>
                <a:tc>
                  <a:txBody>
                    <a:bodyPr/>
                    <a:lstStyle/>
                    <a:p>
                      <a:pPr lvl="0" algn="ctr">
                        <a:buNone/>
                      </a:pPr>
                      <a:r>
                        <a:rPr lang="en-GB" sz="1400" b="1" err="1">
                          <a:effectLst/>
                          <a:latin typeface="Calibri"/>
                        </a:rPr>
                        <a:t>Opcade</a:t>
                      </a: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217"/>
                    </a:solidFill>
                  </a:tcPr>
                </a:tc>
                <a:tc>
                  <a:txBody>
                    <a:bodyPr/>
                    <a:lstStyle/>
                    <a:p>
                      <a:pPr lvl="0" algn="ctr">
                        <a:buNone/>
                      </a:pPr>
                      <a:r>
                        <a:rPr lang="en-GB" sz="1400" b="1">
                          <a:effectLst/>
                          <a:latin typeface="Calibri"/>
                        </a:rPr>
                        <a:t>Funct3</a:t>
                      </a: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217"/>
                    </a:solidFill>
                  </a:tcPr>
                </a:tc>
                <a:tc>
                  <a:txBody>
                    <a:bodyPr/>
                    <a:lstStyle/>
                    <a:p>
                      <a:pPr lvl="0" algn="ctr">
                        <a:buNone/>
                      </a:pPr>
                      <a:r>
                        <a:rPr lang="en-GB" sz="1400" b="1">
                          <a:effectLst/>
                          <a:latin typeface="Calibri"/>
                        </a:rPr>
                        <a:t>Funct7</a:t>
                      </a: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217"/>
                    </a:solidFill>
                  </a:tcPr>
                </a:tc>
                <a:tc>
                  <a:txBody>
                    <a:bodyPr/>
                    <a:lstStyle/>
                    <a:p>
                      <a:pPr lvl="0" algn="ctr">
                        <a:buNone/>
                      </a:pPr>
                      <a:r>
                        <a:rPr lang="en-GB" sz="1400">
                          <a:effectLst/>
                          <a:latin typeface="Calibri"/>
                        </a:rPr>
                        <a:t>Description</a:t>
                      </a: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217"/>
                    </a:solidFill>
                  </a:tcPr>
                </a:tc>
                <a:extLst>
                  <a:ext uri="{0D108BD9-81ED-4DB2-BD59-A6C34878D82A}">
                    <a16:rowId xmlns:a16="http://schemas.microsoft.com/office/drawing/2014/main" val="2527845863"/>
                  </a:ext>
                </a:extLst>
              </a:tr>
              <a:tr h="560048">
                <a:tc>
                  <a:txBody>
                    <a:bodyPr/>
                    <a:lstStyle/>
                    <a:p>
                      <a:pPr algn="ctr" rtl="0" fontAlgn="base"/>
                      <a:r>
                        <a:rPr lang="en-GB" sz="1400" b="1">
                          <a:effectLst/>
                          <a:latin typeface="Calibri"/>
                        </a:rPr>
                        <a:t>rem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R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0110011 </a:t>
                      </a:r>
                      <a:endParaRPr lang="en-US"/>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0x6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0x01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err="1">
                          <a:effectLst/>
                          <a:latin typeface="Calibri"/>
                        </a:rPr>
                        <a:t>rd</a:t>
                      </a:r>
                      <a:r>
                        <a:rPr lang="en-GB" sz="1400" b="1">
                          <a:effectLst/>
                          <a:latin typeface="Calibri"/>
                        </a:rPr>
                        <a:t> = rs1 % rs2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0010927"/>
                  </a:ext>
                </a:extLst>
              </a:tr>
              <a:tr h="560048">
                <a:tc>
                  <a:txBody>
                    <a:bodyPr/>
                    <a:lstStyle/>
                    <a:p>
                      <a:pPr algn="ctr" rtl="0" fontAlgn="base"/>
                      <a:r>
                        <a:rPr lang="en-GB" sz="1400" b="1" err="1">
                          <a:effectLst/>
                          <a:latin typeface="Calibri"/>
                        </a:rPr>
                        <a:t>remu</a:t>
                      </a:r>
                      <a:r>
                        <a:rPr lang="en-GB" sz="1400" b="1">
                          <a:effectLst/>
                          <a:latin typeface="Calibri"/>
                        </a:rPr>
                        <a:t>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R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0110011 </a:t>
                      </a:r>
                      <a:endParaRPr lang="en-US"/>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0x7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0x01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err="1">
                          <a:effectLst/>
                          <a:latin typeface="Calibri"/>
                        </a:rPr>
                        <a:t>rd</a:t>
                      </a:r>
                      <a:r>
                        <a:rPr lang="en-GB" sz="1400" b="1">
                          <a:effectLst/>
                          <a:latin typeface="Calibri"/>
                        </a:rPr>
                        <a:t> = rs1 % rs2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459827"/>
                  </a:ext>
                </a:extLst>
              </a:tr>
              <a:tr h="560048">
                <a:tc>
                  <a:txBody>
                    <a:bodyPr/>
                    <a:lstStyle/>
                    <a:p>
                      <a:pPr algn="ctr" rtl="0" fontAlgn="base"/>
                      <a:r>
                        <a:rPr lang="en-GB" sz="1400" b="1" err="1">
                          <a:effectLst/>
                          <a:latin typeface="Calibri"/>
                        </a:rPr>
                        <a:t>mulw</a:t>
                      </a:r>
                      <a:r>
                        <a:rPr lang="en-GB" sz="1400" b="1">
                          <a:effectLst/>
                          <a:latin typeface="Calibri"/>
                        </a:rPr>
                        <a:t>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R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0111011 </a:t>
                      </a:r>
                      <a:endParaRPr lang="en-US"/>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0x0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0x01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err="1">
                          <a:effectLst/>
                          <a:latin typeface="Calibri"/>
                        </a:rPr>
                        <a:t>rd</a:t>
                      </a:r>
                      <a:r>
                        <a:rPr lang="en-GB" sz="1400" b="1">
                          <a:effectLst/>
                          <a:latin typeface="Calibri"/>
                        </a:rPr>
                        <a:t> = rs1[31:0] * rs2[31:0] (sign extend)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763468"/>
                  </a:ext>
                </a:extLst>
              </a:tr>
              <a:tr h="560048">
                <a:tc>
                  <a:txBody>
                    <a:bodyPr/>
                    <a:lstStyle/>
                    <a:p>
                      <a:pPr algn="ctr" rtl="0" fontAlgn="base"/>
                      <a:r>
                        <a:rPr lang="en-GB" sz="1400" b="1" err="1">
                          <a:effectLst/>
                          <a:latin typeface="Calibri"/>
                        </a:rPr>
                        <a:t>divw</a:t>
                      </a:r>
                      <a:r>
                        <a:rPr lang="en-GB" sz="1400" b="1">
                          <a:effectLst/>
                          <a:latin typeface="Calibri"/>
                        </a:rPr>
                        <a:t>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R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0111011 </a:t>
                      </a:r>
                      <a:endParaRPr lang="en-US"/>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0x4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0x01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err="1">
                          <a:effectLst/>
                          <a:latin typeface="Calibri"/>
                        </a:rPr>
                        <a:t>rd</a:t>
                      </a:r>
                      <a:r>
                        <a:rPr lang="en-GB" sz="1400" b="1">
                          <a:effectLst/>
                          <a:latin typeface="Calibri"/>
                        </a:rPr>
                        <a:t> = rs1[31:0] / rs2[31:0] (sign extend)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9178634"/>
                  </a:ext>
                </a:extLst>
              </a:tr>
              <a:tr h="560048">
                <a:tc>
                  <a:txBody>
                    <a:bodyPr/>
                    <a:lstStyle/>
                    <a:p>
                      <a:pPr algn="ctr" rtl="0" fontAlgn="base"/>
                      <a:r>
                        <a:rPr lang="en-GB" sz="1400" b="1" err="1">
                          <a:effectLst/>
                          <a:latin typeface="Calibri"/>
                        </a:rPr>
                        <a:t>divuw</a:t>
                      </a:r>
                      <a:r>
                        <a:rPr lang="en-GB" sz="1400" b="1">
                          <a:effectLst/>
                          <a:latin typeface="Calibri"/>
                        </a:rPr>
                        <a:t>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R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0111011 </a:t>
                      </a:r>
                      <a:endParaRPr lang="en-US"/>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0x5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0x01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err="1">
                          <a:effectLst/>
                          <a:latin typeface="Calibri"/>
                        </a:rPr>
                        <a:t>rd</a:t>
                      </a:r>
                      <a:r>
                        <a:rPr lang="en-GB" sz="1400" b="1">
                          <a:effectLst/>
                          <a:latin typeface="Calibri"/>
                        </a:rPr>
                        <a:t> = rs1[31:0] / rs2[31:0] (sign extend)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5320017"/>
                  </a:ext>
                </a:extLst>
              </a:tr>
              <a:tr h="560048">
                <a:tc>
                  <a:txBody>
                    <a:bodyPr/>
                    <a:lstStyle/>
                    <a:p>
                      <a:pPr algn="ctr" rtl="0" fontAlgn="base"/>
                      <a:r>
                        <a:rPr lang="en-GB" sz="1400" b="1" err="1">
                          <a:effectLst/>
                          <a:latin typeface="Calibri"/>
                        </a:rPr>
                        <a:t>remw</a:t>
                      </a:r>
                      <a:r>
                        <a:rPr lang="en-GB" sz="1400" b="1">
                          <a:effectLst/>
                          <a:latin typeface="Calibri"/>
                        </a:rPr>
                        <a:t>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R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0111011 </a:t>
                      </a:r>
                      <a:endParaRPr lang="en-US"/>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0x6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0x01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err="1">
                          <a:effectLst/>
                          <a:latin typeface="Calibri"/>
                        </a:rPr>
                        <a:t>rd</a:t>
                      </a:r>
                      <a:r>
                        <a:rPr lang="en-GB" sz="1400" b="1">
                          <a:effectLst/>
                          <a:latin typeface="Calibri"/>
                        </a:rPr>
                        <a:t> = rs1[31:0] % rs2[31:0] (sign extend)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4365643"/>
                  </a:ext>
                </a:extLst>
              </a:tr>
              <a:tr h="560048">
                <a:tc>
                  <a:txBody>
                    <a:bodyPr/>
                    <a:lstStyle/>
                    <a:p>
                      <a:pPr algn="ctr" rtl="0" fontAlgn="base"/>
                      <a:r>
                        <a:rPr lang="en-GB" sz="1400" b="1" err="1">
                          <a:effectLst/>
                          <a:latin typeface="Calibri"/>
                        </a:rPr>
                        <a:t>remuw</a:t>
                      </a:r>
                      <a:r>
                        <a:rPr lang="en-GB" sz="1400" b="1">
                          <a:effectLst/>
                          <a:latin typeface="Calibri"/>
                        </a:rPr>
                        <a:t>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R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0111011 </a:t>
                      </a:r>
                      <a:endParaRPr lang="en-US"/>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0x7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a:effectLst/>
                          <a:latin typeface="Calibri"/>
                        </a:rPr>
                        <a:t>0x01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GB" sz="1400" b="1" err="1">
                          <a:effectLst/>
                          <a:latin typeface="Calibri"/>
                        </a:rPr>
                        <a:t>rd</a:t>
                      </a:r>
                      <a:r>
                        <a:rPr lang="en-GB" sz="1400" b="1">
                          <a:effectLst/>
                          <a:latin typeface="Calibri"/>
                        </a:rPr>
                        <a:t> = rs1[31:0] % rs2[31:0] (sign extend) </a:t>
                      </a:r>
                      <a:endParaRPr lang="en-GB" sz="1400">
                        <a:effectLst/>
                        <a:latin typeface="Calibri"/>
                      </a:endParaRPr>
                    </a:p>
                  </a:txBody>
                  <a:tcPr marL="46673" marR="46673" marT="32004" marB="320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8104418"/>
                  </a:ext>
                </a:extLst>
              </a:tr>
            </a:tbl>
          </a:graphicData>
        </a:graphic>
      </p:graphicFrame>
    </p:spTree>
    <p:extLst>
      <p:ext uri="{BB962C8B-B14F-4D97-AF65-F5344CB8AC3E}">
        <p14:creationId xmlns:p14="http://schemas.microsoft.com/office/powerpoint/2010/main" val="1061044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Autofit/>
          </a:bodyPr>
          <a:lstStyle/>
          <a:p>
            <a:r>
              <a:rPr lang="en-GB" sz="3200" b="1">
                <a:solidFill>
                  <a:schemeClr val="bg1"/>
                </a:solidFill>
                <a:cs typeface="Calibri Light"/>
              </a:rPr>
              <a:t>Control Signals of M-Extension</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Box 2">
            <a:extLst>
              <a:ext uri="{FF2B5EF4-FFF2-40B4-BE49-F238E27FC236}">
                <a16:creationId xmlns:a16="http://schemas.microsoft.com/office/drawing/2014/main" id="{757B3764-543C-C12A-26F5-DFAAD3FD67CF}"/>
              </a:ext>
            </a:extLst>
          </p:cNvPr>
          <p:cNvSpPr txBox="1"/>
          <p:nvPr/>
        </p:nvSpPr>
        <p:spPr>
          <a:xfrm>
            <a:off x="895349" y="1718128"/>
            <a:ext cx="1103720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800">
                <a:cs typeface="Calibri" panose="020F0502020204030204"/>
              </a:rPr>
              <a:t>Control Signal from main decoder:</a:t>
            </a:r>
          </a:p>
          <a:p>
            <a:pPr marL="914400" lvl="1" indent="-457200">
              <a:buFont typeface="Calibri"/>
              <a:buChar char="-"/>
            </a:pPr>
            <a:r>
              <a:rPr lang="en-US" sz="2800" err="1">
                <a:cs typeface="Calibri" panose="020F0502020204030204"/>
              </a:rPr>
              <a:t>IM_Sel</a:t>
            </a:r>
            <a:r>
              <a:rPr lang="en-US" sz="2800">
                <a:cs typeface="Calibri" panose="020F0502020204030204"/>
              </a:rPr>
              <a:t>: </a:t>
            </a:r>
            <a:r>
              <a:rPr lang="en-US" sz="2800">
                <a:ea typeface="+mn-lt"/>
                <a:cs typeface="+mn-lt"/>
              </a:rPr>
              <a:t>it acts as an enable signal for the M-extension block and as a select signal for a 2x1 multiplexer. This mux chooses between the output of the M-extension block and the ALU block.</a:t>
            </a:r>
          </a:p>
          <a:p>
            <a:pPr marL="914400" lvl="1" indent="-457200">
              <a:buFont typeface="Calibri"/>
              <a:buChar char="-"/>
            </a:pPr>
            <a:r>
              <a:rPr lang="en-US" sz="2800" err="1">
                <a:cs typeface="Calibri" panose="020F0502020204030204"/>
              </a:rPr>
              <a:t>IsWord</a:t>
            </a:r>
            <a:r>
              <a:rPr lang="en-US" sz="2800">
                <a:cs typeface="Calibri" panose="020F0502020204030204"/>
              </a:rPr>
              <a:t>: specifies the word instructions</a:t>
            </a:r>
          </a:p>
        </p:txBody>
      </p:sp>
      <p:sp>
        <p:nvSpPr>
          <p:cNvPr id="4" name="TextBox 3">
            <a:extLst>
              <a:ext uri="{FF2B5EF4-FFF2-40B4-BE49-F238E27FC236}">
                <a16:creationId xmlns:a16="http://schemas.microsoft.com/office/drawing/2014/main" id="{CEE874F1-64A9-ACB2-9954-3F23079218B5}"/>
              </a:ext>
            </a:extLst>
          </p:cNvPr>
          <p:cNvSpPr txBox="1"/>
          <p:nvPr/>
        </p:nvSpPr>
        <p:spPr>
          <a:xfrm>
            <a:off x="901700" y="3962400"/>
            <a:ext cx="11049000"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800">
                <a:cs typeface="Calibri"/>
              </a:rPr>
              <a:t>Control Signal from ALU decoder:</a:t>
            </a:r>
          </a:p>
          <a:p>
            <a:pPr marL="742950" lvl="1" indent="-285750">
              <a:buFont typeface="Calibri,Sans-Serif"/>
              <a:buChar char="-"/>
            </a:pPr>
            <a:r>
              <a:rPr lang="en-US" sz="2800" err="1">
                <a:cs typeface="Calibri"/>
              </a:rPr>
              <a:t>ALUControl</a:t>
            </a:r>
            <a:r>
              <a:rPr lang="en-US" sz="2800">
                <a:cs typeface="Calibri"/>
              </a:rPr>
              <a:t>: 4-bit signal to specify one instruction from M-extension instruction</a:t>
            </a:r>
          </a:p>
          <a:p>
            <a:pPr lvl="1"/>
            <a:endParaRPr lang="en-US" sz="2800">
              <a:cs typeface="Calibri"/>
            </a:endParaRPr>
          </a:p>
          <a:p>
            <a:endParaRPr lang="en-US">
              <a:cs typeface="Calibri"/>
            </a:endParaRPr>
          </a:p>
        </p:txBody>
      </p:sp>
    </p:spTree>
    <p:extLst>
      <p:ext uri="{BB962C8B-B14F-4D97-AF65-F5344CB8AC3E}">
        <p14:creationId xmlns:p14="http://schemas.microsoft.com/office/powerpoint/2010/main" val="3589021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latin typeface="Calibri Light"/>
                <a:cs typeface="Calibri Light"/>
              </a:rPr>
              <a:t>Microarchitecture of M-Extension.</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pic>
        <p:nvPicPr>
          <p:cNvPr id="9" name="Graphic 8">
            <a:extLst>
              <a:ext uri="{FF2B5EF4-FFF2-40B4-BE49-F238E27FC236}">
                <a16:creationId xmlns:a16="http://schemas.microsoft.com/office/drawing/2014/main" id="{A77120B0-8B2F-8560-3597-E815B7E540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54343" y="1397000"/>
            <a:ext cx="8023014" cy="4991100"/>
          </a:xfrm>
          <a:prstGeom prst="rect">
            <a:avLst/>
          </a:prstGeom>
        </p:spPr>
      </p:pic>
    </p:spTree>
    <p:extLst>
      <p:ext uri="{BB962C8B-B14F-4D97-AF65-F5344CB8AC3E}">
        <p14:creationId xmlns:p14="http://schemas.microsoft.com/office/powerpoint/2010/main" val="1738155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cs typeface="Calibri Light"/>
              </a:rPr>
              <a:t>Microarchitecture of M-Extension.</a:t>
            </a:r>
            <a:endParaRPr lang="en-US"/>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cs typeface="Calibri"/>
              </a:rPr>
              <a:t>The microarchitecture consists of:</a:t>
            </a:r>
          </a:p>
          <a:p>
            <a:pPr lvl="1">
              <a:buFont typeface="Calibri" panose="020B0604020202020204" pitchFamily="34" charset="0"/>
              <a:buChar char="-"/>
            </a:pPr>
            <a:r>
              <a:rPr lang="en-US" sz="3200">
                <a:cs typeface="Calibri"/>
              </a:rPr>
              <a:t>Input Blocks</a:t>
            </a:r>
          </a:p>
          <a:p>
            <a:pPr lvl="1">
              <a:buFont typeface="Calibri" panose="020B0604020202020204" pitchFamily="34" charset="0"/>
              <a:buChar char="-"/>
            </a:pPr>
            <a:r>
              <a:rPr lang="en-US" sz="3200">
                <a:cs typeface="Calibri"/>
              </a:rPr>
              <a:t>Multiplication and Division Blocks</a:t>
            </a:r>
          </a:p>
          <a:p>
            <a:pPr lvl="2"/>
            <a:r>
              <a:rPr lang="en-US" sz="2800">
                <a:cs typeface="Calibri"/>
              </a:rPr>
              <a:t>Performing </a:t>
            </a:r>
            <a:r>
              <a:rPr lang="en-US" sz="2800" b="1">
                <a:cs typeface="Calibri"/>
              </a:rPr>
              <a:t>unsigned</a:t>
            </a:r>
            <a:r>
              <a:rPr lang="en-US" sz="2800">
                <a:cs typeface="Calibri"/>
              </a:rPr>
              <a:t> operations</a:t>
            </a:r>
          </a:p>
          <a:p>
            <a:pPr lvl="1">
              <a:buFont typeface="Calibri" panose="020B0604020202020204" pitchFamily="34" charset="0"/>
              <a:buChar char="-"/>
            </a:pPr>
            <a:r>
              <a:rPr lang="en-US" sz="3200">
                <a:cs typeface="Calibri"/>
              </a:rPr>
              <a:t>Output blocks</a:t>
            </a:r>
          </a:p>
          <a:p>
            <a:pPr lvl="1">
              <a:buFont typeface="Calibri" panose="020B0604020202020204" pitchFamily="34" charset="0"/>
              <a:buChar char="-"/>
            </a:pPr>
            <a:r>
              <a:rPr lang="en-US" sz="3200">
                <a:cs typeface="Calibri"/>
              </a:rPr>
              <a:t>Controller</a:t>
            </a:r>
          </a:p>
          <a:p>
            <a:pPr lvl="1">
              <a:buFont typeface="Calibri" panose="020B0604020202020204" pitchFamily="34" charset="0"/>
              <a:buChar char="-"/>
            </a:pPr>
            <a:endParaRPr lang="en-US" sz="3200">
              <a:cs typeface="Calibri"/>
            </a:endParaRPr>
          </a:p>
        </p:txBody>
      </p:sp>
    </p:spTree>
    <p:extLst>
      <p:ext uri="{BB962C8B-B14F-4D97-AF65-F5344CB8AC3E}">
        <p14:creationId xmlns:p14="http://schemas.microsoft.com/office/powerpoint/2010/main" val="14135098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Multiplier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15268" y="1589510"/>
            <a:ext cx="5283928"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err="1"/>
              <a:t>Mul_in</a:t>
            </a:r>
            <a:r>
              <a:rPr lang="en-US" sz="3600"/>
              <a:t> Block:</a:t>
            </a:r>
          </a:p>
          <a:p>
            <a:pPr lvl="1">
              <a:buFont typeface="Calibri" panose="020B0604020202020204" pitchFamily="34" charset="0"/>
              <a:buChar char="-"/>
            </a:pPr>
            <a:r>
              <a:rPr lang="en-US" sz="3200">
                <a:cs typeface="Calibri"/>
              </a:rPr>
              <a:t>adjust the two inputs </a:t>
            </a:r>
            <a:r>
              <a:rPr lang="en-US" sz="3200" err="1">
                <a:cs typeface="Calibri"/>
              </a:rPr>
              <a:t>srcA</a:t>
            </a:r>
            <a:r>
              <a:rPr lang="en-US" sz="3200">
                <a:cs typeface="Calibri"/>
              </a:rPr>
              <a:t> and </a:t>
            </a:r>
            <a:r>
              <a:rPr lang="en-US" sz="3200" err="1">
                <a:cs typeface="Calibri"/>
              </a:rPr>
              <a:t>srcB</a:t>
            </a:r>
            <a:r>
              <a:rPr lang="en-US" sz="3200">
                <a:cs typeface="Calibri"/>
              </a:rPr>
              <a:t> to get the proper multiplicand and multiplier</a:t>
            </a:r>
          </a:p>
        </p:txBody>
      </p:sp>
      <p:pic>
        <p:nvPicPr>
          <p:cNvPr id="2065" name="Picture 2064">
            <a:extLst>
              <a:ext uri="{FF2B5EF4-FFF2-40B4-BE49-F238E27FC236}">
                <a16:creationId xmlns:a16="http://schemas.microsoft.com/office/drawing/2014/main" id="{89C87588-4146-1711-AE6F-2E9DD374421C}"/>
              </a:ext>
            </a:extLst>
          </p:cNvPr>
          <p:cNvPicPr>
            <a:picLocks noChangeAspect="1"/>
          </p:cNvPicPr>
          <p:nvPr/>
        </p:nvPicPr>
        <p:blipFill rotWithShape="1">
          <a:blip r:embed="rId5"/>
          <a:srcRect r="33884"/>
          <a:stretch/>
        </p:blipFill>
        <p:spPr>
          <a:xfrm>
            <a:off x="6096000" y="2566150"/>
            <a:ext cx="5866705" cy="2647208"/>
          </a:xfrm>
          <a:prstGeom prst="rect">
            <a:avLst/>
          </a:prstGeom>
        </p:spPr>
      </p:pic>
    </p:spTree>
    <p:extLst>
      <p:ext uri="{BB962C8B-B14F-4D97-AF65-F5344CB8AC3E}">
        <p14:creationId xmlns:p14="http://schemas.microsoft.com/office/powerpoint/2010/main" val="18000468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Multiplier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latin typeface="Calibri"/>
                <a:cs typeface="Calibri"/>
              </a:rPr>
              <a:t>Each instruction needs a proper adjustment.</a:t>
            </a:r>
          </a:p>
          <a:p>
            <a:pPr lvl="1">
              <a:buFont typeface="Calibri" panose="020B0604020202020204" pitchFamily="34" charset="0"/>
              <a:buChar char="-"/>
            </a:pPr>
            <a:r>
              <a:rPr lang="en-US" b="1" err="1">
                <a:latin typeface="Calibri"/>
                <a:cs typeface="Calibri"/>
              </a:rPr>
              <a:t>mul</a:t>
            </a:r>
            <a:r>
              <a:rPr lang="en-US" b="1">
                <a:latin typeface="Calibri"/>
                <a:cs typeface="Calibri"/>
              </a:rPr>
              <a:t> and </a:t>
            </a:r>
            <a:r>
              <a:rPr lang="en-US" b="1" err="1">
                <a:latin typeface="Calibri"/>
                <a:cs typeface="Calibri"/>
              </a:rPr>
              <a:t>mulh</a:t>
            </a:r>
            <a:r>
              <a:rPr lang="en-US" b="1">
                <a:latin typeface="Calibri"/>
                <a:cs typeface="Calibri"/>
              </a:rPr>
              <a:t>:</a:t>
            </a:r>
            <a:r>
              <a:rPr lang="en-US">
                <a:latin typeface="Calibri"/>
                <a:cs typeface="Calibri"/>
              </a:rPr>
              <a:t> if either one of the two inputs is negative, get its positive value using two’s complement.</a:t>
            </a:r>
          </a:p>
          <a:p>
            <a:pPr lvl="1">
              <a:buFont typeface="Calibri" panose="020B0604020202020204" pitchFamily="34" charset="0"/>
              <a:buChar char="-"/>
            </a:pPr>
            <a:r>
              <a:rPr lang="en-US" b="1" err="1">
                <a:latin typeface="Calibri"/>
                <a:cs typeface="Calibri"/>
              </a:rPr>
              <a:t>mulhsu</a:t>
            </a:r>
            <a:r>
              <a:rPr lang="en-US" b="1">
                <a:latin typeface="Calibri"/>
                <a:cs typeface="Calibri"/>
              </a:rPr>
              <a:t>:</a:t>
            </a:r>
            <a:r>
              <a:rPr lang="en-US">
                <a:latin typeface="Calibri"/>
                <a:cs typeface="Calibri"/>
              </a:rPr>
              <a:t> if the multiplicand is negative, get its positive value using two’s complement.</a:t>
            </a:r>
          </a:p>
          <a:p>
            <a:pPr lvl="1">
              <a:buFont typeface="Calibri" panose="020B0604020202020204" pitchFamily="34" charset="0"/>
              <a:buChar char="-"/>
            </a:pPr>
            <a:r>
              <a:rPr lang="en-US" b="1" err="1">
                <a:latin typeface="Calibri"/>
                <a:cs typeface="Calibri"/>
              </a:rPr>
              <a:t>mulhu</a:t>
            </a:r>
            <a:r>
              <a:rPr lang="en-US" b="1">
                <a:latin typeface="Calibri"/>
                <a:cs typeface="Calibri"/>
              </a:rPr>
              <a:t>:</a:t>
            </a:r>
            <a:r>
              <a:rPr lang="en-US">
                <a:latin typeface="Calibri"/>
                <a:cs typeface="Calibri"/>
              </a:rPr>
              <a:t> no adjustment needed.</a:t>
            </a:r>
          </a:p>
          <a:p>
            <a:pPr lvl="1">
              <a:buFont typeface="Calibri" panose="020B0604020202020204" pitchFamily="34" charset="0"/>
              <a:buChar char="-"/>
            </a:pPr>
            <a:r>
              <a:rPr lang="en-US" b="1" err="1">
                <a:latin typeface="Calibri"/>
                <a:cs typeface="Calibri"/>
              </a:rPr>
              <a:t>mulw</a:t>
            </a:r>
            <a:r>
              <a:rPr lang="en-US" b="1">
                <a:latin typeface="Calibri"/>
                <a:cs typeface="Calibri"/>
              </a:rPr>
              <a:t>:</a:t>
            </a:r>
            <a:r>
              <a:rPr lang="en-US">
                <a:latin typeface="Calibri"/>
                <a:cs typeface="Calibri"/>
              </a:rPr>
              <a:t> take only the first 32-bit since it’s a word operation and get the positive value if there is a negative input.</a:t>
            </a:r>
          </a:p>
        </p:txBody>
      </p:sp>
    </p:spTree>
    <p:extLst>
      <p:ext uri="{BB962C8B-B14F-4D97-AF65-F5344CB8AC3E}">
        <p14:creationId xmlns:p14="http://schemas.microsoft.com/office/powerpoint/2010/main" val="3846501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Multiplier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15267" y="1711974"/>
            <a:ext cx="4881157" cy="278681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cs typeface="Calibri"/>
              </a:rPr>
              <a:t>Booth Block:</a:t>
            </a:r>
          </a:p>
          <a:p>
            <a:pPr lvl="1"/>
            <a:r>
              <a:rPr lang="en-US" sz="2800">
                <a:cs typeface="Calibri"/>
              </a:rPr>
              <a:t>Performs the multiplication using fast algorithm</a:t>
            </a:r>
          </a:p>
        </p:txBody>
      </p:sp>
      <p:pic>
        <p:nvPicPr>
          <p:cNvPr id="43" name="Picture 42">
            <a:extLst>
              <a:ext uri="{FF2B5EF4-FFF2-40B4-BE49-F238E27FC236}">
                <a16:creationId xmlns:a16="http://schemas.microsoft.com/office/drawing/2014/main" id="{7A99AB13-E3ED-2F9B-2BD7-58DD913DAFE5}"/>
              </a:ext>
            </a:extLst>
          </p:cNvPr>
          <p:cNvPicPr>
            <a:picLocks noChangeAspect="1"/>
          </p:cNvPicPr>
          <p:nvPr/>
        </p:nvPicPr>
        <p:blipFill rotWithShape="1">
          <a:blip r:embed="rId5"/>
          <a:srcRect r="25481"/>
          <a:stretch/>
        </p:blipFill>
        <p:spPr>
          <a:xfrm>
            <a:off x="5970578" y="2661904"/>
            <a:ext cx="5754245" cy="2664041"/>
          </a:xfrm>
          <a:prstGeom prst="rect">
            <a:avLst/>
          </a:prstGeom>
        </p:spPr>
      </p:pic>
    </p:spTree>
    <p:extLst>
      <p:ext uri="{BB962C8B-B14F-4D97-AF65-F5344CB8AC3E}">
        <p14:creationId xmlns:p14="http://schemas.microsoft.com/office/powerpoint/2010/main" val="26797087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r>
              <a:rPr lang="en-GB" b="1">
                <a:solidFill>
                  <a:schemeClr val="bg1"/>
                </a:solidFill>
                <a:cs typeface="Calibri Light"/>
              </a:rPr>
              <a:t>Multiplier</a:t>
            </a:r>
            <a:endParaRPr lang="en-US">
              <a:solidFill>
                <a:schemeClr val="bg1"/>
              </a:solidFill>
            </a:endParaRP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96910" y="1589510"/>
            <a:ext cx="10386607"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cs typeface="Calibri"/>
              </a:rPr>
              <a:t>Multiplier Algorithm:</a:t>
            </a:r>
          </a:p>
          <a:p>
            <a:pPr lvl="1">
              <a:buAutoNum type="arabicPeriod"/>
            </a:pPr>
            <a:r>
              <a:rPr lang="en-US" sz="2000">
                <a:latin typeface="Calibri"/>
                <a:cs typeface="Times New Roman"/>
              </a:rPr>
              <a:t>Initialization</a:t>
            </a:r>
          </a:p>
          <a:p>
            <a:pPr lvl="2"/>
            <a:r>
              <a:rPr lang="en-US">
                <a:latin typeface="Calibri"/>
                <a:cs typeface="Times New Roman"/>
              </a:rPr>
              <a:t>Load the multiplier.</a:t>
            </a:r>
          </a:p>
          <a:p>
            <a:pPr lvl="2"/>
            <a:r>
              <a:rPr lang="en-US">
                <a:latin typeface="Calibri"/>
                <a:cs typeface="Times New Roman"/>
              </a:rPr>
              <a:t>Set the counter to 64 (for 64-bit multiplication).</a:t>
            </a:r>
          </a:p>
          <a:p>
            <a:pPr lvl="1">
              <a:buAutoNum type="arabicPeriod"/>
            </a:pPr>
            <a:r>
              <a:rPr lang="en-US" sz="2000">
                <a:latin typeface="Calibri"/>
                <a:cs typeface="Times New Roman"/>
              </a:rPr>
              <a:t>Iterative Multiplication in MUL State:</a:t>
            </a:r>
          </a:p>
          <a:p>
            <a:pPr lvl="2"/>
            <a:r>
              <a:rPr lang="en-US">
                <a:latin typeface="Calibri"/>
                <a:cs typeface="Times New Roman"/>
              </a:rPr>
              <a:t>Check the LSB of the multiplier.</a:t>
            </a:r>
          </a:p>
          <a:p>
            <a:pPr lvl="2"/>
            <a:r>
              <a:rPr lang="en-US">
                <a:latin typeface="Calibri"/>
                <a:cs typeface="Times New Roman"/>
              </a:rPr>
              <a:t>If 1, add the multiplicand to the accumulator, if 0, do nothing</a:t>
            </a:r>
          </a:p>
          <a:p>
            <a:pPr lvl="2"/>
            <a:r>
              <a:rPr lang="en-US">
                <a:latin typeface="Calibri"/>
                <a:cs typeface="Times New Roman"/>
              </a:rPr>
              <a:t>Perform an arithmetic right shift on the combined registers {carry, accumulator, and multiplier}.</a:t>
            </a:r>
          </a:p>
          <a:p>
            <a:pPr lvl="2"/>
            <a:r>
              <a:rPr lang="en-US">
                <a:latin typeface="Calibri"/>
                <a:cs typeface="Times New Roman"/>
              </a:rPr>
              <a:t>Decrement counter.</a:t>
            </a:r>
          </a:p>
          <a:p>
            <a:pPr lvl="1">
              <a:buAutoNum type="arabicPeriod"/>
            </a:pPr>
            <a:r>
              <a:rPr lang="en-US" sz="2000">
                <a:latin typeface="Calibri"/>
                <a:cs typeface="Times New Roman"/>
              </a:rPr>
              <a:t>Result</a:t>
            </a:r>
          </a:p>
          <a:p>
            <a:pPr lvl="2"/>
            <a:r>
              <a:rPr lang="en-US">
                <a:latin typeface="Calibri"/>
                <a:cs typeface="Times New Roman"/>
              </a:rPr>
              <a:t>If the counter reaches 0, the result is in the combined accumulator and multiplier.</a:t>
            </a:r>
          </a:p>
          <a:p>
            <a:pPr lvl="1">
              <a:buAutoNum type="arabicPeriod"/>
            </a:pPr>
            <a:endParaRPr lang="en-US" sz="1800">
              <a:latin typeface="Times New Roman"/>
              <a:cs typeface="Times New Roman"/>
            </a:endParaRPr>
          </a:p>
          <a:p>
            <a:pPr marL="914400" lvl="2" indent="0">
              <a:buNone/>
            </a:pPr>
            <a:endParaRPr lang="en-US" sz="1200">
              <a:latin typeface="Times New Roman"/>
              <a:cs typeface="Times New Roman"/>
            </a:endParaRPr>
          </a:p>
        </p:txBody>
      </p:sp>
    </p:spTree>
    <p:extLst>
      <p:ext uri="{BB962C8B-B14F-4D97-AF65-F5344CB8AC3E}">
        <p14:creationId xmlns:p14="http://schemas.microsoft.com/office/powerpoint/2010/main" val="1134384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49DE9E-C668-B00B-3C91-CAB87FA0557D}"/>
              </a:ext>
            </a:extLst>
          </p:cNvPr>
          <p:cNvSpPr/>
          <p:nvPr/>
        </p:nvSpPr>
        <p:spPr>
          <a:xfrm>
            <a:off x="0" y="652249"/>
            <a:ext cx="12192000" cy="7390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C660344-EEAC-2AF1-68A3-C7AB43C1B70E}"/>
              </a:ext>
            </a:extLst>
          </p:cNvPr>
          <p:cNvSpPr>
            <a:spLocks noGrp="1"/>
          </p:cNvSpPr>
          <p:nvPr>
            <p:ph type="title"/>
          </p:nvPr>
        </p:nvSpPr>
        <p:spPr>
          <a:xfrm>
            <a:off x="896911" y="734376"/>
            <a:ext cx="9605372" cy="594180"/>
          </a:xfrm>
        </p:spPr>
        <p:txBody>
          <a:bodyPr>
            <a:normAutofit fontScale="90000"/>
          </a:bodyPr>
          <a:lstStyle/>
          <a:p>
            <a:pPr>
              <a:buClr>
                <a:schemeClr val="bg1"/>
              </a:buClr>
            </a:pPr>
            <a:r>
              <a:rPr lang="en-GB" b="1">
                <a:solidFill>
                  <a:schemeClr val="bg1"/>
                </a:solidFill>
                <a:cs typeface="Calibri Light"/>
              </a:rPr>
              <a:t>Multiplier</a:t>
            </a:r>
          </a:p>
        </p:txBody>
      </p:sp>
      <p:pic>
        <p:nvPicPr>
          <p:cNvPr id="2050" name="Picture 2" descr="Home [eng.alexu.edu.eg]">
            <a:extLst>
              <a:ext uri="{FF2B5EF4-FFF2-40B4-BE49-F238E27FC236}">
                <a16:creationId xmlns:a16="http://schemas.microsoft.com/office/drawing/2014/main" id="{6635D01F-CB81-6CAA-40F5-FB844F714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844" y="51054"/>
            <a:ext cx="1565168" cy="655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i-Vision">
            <a:extLst>
              <a:ext uri="{FF2B5EF4-FFF2-40B4-BE49-F238E27FC236}">
                <a16:creationId xmlns:a16="http://schemas.microsoft.com/office/drawing/2014/main" id="{2D6E1726-71B7-7A39-7E26-63FA069B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8" y="86857"/>
            <a:ext cx="1899000" cy="5941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troduction to the RISC-V Instruction Set CKB-VM and its Requirements ...">
            <a:extLst>
              <a:ext uri="{FF2B5EF4-FFF2-40B4-BE49-F238E27FC236}">
                <a16:creationId xmlns:a16="http://schemas.microsoft.com/office/drawing/2014/main" id="{D5FA3F55-1B2F-D1BA-23B8-EF5060A98F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9" t="12113" r="6500" b="13318"/>
          <a:stretch/>
        </p:blipFill>
        <p:spPr bwMode="auto">
          <a:xfrm>
            <a:off x="10380844" y="6388240"/>
            <a:ext cx="1758061" cy="4697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B39E7B-C1B8-F6B3-8D78-76A1EB836D6E}"/>
              </a:ext>
            </a:extLst>
          </p:cNvPr>
          <p:cNvSpPr/>
          <p:nvPr/>
        </p:nvSpPr>
        <p:spPr>
          <a:xfrm>
            <a:off x="735270" y="659748"/>
            <a:ext cx="161641" cy="739015"/>
          </a:xfrm>
          <a:prstGeom prst="rect">
            <a:avLst/>
          </a:prstGeom>
          <a:solidFill>
            <a:srgbClr val="F7B2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cxnSp>
        <p:nvCxnSpPr>
          <p:cNvPr id="17" name="Straight Connector 16">
            <a:extLst>
              <a:ext uri="{FF2B5EF4-FFF2-40B4-BE49-F238E27FC236}">
                <a16:creationId xmlns:a16="http://schemas.microsoft.com/office/drawing/2014/main" id="{116CA4CE-7F11-DE7E-FCAC-5930C973EA16}"/>
              </a:ext>
            </a:extLst>
          </p:cNvPr>
          <p:cNvCxnSpPr/>
          <p:nvPr/>
        </p:nvCxnSpPr>
        <p:spPr>
          <a:xfrm>
            <a:off x="0" y="6454004"/>
            <a:ext cx="12192000" cy="0"/>
          </a:xfrm>
          <a:prstGeom prst="line">
            <a:avLst/>
          </a:prstGeom>
          <a:ln w="28575">
            <a:solidFill>
              <a:schemeClr val="tx2"/>
            </a:solidFill>
          </a:ln>
        </p:spPr>
        <p:style>
          <a:lnRef idx="3">
            <a:schemeClr val="accent1"/>
          </a:lnRef>
          <a:fillRef idx="0">
            <a:schemeClr val="accent1"/>
          </a:fillRef>
          <a:effectRef idx="2">
            <a:schemeClr val="accent1"/>
          </a:effectRef>
          <a:fontRef idx="minor">
            <a:schemeClr val="tx1"/>
          </a:fontRef>
        </p:style>
      </p:cxnSp>
      <p:sp>
        <p:nvSpPr>
          <p:cNvPr id="8" name="Date Placeholder 7">
            <a:extLst>
              <a:ext uri="{FF2B5EF4-FFF2-40B4-BE49-F238E27FC236}">
                <a16:creationId xmlns:a16="http://schemas.microsoft.com/office/drawing/2014/main" id="{F63B1298-C084-9A8B-B660-50BF5DEEC0FA}"/>
              </a:ext>
            </a:extLst>
          </p:cNvPr>
          <p:cNvSpPr>
            <a:spLocks noGrp="1"/>
          </p:cNvSpPr>
          <p:nvPr>
            <p:ph type="dt" sz="half" idx="10"/>
          </p:nvPr>
        </p:nvSpPr>
        <p:spPr>
          <a:xfrm>
            <a:off x="519344" y="6533969"/>
            <a:ext cx="2587840" cy="299612"/>
          </a:xfrm>
        </p:spPr>
        <p:txBody>
          <a:bodyPr/>
          <a:lstStyle/>
          <a:p>
            <a:r>
              <a:rPr lang="en-US"/>
              <a:t>1/7/2024</a:t>
            </a:r>
          </a:p>
        </p:txBody>
      </p:sp>
      <p:sp>
        <p:nvSpPr>
          <p:cNvPr id="3" name="Text Placeholder 2">
            <a:extLst>
              <a:ext uri="{FF2B5EF4-FFF2-40B4-BE49-F238E27FC236}">
                <a16:creationId xmlns:a16="http://schemas.microsoft.com/office/drawing/2014/main" id="{C7C66297-360A-4FE1-FEEE-3A63DFF1541F}"/>
              </a:ext>
            </a:extLst>
          </p:cNvPr>
          <p:cNvSpPr txBox="1">
            <a:spLocks/>
          </p:cNvSpPr>
          <p:nvPr/>
        </p:nvSpPr>
        <p:spPr>
          <a:xfrm>
            <a:off x="815268" y="1589510"/>
            <a:ext cx="5732964" cy="44604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err="1">
                <a:cs typeface="Calibri"/>
              </a:rPr>
              <a:t>Mul_out</a:t>
            </a:r>
            <a:r>
              <a:rPr lang="en-US" sz="3600">
                <a:cs typeface="Calibri"/>
              </a:rPr>
              <a:t> Block:</a:t>
            </a:r>
          </a:p>
          <a:p>
            <a:pPr lvl="1">
              <a:buFont typeface="Calibri" panose="020B0604020202020204" pitchFamily="34" charset="0"/>
              <a:buChar char="-"/>
            </a:pPr>
            <a:r>
              <a:rPr lang="en-US" sz="3200">
                <a:latin typeface="Calibri"/>
                <a:cs typeface="Calibri"/>
              </a:rPr>
              <a:t>responsible for adjusting the sign of the product result of the signed instructions (Mul, </a:t>
            </a:r>
            <a:r>
              <a:rPr lang="en-US" sz="3200" err="1">
                <a:latin typeface="Calibri"/>
                <a:cs typeface="Calibri"/>
              </a:rPr>
              <a:t>Mulh</a:t>
            </a:r>
            <a:r>
              <a:rPr lang="en-US" sz="3200">
                <a:latin typeface="Calibri"/>
                <a:cs typeface="Calibri"/>
              </a:rPr>
              <a:t>, </a:t>
            </a:r>
            <a:r>
              <a:rPr lang="en-US" sz="3200" err="1">
                <a:latin typeface="Calibri"/>
                <a:cs typeface="Calibri"/>
              </a:rPr>
              <a:t>Mulhsu</a:t>
            </a:r>
            <a:r>
              <a:rPr lang="en-US" sz="3200">
                <a:latin typeface="Calibri"/>
                <a:cs typeface="Calibri"/>
              </a:rPr>
              <a:t> and </a:t>
            </a:r>
            <a:r>
              <a:rPr lang="en-US" sz="3200" err="1">
                <a:latin typeface="Calibri"/>
                <a:cs typeface="Calibri"/>
              </a:rPr>
              <a:t>Mulw</a:t>
            </a:r>
            <a:r>
              <a:rPr lang="en-US" sz="3200">
                <a:latin typeface="Calibri"/>
                <a:cs typeface="Calibri"/>
              </a:rPr>
              <a:t>).</a:t>
            </a:r>
          </a:p>
        </p:txBody>
      </p:sp>
      <p:pic>
        <p:nvPicPr>
          <p:cNvPr id="47" name="Picture 46">
            <a:extLst>
              <a:ext uri="{FF2B5EF4-FFF2-40B4-BE49-F238E27FC236}">
                <a16:creationId xmlns:a16="http://schemas.microsoft.com/office/drawing/2014/main" id="{DE205AF7-B4FC-D752-DFAA-58FEB4996DB3}"/>
              </a:ext>
            </a:extLst>
          </p:cNvPr>
          <p:cNvPicPr>
            <a:picLocks noChangeAspect="1"/>
          </p:cNvPicPr>
          <p:nvPr/>
        </p:nvPicPr>
        <p:blipFill rotWithShape="1">
          <a:blip r:embed="rId5"/>
          <a:srcRect r="23662"/>
          <a:stretch/>
        </p:blipFill>
        <p:spPr>
          <a:xfrm>
            <a:off x="6548232" y="2746893"/>
            <a:ext cx="5307496" cy="2767393"/>
          </a:xfrm>
          <a:prstGeom prst="rect">
            <a:avLst/>
          </a:prstGeom>
        </p:spPr>
      </p:pic>
    </p:spTree>
    <p:extLst>
      <p:ext uri="{BB962C8B-B14F-4D97-AF65-F5344CB8AC3E}">
        <p14:creationId xmlns:p14="http://schemas.microsoft.com/office/powerpoint/2010/main" val="67534399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06AB6D7-3ED1-4832-8216-022AD1859D49}">
  <we:reference id="a3b40b4f-8edf-490e-9df1-7e66f93912bf" version="1.0.33.0" store="EXCatalog" storeType="EXCatalog"/>
  <we:alternateReferences>
    <we:reference id="WA104380526" version="1.0.33.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4F3513ED796D46925F8C257446DBB5" ma:contentTypeVersion="9" ma:contentTypeDescription="Create a new document." ma:contentTypeScope="" ma:versionID="d20184ef3a74baa095facc0be6e51ef4">
  <xsd:schema xmlns:xsd="http://www.w3.org/2001/XMLSchema" xmlns:xs="http://www.w3.org/2001/XMLSchema" xmlns:p="http://schemas.microsoft.com/office/2006/metadata/properties" xmlns:ns3="96329a6d-8523-473c-a45e-9ceae2dc8eb6" targetNamespace="http://schemas.microsoft.com/office/2006/metadata/properties" ma:root="true" ma:fieldsID="f1c051e56c5fb210c73677f8f7d119b0" ns3:_="">
    <xsd:import namespace="96329a6d-8523-473c-a45e-9ceae2dc8eb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329a6d-8523-473c-a45e-9ceae2dc8e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2F7994-B059-4B0F-B6BB-293C446D9090}">
  <ds:schemaRefs>
    <ds:schemaRef ds:uri="96329a6d-8523-473c-a45e-9ceae2dc8eb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58E9DBB-5668-4E8A-96B0-216766FD93CA}">
  <ds:schemaRefs>
    <ds:schemaRef ds:uri="http://purl.org/dc/elements/1.1/"/>
    <ds:schemaRef ds:uri="http://schemas.microsoft.com/office/2006/metadata/properties"/>
    <ds:schemaRef ds:uri="96329a6d-8523-473c-a45e-9ceae2dc8eb6"/>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F5ECA43D-573C-4081-9776-4891402BEB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72</TotalTime>
  <Words>12120</Words>
  <Application>Microsoft Office PowerPoint</Application>
  <PresentationFormat>Widescreen</PresentationFormat>
  <Paragraphs>2616</Paragraphs>
  <Slides>285</Slides>
  <Notes>26</Notes>
  <HiddenSlides>0</HiddenSlides>
  <MMClips>1</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285</vt:i4>
      </vt:variant>
    </vt:vector>
  </HeadingPairs>
  <TitlesOfParts>
    <vt:vector size="301" baseType="lpstr">
      <vt:lpstr>Aptos</vt:lpstr>
      <vt:lpstr>Arial</vt:lpstr>
      <vt:lpstr>Arial,Sans-Serif</vt:lpstr>
      <vt:lpstr>Calibri</vt:lpstr>
      <vt:lpstr>Calibri Light</vt:lpstr>
      <vt:lpstr>Calibri,Sans-Serif</vt:lpstr>
      <vt:lpstr>Cambria Math</vt:lpstr>
      <vt:lpstr>Courier New</vt:lpstr>
      <vt:lpstr>Courier New,monospace</vt:lpstr>
      <vt:lpstr>Helvetica</vt:lpstr>
      <vt:lpstr>inherit</vt:lpstr>
      <vt:lpstr>Symbol</vt:lpstr>
      <vt:lpstr>Times New Roman</vt:lpstr>
      <vt:lpstr>Wingdings</vt:lpstr>
      <vt:lpstr>Office Theme</vt:lpstr>
      <vt:lpstr>Visio</vt:lpstr>
      <vt:lpstr>Design and Implementation of a 64-bit RISC-V IMAC Architecture with Privilege Modes and Level-1 Caches </vt:lpstr>
      <vt:lpstr>Presenters</vt:lpstr>
      <vt:lpstr>PowerPoint Presentation</vt:lpstr>
      <vt:lpstr>Chapter 1 Introduction</vt:lpstr>
      <vt:lpstr>Introduction</vt:lpstr>
      <vt:lpstr> Introduction </vt:lpstr>
      <vt:lpstr>Introduction</vt:lpstr>
      <vt:lpstr>Introduction</vt:lpstr>
      <vt:lpstr>Introduction</vt:lpstr>
      <vt:lpstr>Introduction</vt:lpstr>
      <vt:lpstr>Introduction</vt:lpstr>
      <vt:lpstr>Introduction</vt:lpstr>
      <vt:lpstr>Introduction</vt:lpstr>
      <vt:lpstr>Chapter 2 Implementation of Base-I ISA</vt:lpstr>
      <vt:lpstr>Base-I | RV64I ISA</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Microarchitecture</vt:lpstr>
      <vt:lpstr>Base-I | RV64I Design: Fetch Stage</vt:lpstr>
      <vt:lpstr>Base-I | RV64I Design: Fetch Stage</vt:lpstr>
      <vt:lpstr>Base-I | RV64I Design: Fetch Stage</vt:lpstr>
      <vt:lpstr>Base-I | RV64I Design: Decode Stage</vt:lpstr>
      <vt:lpstr>Base-I | RV64I Design: Decode Stage</vt:lpstr>
      <vt:lpstr>Base-I | RV64I Design: Decode Stage</vt:lpstr>
      <vt:lpstr>Base-I | RV64I Design: Decode Stage</vt:lpstr>
      <vt:lpstr>Base-I | RV64I Design: Decode Stage</vt:lpstr>
      <vt:lpstr>Base-I | RV64I Design: Decode Stage</vt:lpstr>
      <vt:lpstr>Base-I | RV64I Design: Execute Stage</vt:lpstr>
      <vt:lpstr>Base-I | RV64I Design: Execute Stage</vt:lpstr>
      <vt:lpstr>Base-I | RV64I Design: Execute Stage</vt:lpstr>
      <vt:lpstr>Base-I | RV64I Design: Execute Stage</vt:lpstr>
      <vt:lpstr>Base-I | RV64I Design: Execute Stage</vt:lpstr>
      <vt:lpstr>Base-I | RV64I Design: Memory Stage</vt:lpstr>
      <vt:lpstr>Base-I | RV64I Design: Memory Stage</vt:lpstr>
      <vt:lpstr>Base-I | RV64I Design: Memory Stage</vt:lpstr>
      <vt:lpstr>Base-I | RV64I Design: Writeback Stage</vt:lpstr>
      <vt:lpstr>Base-I | RV64I Design: Writeback Stage</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Base-I | RV64I Design: Hazard Unit</vt:lpstr>
      <vt:lpstr>Chapter 3 Implementation of Compressed ISA</vt:lpstr>
      <vt:lpstr>C-Extension : Compressed Decoder</vt:lpstr>
      <vt:lpstr>C-Extension : Compressed Decoder</vt:lpstr>
      <vt:lpstr>C-Extension : Compressed Decoder</vt:lpstr>
      <vt:lpstr>C-Extension : Compressed Decoder</vt:lpstr>
      <vt:lpstr>C-Extension : Compressed Decoder</vt:lpstr>
      <vt:lpstr>C-Extension : Compressed Decoder</vt:lpstr>
      <vt:lpstr>C-Extension : Compressed Decoder</vt:lpstr>
      <vt:lpstr>C-Extension : Compressed Decoder</vt:lpstr>
      <vt:lpstr>C-Extension : Compressed Decoder</vt:lpstr>
      <vt:lpstr>C-Extension : Compressed Decoder</vt:lpstr>
      <vt:lpstr>C-Extension : Compressed Decoder</vt:lpstr>
      <vt:lpstr>Chapter 4 Implementation of M ISA</vt:lpstr>
      <vt:lpstr>Integer Multiplication And Division Instructions Extension</vt:lpstr>
      <vt:lpstr>Integer Multiplication And Division Instructions Extension</vt:lpstr>
      <vt:lpstr>Control Signals of M-Extension</vt:lpstr>
      <vt:lpstr>Microarchitecture of M-Extension.</vt:lpstr>
      <vt:lpstr>Microarchitecture of M-Extension.</vt:lpstr>
      <vt:lpstr>Multiplier</vt:lpstr>
      <vt:lpstr>Multiplier</vt:lpstr>
      <vt:lpstr>Multiplier</vt:lpstr>
      <vt:lpstr>Multiplier</vt:lpstr>
      <vt:lpstr>Multiplier</vt:lpstr>
      <vt:lpstr>Divider</vt:lpstr>
      <vt:lpstr>Divider</vt:lpstr>
      <vt:lpstr>Divider</vt:lpstr>
      <vt:lpstr>Divider</vt:lpstr>
      <vt:lpstr>Divider</vt:lpstr>
      <vt:lpstr>Divider</vt:lpstr>
      <vt:lpstr>Divider</vt:lpstr>
      <vt:lpstr>M-Extension Controller</vt:lpstr>
      <vt:lpstr>M-Extension Controller</vt:lpstr>
      <vt:lpstr>M-Extension Controller</vt:lpstr>
      <vt:lpstr>M-Extension Controller</vt:lpstr>
      <vt:lpstr>M-Extension Controller</vt:lpstr>
      <vt:lpstr>M-Extension Controller</vt:lpstr>
      <vt:lpstr>M-Extension Controller</vt:lpstr>
      <vt:lpstr>M-Extension Controller</vt:lpstr>
      <vt:lpstr>M-Extension Controller</vt:lpstr>
      <vt:lpstr>Chapter 5 Caches and Atomic ISA </vt:lpstr>
      <vt:lpstr>Memory Hierarchy</vt:lpstr>
      <vt:lpstr>Locality principles:</vt:lpstr>
      <vt:lpstr>Locality principles:</vt:lpstr>
      <vt:lpstr>Caches Organization and Design: </vt:lpstr>
      <vt:lpstr>Block Placement</vt:lpstr>
      <vt:lpstr>Block Placement</vt:lpstr>
      <vt:lpstr>Block Placement</vt:lpstr>
      <vt:lpstr>Where can a block be placed in the upper level?</vt:lpstr>
      <vt:lpstr>Block Identification</vt:lpstr>
      <vt:lpstr>Block Replacement</vt:lpstr>
      <vt:lpstr>Write Strategy</vt:lpstr>
      <vt:lpstr>Write Strategy</vt:lpstr>
      <vt:lpstr>Conclusion</vt:lpstr>
      <vt:lpstr>Instruction Cache</vt:lpstr>
      <vt:lpstr> Microarchitecture</vt:lpstr>
      <vt:lpstr>Cache States</vt:lpstr>
      <vt:lpstr>Added Signals</vt:lpstr>
      <vt:lpstr>PowerPoint Presentation</vt:lpstr>
      <vt:lpstr>DATA CACHE</vt:lpstr>
      <vt:lpstr>Cache Address Specs</vt:lpstr>
      <vt:lpstr>Data Cache Block Diagram</vt:lpstr>
      <vt:lpstr>Data Cache Controller States</vt:lpstr>
      <vt:lpstr>Some Cache Cases: Read Hit</vt:lpstr>
      <vt:lpstr>Read Miss</vt:lpstr>
      <vt:lpstr>Write Hit</vt:lpstr>
      <vt:lpstr>Atomic Extension “A”</vt:lpstr>
      <vt:lpstr>Atomic Extension “A”</vt:lpstr>
      <vt:lpstr>Modified Data Cache For “A” Extension</vt:lpstr>
      <vt:lpstr>Modified Data Cache Controller States</vt:lpstr>
      <vt:lpstr>Note on MEM_WRITE State in atomic</vt:lpstr>
      <vt:lpstr>Caches and Main Memory</vt:lpstr>
      <vt:lpstr>Memory Arbiter </vt:lpstr>
      <vt:lpstr>Block Diagram for Memory Arbiter</vt:lpstr>
      <vt:lpstr>Branch Prediction in RISC-V</vt:lpstr>
      <vt:lpstr>What is Control Transfer?</vt:lpstr>
      <vt:lpstr>Static Prediction</vt:lpstr>
      <vt:lpstr>Static Predictor</vt:lpstr>
      <vt:lpstr>Static Prediction Accuracy</vt:lpstr>
      <vt:lpstr>Dynamic Prediction</vt:lpstr>
      <vt:lpstr>Introducing Branch History Table (BHT)</vt:lpstr>
      <vt:lpstr>Two Bit Counter</vt:lpstr>
      <vt:lpstr>How BHT works </vt:lpstr>
      <vt:lpstr>After 1st Branch encounter with TAKEN decision</vt:lpstr>
      <vt:lpstr>After 2nd Branch encounter with TAKEN decision</vt:lpstr>
      <vt:lpstr>After 3rd Branch encounter with TAKEN decision</vt:lpstr>
      <vt:lpstr>After first NOT TAKEN decision at the end of the Loop</vt:lpstr>
      <vt:lpstr>Decision Prediction is Done!</vt:lpstr>
      <vt:lpstr>Introducing: Branch Target Buffer (BTB)</vt:lpstr>
      <vt:lpstr>How BTB works </vt:lpstr>
      <vt:lpstr>After 1st Branch encounter</vt:lpstr>
      <vt:lpstr>Added Modules for Dynamic Branch Prediction</vt:lpstr>
      <vt:lpstr>Branch Predictor</vt:lpstr>
      <vt:lpstr>Branch Prediction Address Specs</vt:lpstr>
      <vt:lpstr>Branch Prediction Entry Contents</vt:lpstr>
      <vt:lpstr>Branch Recovery</vt:lpstr>
      <vt:lpstr>Next PC Logic</vt:lpstr>
      <vt:lpstr>Dynamic Prediction Accuracy</vt:lpstr>
      <vt:lpstr>Chapter 6 Privileged  architecture</vt:lpstr>
      <vt:lpstr>Importance of privileged ISA</vt:lpstr>
      <vt:lpstr>Privileged software stack</vt:lpstr>
      <vt:lpstr>Privileged software stack</vt:lpstr>
      <vt:lpstr>Privilege levels</vt:lpstr>
      <vt:lpstr>CSRs</vt:lpstr>
      <vt:lpstr>CSR address space</vt:lpstr>
      <vt:lpstr>Machine-level ISA</vt:lpstr>
      <vt:lpstr>Machine-level ISA</vt:lpstr>
      <vt:lpstr>Supervisor-level ISA</vt:lpstr>
      <vt:lpstr>Supervisor-level ISA</vt:lpstr>
      <vt:lpstr>CSR instructions</vt:lpstr>
      <vt:lpstr>Exceptions and interrupts</vt:lpstr>
      <vt:lpstr>Interrupts and exceptions</vt:lpstr>
      <vt:lpstr>Interrupts and  exceptions</vt:lpstr>
      <vt:lpstr>Interrupts and exceptions</vt:lpstr>
      <vt:lpstr>Trap setup</vt:lpstr>
      <vt:lpstr>Trap setup and handling</vt:lpstr>
      <vt:lpstr>Trap setup</vt:lpstr>
      <vt:lpstr>Trap setup</vt:lpstr>
      <vt:lpstr>Trap return</vt:lpstr>
      <vt:lpstr>RV64IMAC Architecture with privilege modes</vt:lpstr>
      <vt:lpstr>Chapter 7 Verification</vt:lpstr>
      <vt:lpstr>Verification Process</vt:lpstr>
      <vt:lpstr>Verification Plan</vt:lpstr>
      <vt:lpstr>Direct testbench</vt:lpstr>
      <vt:lpstr>Direct testbench</vt:lpstr>
      <vt:lpstr>Direct testbench</vt:lpstr>
      <vt:lpstr>R-Type</vt:lpstr>
      <vt:lpstr>R-Type</vt:lpstr>
      <vt:lpstr>R - TYPE</vt:lpstr>
      <vt:lpstr>I - TYPE</vt:lpstr>
      <vt:lpstr>I - TYPE</vt:lpstr>
      <vt:lpstr>I - TYPE</vt:lpstr>
      <vt:lpstr>Load instructions</vt:lpstr>
      <vt:lpstr>S-type </vt:lpstr>
      <vt:lpstr>U-type </vt:lpstr>
      <vt:lpstr>STORE/LOAD/ U-TYPE</vt:lpstr>
      <vt:lpstr>STORE/LOAD/U-TYPE</vt:lpstr>
      <vt:lpstr>BRANCH/JUMP</vt:lpstr>
      <vt:lpstr>JUMP</vt:lpstr>
      <vt:lpstr>Random Testbench Verification</vt:lpstr>
      <vt:lpstr>Setting up the Environment.</vt:lpstr>
      <vt:lpstr>Testing Environment and Instruction Generator</vt:lpstr>
      <vt:lpstr>Comparison between ISS simulators</vt:lpstr>
      <vt:lpstr>RISC-V DV</vt:lpstr>
      <vt:lpstr>RISC-V DV</vt:lpstr>
      <vt:lpstr>Random Testbench Verification</vt:lpstr>
      <vt:lpstr>Testing the Core with Caches</vt:lpstr>
      <vt:lpstr>Compilation Process</vt:lpstr>
      <vt:lpstr>Compilation Process</vt:lpstr>
      <vt:lpstr>Chapter 8 FPGA Implementation</vt:lpstr>
      <vt:lpstr>FPGA implementation and applications</vt:lpstr>
      <vt:lpstr>FPGA implementation and applications</vt:lpstr>
      <vt:lpstr>Constrains </vt:lpstr>
      <vt:lpstr>FPGA implementation and applications</vt:lpstr>
      <vt:lpstr>Synthesis Reports</vt:lpstr>
      <vt:lpstr>Timing Report </vt:lpstr>
      <vt:lpstr>Synthesis Reports</vt:lpstr>
      <vt:lpstr>Power Report</vt:lpstr>
      <vt:lpstr>Synthesis Reports</vt:lpstr>
      <vt:lpstr>Utilization Report</vt:lpstr>
      <vt:lpstr>Utilization Report</vt:lpstr>
      <vt:lpstr>FPGA implementation and applications</vt:lpstr>
      <vt:lpstr>Implementation Reports</vt:lpstr>
      <vt:lpstr>Timing Report </vt:lpstr>
      <vt:lpstr>Implementation Reports</vt:lpstr>
      <vt:lpstr>Power Report</vt:lpstr>
      <vt:lpstr>Implementation Reports</vt:lpstr>
      <vt:lpstr>Utilization Report</vt:lpstr>
      <vt:lpstr>Utilization Report</vt:lpstr>
      <vt:lpstr>FPGA implementation and applications</vt:lpstr>
      <vt:lpstr>Application 1: LEDs Testing</vt:lpstr>
      <vt:lpstr>Application 1: LEDs Testing</vt:lpstr>
      <vt:lpstr>Assembly Program for App 1</vt:lpstr>
      <vt:lpstr>Assembly Program for App 1</vt:lpstr>
      <vt:lpstr>Assembly Program for App 1</vt:lpstr>
      <vt:lpstr>FPGA implementation and applications</vt:lpstr>
      <vt:lpstr>Application 2: Sending Characters using UART</vt:lpstr>
      <vt:lpstr>Application 2: Sending Characters using UART</vt:lpstr>
      <vt:lpstr>Assembly Program for App 2</vt:lpstr>
      <vt:lpstr>Chapter 9 ASIC Implementation</vt:lpstr>
      <vt:lpstr>ASIC </vt:lpstr>
      <vt:lpstr>Synthesis </vt:lpstr>
      <vt:lpstr>Synthesis </vt:lpstr>
      <vt:lpstr>Synthesis </vt:lpstr>
      <vt:lpstr>Synthesis </vt:lpstr>
      <vt:lpstr>Synthesis </vt:lpstr>
      <vt:lpstr>Synthesis </vt:lpstr>
      <vt:lpstr>Formal Verification</vt:lpstr>
      <vt:lpstr>Formal Verification</vt:lpstr>
      <vt:lpstr>DFT</vt:lpstr>
      <vt:lpstr>DFT </vt:lpstr>
      <vt:lpstr>DFT</vt:lpstr>
      <vt:lpstr>DFT </vt:lpstr>
      <vt:lpstr>DFT </vt:lpstr>
      <vt:lpstr>PnR</vt:lpstr>
      <vt:lpstr>PnR</vt:lpstr>
      <vt:lpstr>PnR</vt:lpstr>
      <vt:lpstr>PnR</vt:lpstr>
      <vt:lpstr>PnR</vt:lpstr>
      <vt:lpstr>PnR</vt:lpstr>
      <vt:lpstr>PnR</vt:lpstr>
      <vt:lpstr>PnR </vt:lpstr>
      <vt:lpstr>PnR</vt:lpstr>
      <vt:lpstr>PnR</vt:lpstr>
      <vt:lpstr>PnR</vt:lpstr>
      <vt:lpstr>PnR</vt:lpstr>
      <vt:lpstr>PnR </vt:lpstr>
      <vt:lpstr>PnR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RISC-V Core</dc:title>
  <dc:creator>es-Hythem.Shaban2024</dc:creator>
  <cp:lastModifiedBy>Aly Elroby</cp:lastModifiedBy>
  <cp:revision>3</cp:revision>
  <dcterms:created xsi:type="dcterms:W3CDTF">2023-12-05T07:11:09Z</dcterms:created>
  <dcterms:modified xsi:type="dcterms:W3CDTF">2024-07-01T08:54:44Z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0x010100C34F3513ED796D46925F8C257446DBB5</vt:lpwstr>
  </property>
</Properties>
</file>